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1"/>
  </p:notesMasterIdLst>
  <p:sldIdLst>
    <p:sldId id="287" r:id="rId3"/>
    <p:sldId id="293" r:id="rId4"/>
    <p:sldId id="328" r:id="rId5"/>
    <p:sldId id="330" r:id="rId6"/>
    <p:sldId id="329" r:id="rId7"/>
    <p:sldId id="331" r:id="rId8"/>
    <p:sldId id="327" r:id="rId9"/>
    <p:sldId id="334" r:id="rId10"/>
    <p:sldId id="335" r:id="rId11"/>
    <p:sldId id="333" r:id="rId12"/>
    <p:sldId id="332" r:id="rId13"/>
    <p:sldId id="336" r:id="rId14"/>
    <p:sldId id="337" r:id="rId15"/>
    <p:sldId id="339" r:id="rId16"/>
    <p:sldId id="338" r:id="rId17"/>
    <p:sldId id="325" r:id="rId18"/>
    <p:sldId id="341" r:id="rId19"/>
    <p:sldId id="312"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Ten Hove" initials="RT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00"/>
    <a:srgbClr val="1A0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9" autoAdjust="0"/>
    <p:restoredTop sz="75327" autoAdjust="0"/>
  </p:normalViewPr>
  <p:slideViewPr>
    <p:cSldViewPr>
      <p:cViewPr varScale="1">
        <p:scale>
          <a:sx n="84" d="100"/>
          <a:sy n="84" d="100"/>
        </p:scale>
        <p:origin x="2016" y="60"/>
      </p:cViewPr>
      <p:guideLst>
        <p:guide orient="horz" pos="2160"/>
        <p:guide pos="2880"/>
        <p:guide orient="horz" pos="79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8636C3-F636-45ED-A1CD-BB408084BD45}" type="datetimeFigureOut">
              <a:rPr lang="en-GB" smtClean="0"/>
              <a:pPr/>
              <a:t>24/07/2018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7E948D-15B3-4AAC-878A-4B67380297F3}" type="slidenum">
              <a:rPr lang="en-GB" smtClean="0"/>
              <a:pPr/>
              <a:t>‹#›</a:t>
            </a:fld>
            <a:endParaRPr lang="en-GB"/>
          </a:p>
        </p:txBody>
      </p:sp>
    </p:spTree>
    <p:extLst>
      <p:ext uri="{BB962C8B-B14F-4D97-AF65-F5344CB8AC3E}">
        <p14:creationId xmlns:p14="http://schemas.microsoft.com/office/powerpoint/2010/main" val="132264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Chorley key points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Why backing rehab campaign is important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importance of immediate care on the overall system – how it sits between the hospital and community and its position as a key driver for change</a:t>
            </a:r>
          </a:p>
          <a:p>
            <a:r>
              <a:rPr lang="en-GB" sz="1200" kern="1200" dirty="0" smtClean="0">
                <a:solidFill>
                  <a:schemeClr val="tx1"/>
                </a:solidFill>
                <a:effectLst/>
                <a:latin typeface="+mn-lt"/>
                <a:ea typeface="+mn-ea"/>
                <a:cs typeface="+mn-cs"/>
              </a:rPr>
              <a:t>The unique skills that physiotherapists offer for effective delivery of patient care and collaboration across the healthcare system – how physiotherapists can demonstrate value in this setting and who they need to be influencing</a:t>
            </a:r>
          </a:p>
          <a:p>
            <a:r>
              <a:rPr lang="en-GB" sz="1200" kern="1200" dirty="0" smtClean="0">
                <a:solidFill>
                  <a:schemeClr val="tx1"/>
                </a:solidFill>
                <a:effectLst/>
                <a:latin typeface="+mn-lt"/>
                <a:ea typeface="+mn-ea"/>
                <a:cs typeface="+mn-cs"/>
              </a:rPr>
              <a:t>- the CSP’s approach to improving rehab for patients and what members can do</a:t>
            </a:r>
          </a:p>
          <a:p>
            <a:r>
              <a:rPr lang="en-GB" sz="1200" kern="1200" dirty="0" smtClean="0">
                <a:solidFill>
                  <a:schemeClr val="tx1"/>
                </a:solidFill>
                <a:effectLst/>
                <a:latin typeface="+mn-lt"/>
                <a:ea typeface="+mn-ea"/>
                <a:cs typeface="+mn-cs"/>
              </a:rPr>
              <a:t>- the challenges we are  facing in the current system; the opportunities influencing STPs </a:t>
            </a:r>
          </a:p>
          <a:p>
            <a:r>
              <a:rPr lang="en-GB" sz="1200" kern="1200" dirty="0" smtClean="0">
                <a:solidFill>
                  <a:schemeClr val="tx1"/>
                </a:solidFill>
                <a:effectLst/>
                <a:latin typeface="+mn-lt"/>
                <a:ea typeface="+mn-ea"/>
                <a:cs typeface="+mn-cs"/>
              </a:rPr>
              <a:t>- plus any information she would like to glean from members in the North West who are working hard to bridge the gap between acute and community care.</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endParaRPr lang="en-GB" dirty="0" smtClean="0"/>
          </a:p>
          <a:p>
            <a:endParaRPr lang="en-GB" dirty="0" smtClean="0"/>
          </a:p>
          <a:p>
            <a:endParaRPr lang="en-GB" dirty="0" smtClean="0"/>
          </a:p>
          <a:p>
            <a:endParaRPr lang="en-GB" dirty="0" smtClean="0"/>
          </a:p>
          <a:p>
            <a:r>
              <a:rPr lang="en-GB" dirty="0" smtClean="0"/>
              <a:t>Share review of orthopaedic rehabilitation as part of BOA - GIRFT  </a:t>
            </a:r>
          </a:p>
          <a:p>
            <a:r>
              <a:rPr lang="en-GB" dirty="0" smtClean="0"/>
              <a:t>Consider the findings and recommendations</a:t>
            </a:r>
          </a:p>
          <a:p>
            <a:r>
              <a:rPr lang="en-GB" dirty="0" smtClean="0"/>
              <a:t>Demonstrate how effective rehabilitation can benefit patients, the community and the tax payer</a:t>
            </a:r>
          </a:p>
          <a:p>
            <a:r>
              <a:rPr lang="en-GB" sz="1200" kern="1200" dirty="0" smtClean="0">
                <a:solidFill>
                  <a:schemeClr val="tx1"/>
                </a:solidFill>
                <a:latin typeface="+mn-lt"/>
                <a:ea typeface="+mn-ea"/>
                <a:cs typeface="+mn-cs"/>
              </a:rPr>
              <a:t>Due to the increasing age of the population, in the UK and throughout the world, the incidence of hip fracture is a major health concern. In the UK 76,000 people year suffer a hip fracture; the incidence is projected to rise. Hip fracture carries with it a high risk of mortality. Only 30% of people fully recover, the rest are left with long-term disability. Also significant costs to health and social care, £2billion in England in 2013.</a:t>
            </a:r>
          </a:p>
          <a:p>
            <a:r>
              <a:rPr lang="en-GB" sz="1200" kern="1200" dirty="0" smtClean="0">
                <a:solidFill>
                  <a:schemeClr val="tx1"/>
                </a:solidFill>
                <a:latin typeface="+mn-lt"/>
                <a:ea typeface="+mn-ea"/>
                <a:cs typeface="+mn-cs"/>
              </a:rPr>
              <a:t>TKR rehabilitation is an area of high activity for UK physiotherapists. Over 100,000 were performed in the UK in 2013. The existence of a large number of post-operative protocols highlights the likelihood of wide variation in practice. </a:t>
            </a:r>
          </a:p>
          <a:p>
            <a:endParaRPr lang="en-GB" sz="1200" kern="120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The continuous audit approach is technically similar to that of NHFD, but with the additional complexity that the clinical care crosses multiple providers. The challenges this audit faces are not only the collection of data from multiple settings, but also following patients over a protracted period, to measure both treatment adherence and outcomes -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1</a:t>
            </a:fld>
            <a:endParaRPr lang="en-GB"/>
          </a:p>
        </p:txBody>
      </p:sp>
    </p:spTree>
    <p:extLst>
      <p:ext uri="{BB962C8B-B14F-4D97-AF65-F5344CB8AC3E}">
        <p14:creationId xmlns:p14="http://schemas.microsoft.com/office/powerpoint/2010/main" val="423638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10</a:t>
            </a:fld>
            <a:endParaRPr lang="en-GB"/>
          </a:p>
        </p:txBody>
      </p:sp>
    </p:spTree>
    <p:extLst>
      <p:ext uri="{BB962C8B-B14F-4D97-AF65-F5344CB8AC3E}">
        <p14:creationId xmlns:p14="http://schemas.microsoft.com/office/powerpoint/2010/main" val="269020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11</a:t>
            </a:fld>
            <a:endParaRPr lang="en-GB"/>
          </a:p>
        </p:txBody>
      </p:sp>
    </p:spTree>
    <p:extLst>
      <p:ext uri="{BB962C8B-B14F-4D97-AF65-F5344CB8AC3E}">
        <p14:creationId xmlns:p14="http://schemas.microsoft.com/office/powerpoint/2010/main" val="218344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12</a:t>
            </a:fld>
            <a:endParaRPr lang="en-GB"/>
          </a:p>
        </p:txBody>
      </p:sp>
    </p:spTree>
    <p:extLst>
      <p:ext uri="{BB962C8B-B14F-4D97-AF65-F5344CB8AC3E}">
        <p14:creationId xmlns:p14="http://schemas.microsoft.com/office/powerpoint/2010/main" val="2739622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13</a:t>
            </a:fld>
            <a:endParaRPr lang="en-GB"/>
          </a:p>
        </p:txBody>
      </p:sp>
    </p:spTree>
    <p:extLst>
      <p:ext uri="{BB962C8B-B14F-4D97-AF65-F5344CB8AC3E}">
        <p14:creationId xmlns:p14="http://schemas.microsoft.com/office/powerpoint/2010/main" val="118530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14</a:t>
            </a:fld>
            <a:endParaRPr lang="en-GB"/>
          </a:p>
        </p:txBody>
      </p:sp>
    </p:spTree>
    <p:extLst>
      <p:ext uri="{BB962C8B-B14F-4D97-AF65-F5344CB8AC3E}">
        <p14:creationId xmlns:p14="http://schemas.microsoft.com/office/powerpoint/2010/main" val="81552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15</a:t>
            </a:fld>
            <a:endParaRPr lang="en-GB"/>
          </a:p>
        </p:txBody>
      </p:sp>
    </p:spTree>
    <p:extLst>
      <p:ext uri="{BB962C8B-B14F-4D97-AF65-F5344CB8AC3E}">
        <p14:creationId xmlns:p14="http://schemas.microsoft.com/office/powerpoint/2010/main" val="248845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Following the success of this year’s Leadership Development Programme (LDP), we are delighted to announce that we</a:t>
            </a:r>
            <a:r>
              <a:rPr lang="en-GB" baseline="0" dirty="0" smtClean="0"/>
              <a:t> are accepting applicants for </a:t>
            </a:r>
            <a:r>
              <a:rPr lang="en-GB" dirty="0" smtClean="0"/>
              <a:t>cohorts three and four, for the 2018 programme.  The programme will run with two cohorts (up to 24 people in each) in the South Central and North West regions.   The LDP is a 10-month modular programme, delivered using a variety of provoking, engaging and fun learning methods to allow you to learn from the programme team, yourself and your cohort colleagues.   Participants</a:t>
            </a:r>
            <a:r>
              <a:rPr lang="en-GB" baseline="0" dirty="0" smtClean="0"/>
              <a:t> will enjoy around £6000 worth of CPD – </a:t>
            </a:r>
            <a:r>
              <a:rPr lang="en-GB" baseline="0" smtClean="0"/>
              <a:t>absolutely free!</a:t>
            </a:r>
            <a:endParaRPr lang="en-GB" dirty="0" smtClean="0"/>
          </a:p>
          <a:p>
            <a:endParaRPr lang="en-GB" dirty="0" smtClean="0"/>
          </a:p>
          <a:p>
            <a:r>
              <a:rPr lang="en-GB" dirty="0" smtClean="0"/>
              <a:t>To be eligible for a place on the programme you will need to: </a:t>
            </a:r>
          </a:p>
          <a:p>
            <a:pPr marL="171450" indent="-171450">
              <a:buFont typeface="Arial" panose="020B0604020202020204" pitchFamily="34" charset="0"/>
              <a:buChar char="•"/>
            </a:pPr>
            <a:r>
              <a:rPr lang="en-GB" dirty="0" smtClean="0"/>
              <a:t>wish to develop specific leadership skills and behaviours to achieve more from your current role </a:t>
            </a:r>
          </a:p>
          <a:p>
            <a:pPr marL="171450" indent="-171450">
              <a:buFont typeface="Arial" panose="020B0604020202020204" pitchFamily="34" charset="0"/>
              <a:buChar char="•"/>
            </a:pPr>
            <a:r>
              <a:rPr lang="en-GB" dirty="0" smtClean="0"/>
              <a:t>lead or manage people and/or services but have not had formal development in these fields</a:t>
            </a:r>
          </a:p>
          <a:p>
            <a:pPr marL="171450" indent="-171450">
              <a:buFont typeface="Arial" panose="020B0604020202020204" pitchFamily="34" charset="0"/>
              <a:buChar char="•"/>
            </a:pPr>
            <a:r>
              <a:rPr lang="en-GB" b="1" dirty="0" smtClean="0"/>
              <a:t>be a CSP member working in the South Central or North West regions</a:t>
            </a:r>
          </a:p>
          <a:p>
            <a:pPr marL="171450" indent="-171450">
              <a:buFont typeface="Arial" panose="020B0604020202020204" pitchFamily="34" charset="0"/>
              <a:buChar char="•"/>
            </a:pPr>
            <a:r>
              <a:rPr lang="en-GB" dirty="0" smtClean="0"/>
              <a:t>contribute to services delivered in the community (you may be employed in an acute, private or other organisation, but patients will receive your services in non-hospital settings.  This includes members working across primary, secondary and tertiary care boundaries e.g. outreaching into the community) </a:t>
            </a:r>
          </a:p>
          <a:p>
            <a:pPr marL="171450" indent="-171450">
              <a:buFont typeface="Arial" panose="020B0604020202020204" pitchFamily="34" charset="0"/>
              <a:buChar char="•"/>
            </a:pPr>
            <a:r>
              <a:rPr lang="en-GB" dirty="0" smtClean="0"/>
              <a:t>have the approval of your employer to undertake the programme</a:t>
            </a:r>
          </a:p>
          <a:p>
            <a:pPr marL="171450" indent="-171450">
              <a:buFont typeface="Arial" panose="020B0604020202020204" pitchFamily="34" charset="0"/>
              <a:buChar char="•"/>
            </a:pPr>
            <a:r>
              <a:rPr lang="en-GB" dirty="0" smtClean="0"/>
              <a:t>have the appetite and interest in spending time (some of it your own) on this important CPD</a:t>
            </a:r>
          </a:p>
          <a:p>
            <a:pPr marL="171450" indent="-171450">
              <a:buFont typeface="Arial" panose="020B0604020202020204" pitchFamily="34" charset="0"/>
              <a:buChar char="•"/>
            </a:pPr>
            <a:r>
              <a:rPr lang="en-GB" dirty="0" smtClean="0"/>
              <a:t>have the willingness to try new ways of thinking and operating in the workplace whether independent, NHS or private sector</a:t>
            </a:r>
          </a:p>
          <a:p>
            <a:endParaRPr lang="en-GB" dirty="0" smtClean="0"/>
          </a:p>
          <a:p>
            <a:r>
              <a:rPr lang="en-GB" dirty="0" smtClean="0"/>
              <a:t>For more information and details on how to apply, please visit </a:t>
            </a:r>
            <a:r>
              <a:rPr lang="en-GB" b="1" dirty="0" smtClean="0"/>
              <a:t>www.csp.org.uk/LDP  </a:t>
            </a:r>
          </a:p>
          <a:p>
            <a:r>
              <a:rPr lang="en-GB" b="1" dirty="0" smtClean="0"/>
              <a:t>Application deadline: Sunday 15</a:t>
            </a:r>
            <a:r>
              <a:rPr lang="en-GB" b="1" baseline="30000" dirty="0" smtClean="0"/>
              <a:t>th</a:t>
            </a:r>
            <a:r>
              <a:rPr lang="en-GB" b="1" dirty="0" smtClean="0"/>
              <a:t> October 2017.</a:t>
            </a:r>
          </a:p>
          <a:p>
            <a:r>
              <a:rPr lang="en-GB" dirty="0" smtClean="0"/>
              <a:t>Successful applicants will be invited to interview.</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C555B-4621-4D88-A255-3214035D8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06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18</a:t>
            </a:fld>
            <a:endParaRPr lang="en-GB"/>
          </a:p>
        </p:txBody>
      </p:sp>
    </p:spTree>
    <p:extLst>
      <p:ext uri="{BB962C8B-B14F-4D97-AF65-F5344CB8AC3E}">
        <p14:creationId xmlns:p14="http://schemas.microsoft.com/office/powerpoint/2010/main" val="282483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2</a:t>
            </a:fld>
            <a:endParaRPr lang="en-GB"/>
          </a:p>
        </p:txBody>
      </p:sp>
    </p:spTree>
    <p:extLst>
      <p:ext uri="{BB962C8B-B14F-4D97-AF65-F5344CB8AC3E}">
        <p14:creationId xmlns:p14="http://schemas.microsoft.com/office/powerpoint/2010/main" val="56273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3</a:t>
            </a:fld>
            <a:endParaRPr lang="en-GB"/>
          </a:p>
        </p:txBody>
      </p:sp>
    </p:spTree>
    <p:extLst>
      <p:ext uri="{BB962C8B-B14F-4D97-AF65-F5344CB8AC3E}">
        <p14:creationId xmlns:p14="http://schemas.microsoft.com/office/powerpoint/2010/main" val="138676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4</a:t>
            </a:fld>
            <a:endParaRPr lang="en-GB"/>
          </a:p>
        </p:txBody>
      </p:sp>
    </p:spTree>
    <p:extLst>
      <p:ext uri="{BB962C8B-B14F-4D97-AF65-F5344CB8AC3E}">
        <p14:creationId xmlns:p14="http://schemas.microsoft.com/office/powerpoint/2010/main" val="325295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5</a:t>
            </a:fld>
            <a:endParaRPr lang="en-GB"/>
          </a:p>
        </p:txBody>
      </p:sp>
    </p:spTree>
    <p:extLst>
      <p:ext uri="{BB962C8B-B14F-4D97-AF65-F5344CB8AC3E}">
        <p14:creationId xmlns:p14="http://schemas.microsoft.com/office/powerpoint/2010/main" val="104688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6</a:t>
            </a:fld>
            <a:endParaRPr lang="en-GB"/>
          </a:p>
        </p:txBody>
      </p:sp>
    </p:spTree>
    <p:extLst>
      <p:ext uri="{BB962C8B-B14F-4D97-AF65-F5344CB8AC3E}">
        <p14:creationId xmlns:p14="http://schemas.microsoft.com/office/powerpoint/2010/main" val="420543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7</a:t>
            </a:fld>
            <a:endParaRPr lang="en-GB"/>
          </a:p>
        </p:txBody>
      </p:sp>
    </p:spTree>
    <p:extLst>
      <p:ext uri="{BB962C8B-B14F-4D97-AF65-F5344CB8AC3E}">
        <p14:creationId xmlns:p14="http://schemas.microsoft.com/office/powerpoint/2010/main" val="57275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8</a:t>
            </a:fld>
            <a:endParaRPr lang="en-GB"/>
          </a:p>
        </p:txBody>
      </p:sp>
    </p:spTree>
    <p:extLst>
      <p:ext uri="{BB962C8B-B14F-4D97-AF65-F5344CB8AC3E}">
        <p14:creationId xmlns:p14="http://schemas.microsoft.com/office/powerpoint/2010/main" val="3346466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7E948D-15B3-4AAC-878A-4B67380297F3}" type="slidenum">
              <a:rPr lang="en-GB" smtClean="0"/>
              <a:pPr/>
              <a:t>9</a:t>
            </a:fld>
            <a:endParaRPr lang="en-GB"/>
          </a:p>
        </p:txBody>
      </p:sp>
    </p:spTree>
    <p:extLst>
      <p:ext uri="{BB962C8B-B14F-4D97-AF65-F5344CB8AC3E}">
        <p14:creationId xmlns:p14="http://schemas.microsoft.com/office/powerpoint/2010/main" val="1759959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lang="en-US" sz="5400" b="1" kern="1200" baseline="30000" dirty="0" smtClean="0">
                <a:solidFill>
                  <a:srgbClr val="4E5590"/>
                </a:solidFill>
                <a:latin typeface="Arial Bold" pitchFamily="34" charset="0"/>
                <a:ea typeface="+mn-ea"/>
                <a:cs typeface="Arial 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9" name="Picture 8"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1889244" y="721161"/>
            <a:ext cx="8382000" cy="7315200"/>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with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9" name="Picture 8" descr="CSP MASTER LOGO cmyk.eps"/>
          <p:cNvPicPr>
            <a:picLocks noChangeAspect="1"/>
          </p:cNvPicPr>
          <p:nvPr userDrawn="1"/>
        </p:nvPicPr>
        <p:blipFill>
          <a:blip r:embed="rId2" cstate="print"/>
          <a:stretch>
            <a:fillRect/>
          </a:stretch>
        </p:blipFill>
        <p:spPr>
          <a:xfrm>
            <a:off x="228600" y="228600"/>
            <a:ext cx="3288170" cy="1905000"/>
          </a:xfrm>
          <a:prstGeom prst="rect">
            <a:avLst/>
          </a:prstGeom>
        </p:spPr>
      </p:pic>
      <p:sp>
        <p:nvSpPr>
          <p:cNvPr id="12" name="Title 1"/>
          <p:cNvSpPr txBox="1">
            <a:spLocks/>
          </p:cNvSpPr>
          <p:nvPr userDrawn="1"/>
        </p:nvSpPr>
        <p:spPr>
          <a:xfrm>
            <a:off x="4114800" y="5410200"/>
            <a:ext cx="6705600" cy="1828800"/>
          </a:xfrm>
          <a:prstGeom prst="rect">
            <a:avLst/>
          </a:prstGeom>
        </p:spPr>
        <p:txBody>
          <a:bodyPr vert="horz" lIns="91440" tIns="45720" rIns="91440" bIns="45720" rtlCol="0" anchor="ctr">
            <a:normAutofit/>
          </a:bodyPr>
          <a:lstStyle/>
          <a:p>
            <a:r>
              <a:rPr lang="en-US" sz="7200" b="1" baseline="30000" dirty="0" err="1" smtClean="0">
                <a:solidFill>
                  <a:srgbClr val="4E5590"/>
                </a:solidFill>
                <a:latin typeface="Arial"/>
                <a:cs typeface="Arial"/>
              </a:rPr>
              <a:t>www.csp.org.uk</a:t>
            </a:r>
            <a:endParaRPr lang="en-US" sz="7200" b="1" baseline="30000" dirty="0">
              <a:solidFill>
                <a:srgbClr val="4E5590"/>
              </a:solidFill>
              <a:latin typeface="Arial"/>
              <a:cs typeface="Arial"/>
            </a:endParaRPr>
          </a:p>
        </p:txBody>
      </p:sp>
      <p:sp>
        <p:nvSpPr>
          <p:cNvPr id="14" name="Content Placeholder 13"/>
          <p:cNvSpPr>
            <a:spLocks noGrp="1"/>
          </p:cNvSpPr>
          <p:nvPr>
            <p:ph sz="quarter" idx="13"/>
          </p:nvPr>
        </p:nvSpPr>
        <p:spPr>
          <a:xfrm>
            <a:off x="642938" y="2286000"/>
            <a:ext cx="7858125" cy="314325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in midd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2133600" y="1752600"/>
            <a:ext cx="4734964" cy="2743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643E0-1211-4875-A2DB-CD5383AAAC9B}"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74D196-713D-489F-AF70-57949D23839D}" type="slidenum">
              <a:rPr lang="en-GB" smtClean="0"/>
              <a:t>‹#›</a:t>
            </a:fld>
            <a:endParaRPr lang="en-GB"/>
          </a:p>
        </p:txBody>
      </p:sp>
    </p:spTree>
    <p:extLst>
      <p:ext uri="{BB962C8B-B14F-4D97-AF65-F5344CB8AC3E}">
        <p14:creationId xmlns:p14="http://schemas.microsoft.com/office/powerpoint/2010/main" val="181285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85D936-277C-4005-94CC-582673705F98}"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779302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5D936-277C-4005-94CC-582673705F98}"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3223855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85D936-277C-4005-94CC-582673705F98}"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2926283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85D936-277C-4005-94CC-582673705F98}"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2389587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85D936-277C-4005-94CC-582673705F98}" type="datetimeFigureOut">
              <a:rPr lang="en-GB" smtClean="0"/>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2792369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85D936-277C-4005-94CC-582673705F98}"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92516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7119258" y="334028"/>
            <a:ext cx="2946974" cy="6257272"/>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5D936-277C-4005-94CC-582673705F98}"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99307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85D936-277C-4005-94CC-582673705F98}"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1999173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85D936-277C-4005-94CC-582673705F98}"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276812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5D936-277C-4005-94CC-582673705F98}"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2433023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5D936-277C-4005-94CC-582673705F98}"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52ED5-3A1E-479D-8630-CDA62A775305}" type="slidenum">
              <a:rPr lang="en-GB" smtClean="0"/>
              <a:t>‹#›</a:t>
            </a:fld>
            <a:endParaRPr lang="en-GB"/>
          </a:p>
        </p:txBody>
      </p:sp>
    </p:spTree>
    <p:extLst>
      <p:ext uri="{BB962C8B-B14F-4D97-AF65-F5344CB8AC3E}">
        <p14:creationId xmlns:p14="http://schemas.microsoft.com/office/powerpoint/2010/main" val="274881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000504"/>
            <a:ext cx="7772400" cy="1768471"/>
          </a:xfrm>
        </p:spPr>
        <p:txBody>
          <a:bodyPr anchor="t">
            <a:normAutofit/>
          </a:bodyPr>
          <a:lstStyle>
            <a:lvl1pPr marL="0" algn="l">
              <a:lnSpc>
                <a:spcPct val="200000"/>
              </a:lnSpc>
              <a:spcBef>
                <a:spcPts val="1200"/>
              </a:spcBef>
              <a:defRPr lang="en-US" sz="4800" b="1" kern="1200" baseline="30000" dirty="0" smtClean="0">
                <a:solidFill>
                  <a:srgbClr val="4E5590"/>
                </a:solidFill>
                <a:latin typeface="Arial Bold" pitchFamily="34" charset="0"/>
                <a:ea typeface="+mn-ea"/>
                <a:cs typeface="Arial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5188991" y="1690175"/>
            <a:ext cx="3955009" cy="5157192"/>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
        <p:nvSpPr>
          <p:cNvPr id="11" name="Text Placeholder 10"/>
          <p:cNvSpPr>
            <a:spLocks noGrp="1"/>
          </p:cNvSpPr>
          <p:nvPr>
            <p:ph type="body" sz="quarter" idx="13"/>
          </p:nvPr>
        </p:nvSpPr>
        <p:spPr>
          <a:xfrm>
            <a:off x="500062" y="1279393"/>
            <a:ext cx="4720010" cy="1388048"/>
          </a:xfrm>
        </p:spPr>
        <p:txBody>
          <a:bodyPr>
            <a:noAutofit/>
          </a:bodyPr>
          <a:lstStyle>
            <a:lvl1pPr marL="0" indent="0">
              <a:buNone/>
              <a:defRPr lang="en-US" sz="4200" b="1" kern="1200" spc="-150" dirty="0" smtClean="0">
                <a:solidFill>
                  <a:srgbClr val="4E5590"/>
                </a:solidFill>
                <a:latin typeface="Arial Bold"/>
                <a:ea typeface="+mn-ea"/>
                <a:cs typeface="Arial Bold"/>
              </a:defRPr>
            </a:lvl1pPr>
          </a:lstStyle>
          <a:p>
            <a:pPr lvl="0"/>
            <a:r>
              <a:rPr lang="en-US" smtClean="0"/>
              <a:t>Click to edit Master text styles</a:t>
            </a:r>
          </a:p>
        </p:txBody>
      </p:sp>
      <p:sp>
        <p:nvSpPr>
          <p:cNvPr id="13" name="Text Placeholder 12"/>
          <p:cNvSpPr>
            <a:spLocks noGrp="1"/>
          </p:cNvSpPr>
          <p:nvPr>
            <p:ph type="body" sz="quarter" idx="14"/>
          </p:nvPr>
        </p:nvSpPr>
        <p:spPr>
          <a:xfrm>
            <a:off x="500063" y="2643188"/>
            <a:ext cx="4720009" cy="35718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with shape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4D4AB1E-6B7D-49B7-ABF6-71E4B0AA11BB}" type="datetimeFigureOut">
              <a:rPr lang="en-US" smtClean="0"/>
              <a:pPr/>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7B4EA-56D5-40A5-951C-369EC0F9CDBA}" type="slidenum">
              <a:rPr lang="en-US" smtClean="0"/>
              <a:pPr/>
              <a:t>‹#›</a:t>
            </a:fld>
            <a:endParaRPr lang="en-US"/>
          </a:p>
        </p:txBody>
      </p:sp>
      <p:sp>
        <p:nvSpPr>
          <p:cNvPr id="10" name="Content Placeholder 2"/>
          <p:cNvSpPr>
            <a:spLocks noGrp="1"/>
          </p:cNvSpPr>
          <p:nvPr userDrawn="1">
            <p:ph idx="1"/>
          </p:nvPr>
        </p:nvSpPr>
        <p:spPr>
          <a:xfrm>
            <a:off x="457200" y="3230563"/>
            <a:ext cx="8229600" cy="2698768"/>
          </a:xfrm>
        </p:spPr>
        <p:txBody>
          <a:bodyPr/>
          <a:lstStyle/>
          <a:p>
            <a:pPr lvl="0"/>
            <a:r>
              <a:rPr lang="en-US" smtClean="0">
                <a:latin typeface="Arial"/>
                <a:cs typeface="Arial"/>
              </a:rPr>
              <a:t>Click to edit Master text styles</a:t>
            </a:r>
          </a:p>
        </p:txBody>
      </p:sp>
      <p:sp>
        <p:nvSpPr>
          <p:cNvPr id="11" name="Title 1"/>
          <p:cNvSpPr>
            <a:spLocks noGrp="1"/>
          </p:cNvSpPr>
          <p:nvPr userDrawn="1">
            <p:ph type="title" hasCustomPrompt="1"/>
          </p:nvPr>
        </p:nvSpPr>
        <p:spPr>
          <a:xfrm>
            <a:off x="457200" y="1905000"/>
            <a:ext cx="8229600" cy="1143000"/>
          </a:xfrm>
        </p:spPr>
        <p:txBody>
          <a:bodyPr>
            <a:normAutofit/>
          </a:bodyPr>
          <a:lstStyle>
            <a:lvl1pPr algn="l" defTabSz="914400" rtl="0" eaLnBrk="1" latinLnBrk="0" hangingPunct="1">
              <a:spcBef>
                <a:spcPct val="0"/>
              </a:spcBef>
              <a:buNone/>
              <a:defRPr lang="en-US" sz="4200" b="1" kern="1200" spc="-150" dirty="0">
                <a:solidFill>
                  <a:srgbClr val="4E5590"/>
                </a:solidFill>
                <a:latin typeface="Arial Bold" pitchFamily="34" charset="0"/>
                <a:ea typeface="+mn-ea"/>
                <a:cs typeface="Arial Bold" pitchFamily="34" charset="0"/>
              </a:defRPr>
            </a:lvl1pPr>
          </a:lstStyle>
          <a:p>
            <a:pPr algn="l"/>
            <a:r>
              <a:rPr lang="en-US" b="1" spc="-150" dirty="0" smtClean="0">
                <a:solidFill>
                  <a:srgbClr val="4E5590"/>
                </a:solidFill>
                <a:latin typeface="Arial"/>
                <a:cs typeface="Arial"/>
              </a:rPr>
              <a:t>Type heading here</a:t>
            </a:r>
            <a:endParaRPr lang="en-US" b="1" spc="-150" dirty="0">
              <a:solidFill>
                <a:srgbClr val="4E5590"/>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4067944" y="-603448"/>
            <a:ext cx="7254243" cy="9842500"/>
          </a:xfrm>
          <a:prstGeom prst="rect">
            <a:avLst/>
          </a:prstGeom>
        </p:spPr>
      </p:pic>
      <p:pic>
        <p:nvPicPr>
          <p:cNvPr id="13" name="Picture 12"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D4AB1E-6B7D-49B7-ABF6-71E4B0AA11BB}" type="datetimeFigureOut">
              <a:rPr lang="en-US" smtClean="0"/>
              <a:pPr/>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7B4EA-56D5-40A5-951C-369EC0F9CDBA}" type="slidenum">
              <a:rPr lang="en-US" smtClean="0"/>
              <a:pPr/>
              <a:t>‹#›</a:t>
            </a:fld>
            <a:endParaRPr lang="en-US"/>
          </a:p>
        </p:txBody>
      </p:sp>
      <p:pic>
        <p:nvPicPr>
          <p:cNvPr id="7" name="Picture 6"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8" name="Picture 7"/>
          <p:cNvPicPr>
            <a:picLocks noChangeAspect="1"/>
          </p:cNvPicPr>
          <p:nvPr userDrawn="1"/>
        </p:nvPicPr>
        <p:blipFill>
          <a:blip r:embed="rId3" cstate="print"/>
          <a:stretch>
            <a:fillRect/>
          </a:stretch>
        </p:blipFill>
        <p:spPr>
          <a:xfrm>
            <a:off x="1524000" y="152400"/>
            <a:ext cx="7329714" cy="10261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with large csp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4AB1E-6B7D-49B7-ABF6-71E4B0AA11BB}" type="datetimeFigureOut">
              <a:rPr lang="en-US" smtClean="0"/>
              <a:pPr/>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7B4EA-56D5-40A5-951C-369EC0F9CDBA}" type="slidenum">
              <a:rPr lang="en-US" smtClean="0"/>
              <a:pPr/>
              <a:t>‹#›</a:t>
            </a:fld>
            <a:endParaRPr lang="en-US"/>
          </a:p>
        </p:txBody>
      </p:sp>
      <p:pic>
        <p:nvPicPr>
          <p:cNvPr id="5" name="Picture 4"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
        <p:nvSpPr>
          <p:cNvPr id="7" name="Text Placeholder 6"/>
          <p:cNvSpPr>
            <a:spLocks noGrp="1"/>
          </p:cNvSpPr>
          <p:nvPr>
            <p:ph type="body" sz="quarter" idx="13"/>
          </p:nvPr>
        </p:nvSpPr>
        <p:spPr>
          <a:xfrm>
            <a:off x="571472" y="2928938"/>
            <a:ext cx="8072494" cy="26431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a:p>
        </p:txBody>
      </p:sp>
      <p:pic>
        <p:nvPicPr>
          <p:cNvPr id="8" name="Picture 7"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642256" y="1513114"/>
            <a:ext cx="5308600" cy="2413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4AB1E-6B7D-49B7-ABF6-71E4B0AA11BB}" type="datetimeFigureOut">
              <a:rPr lang="en-US" smtClean="0"/>
              <a:pPr/>
              <a:t>7/24/2018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7B4EA-56D5-40A5-951C-369EC0F9CDBA}" type="slidenum">
              <a:rPr lang="en-US" smtClean="0"/>
              <a:pPr/>
              <a:t>‹#›</a:t>
            </a:fld>
            <a:endParaRPr lang="en-US"/>
          </a:p>
        </p:txBody>
      </p:sp>
      <p:pic>
        <p:nvPicPr>
          <p:cNvPr id="7" name="Picture 6"/>
          <p:cNvPicPr>
            <a:picLocks noChangeAspect="1"/>
          </p:cNvPicPr>
          <p:nvPr/>
        </p:nvPicPr>
        <p:blipFill>
          <a:blip r:embed="rId15" cstate="print"/>
          <a:srcRect t="28740"/>
          <a:stretch>
            <a:fillRect/>
          </a:stretch>
        </p:blipFill>
        <p:spPr>
          <a:xfrm>
            <a:off x="0" y="2492896"/>
            <a:ext cx="17322800" cy="111405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lang="en-US" sz="5400" b="1" kern="1200" baseline="30000" dirty="0">
          <a:solidFill>
            <a:srgbClr val="4E5590"/>
          </a:solidFill>
          <a:latin typeface="Arial"/>
          <a:ea typeface="+mn-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85D936-277C-4005-94CC-582673705F98}" type="datetimeFigureOut">
              <a:rPr lang="en-GB" smtClean="0"/>
              <a:t>24/07/2018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352ED5-3A1E-479D-8630-CDA62A775305}" type="slidenum">
              <a:rPr lang="en-GB" smtClean="0"/>
              <a:t>‹#›</a:t>
            </a:fld>
            <a:endParaRPr lang="en-GB"/>
          </a:p>
        </p:txBody>
      </p:sp>
    </p:spTree>
    <p:extLst>
      <p:ext uri="{BB962C8B-B14F-4D97-AF65-F5344CB8AC3E}">
        <p14:creationId xmlns:p14="http://schemas.microsoft.com/office/powerpoint/2010/main" val="8394922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1.emf"/><Relationship Id="rId4" Type="http://schemas.openxmlformats.org/officeDocument/2006/relationships/hyperlink" Target="mailto:beswetherickn@csp.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899592" y="2298502"/>
            <a:ext cx="8051804" cy="1922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5400" b="1" kern="1200" baseline="30000" dirty="0" smtClean="0">
                <a:solidFill>
                  <a:srgbClr val="4E5590"/>
                </a:solidFill>
                <a:latin typeface="Arial Bold" pitchFamily="34" charset="0"/>
                <a:ea typeface="+mn-ea"/>
                <a:cs typeface="Arial Bold" pitchFamily="34" charset="0"/>
              </a:defRPr>
            </a:lvl1pPr>
          </a:lstStyle>
          <a:p>
            <a:r>
              <a:rPr lang="en-GB" spc="300" baseline="0" dirty="0" smtClean="0">
                <a:solidFill>
                  <a:schemeClr val="tx2"/>
                </a:solidFill>
              </a:rPr>
              <a:t>Community rehabilitation: Why </a:t>
            </a:r>
            <a:r>
              <a:rPr lang="en-GB" spc="300" baseline="0" dirty="0">
                <a:solidFill>
                  <a:schemeClr val="tx2"/>
                </a:solidFill>
              </a:rPr>
              <a:t>is it important?</a:t>
            </a:r>
            <a:r>
              <a:rPr lang="en-GB" b="0" spc="300" baseline="0" dirty="0">
                <a:solidFill>
                  <a:schemeClr val="tx2"/>
                </a:solidFill>
              </a:rPr>
              <a:t> </a:t>
            </a:r>
            <a:endParaRPr lang="en-GB" b="0" spc="300" dirty="0">
              <a:solidFill>
                <a:schemeClr val="tx2"/>
              </a:solidFill>
            </a:endParaRPr>
          </a:p>
        </p:txBody>
      </p:sp>
      <p:sp>
        <p:nvSpPr>
          <p:cNvPr id="7" name="Subtitle 4"/>
          <p:cNvSpPr txBox="1">
            <a:spLocks/>
          </p:cNvSpPr>
          <p:nvPr/>
        </p:nvSpPr>
        <p:spPr>
          <a:xfrm>
            <a:off x="1547664" y="5949280"/>
            <a:ext cx="705678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GB" sz="1800" dirty="0" smtClean="0">
                <a:solidFill>
                  <a:srgbClr val="00B0F0"/>
                </a:solidFill>
              </a:rPr>
              <a:t>North West ERN Conference </a:t>
            </a:r>
          </a:p>
          <a:p>
            <a:pPr>
              <a:lnSpc>
                <a:spcPct val="80000"/>
              </a:lnSpc>
            </a:pPr>
            <a:r>
              <a:rPr lang="en-GB" sz="1800" dirty="0" smtClean="0">
                <a:solidFill>
                  <a:srgbClr val="00B0F0"/>
                </a:solidFill>
              </a:rPr>
              <a:t>Chorley14</a:t>
            </a:r>
            <a:r>
              <a:rPr lang="en-GB" sz="1800" baseline="30000" dirty="0" smtClean="0">
                <a:solidFill>
                  <a:srgbClr val="00B0F0"/>
                </a:solidFill>
              </a:rPr>
              <a:t>th</a:t>
            </a:r>
            <a:r>
              <a:rPr lang="en-GB" sz="1800" dirty="0" smtClean="0">
                <a:solidFill>
                  <a:srgbClr val="00B0F0"/>
                </a:solidFill>
              </a:rPr>
              <a:t> October 2017</a:t>
            </a:r>
          </a:p>
        </p:txBody>
      </p:sp>
      <p:sp>
        <p:nvSpPr>
          <p:cNvPr id="8" name="TextBox 7"/>
          <p:cNvSpPr txBox="1"/>
          <p:nvPr/>
        </p:nvSpPr>
        <p:spPr>
          <a:xfrm>
            <a:off x="1007096" y="4675085"/>
            <a:ext cx="8136904" cy="1274195"/>
          </a:xfrm>
          <a:prstGeom prst="rect">
            <a:avLst/>
          </a:prstGeom>
          <a:noFill/>
        </p:spPr>
        <p:txBody>
          <a:bodyPr wrap="square" rtlCol="0">
            <a:spAutoFit/>
          </a:bodyPr>
          <a:lstStyle/>
          <a:p>
            <a:pPr algn="ctr">
              <a:lnSpc>
                <a:spcPct val="120000"/>
              </a:lnSpc>
            </a:pPr>
            <a:r>
              <a:rPr lang="en-GB" spc="300" dirty="0" smtClean="0">
                <a:solidFill>
                  <a:srgbClr val="00B0F0"/>
                </a:solidFill>
                <a:latin typeface="Arial" panose="020B0604020202020204" pitchFamily="34" charset="0"/>
                <a:cs typeface="Arial" panose="020B0604020202020204" pitchFamily="34" charset="0"/>
              </a:rPr>
              <a:t>Natalie Beswetherick OBE MCSP MBA FCSP</a:t>
            </a:r>
          </a:p>
          <a:p>
            <a:pPr algn="ctr">
              <a:lnSpc>
                <a:spcPct val="120000"/>
              </a:lnSpc>
            </a:pPr>
            <a:r>
              <a:rPr lang="en-GB" sz="1400" spc="300" dirty="0" smtClean="0">
                <a:solidFill>
                  <a:schemeClr val="bg1">
                    <a:lumMod val="50000"/>
                  </a:schemeClr>
                </a:solidFill>
                <a:latin typeface="Arial" panose="020B0604020202020204" pitchFamily="34" charset="0"/>
                <a:cs typeface="Arial" panose="020B0604020202020204" pitchFamily="34" charset="0"/>
              </a:rPr>
              <a:t>Director of Practice &amp; Development </a:t>
            </a:r>
          </a:p>
          <a:p>
            <a:pPr algn="ctr">
              <a:lnSpc>
                <a:spcPct val="120000"/>
              </a:lnSpc>
            </a:pPr>
            <a:r>
              <a:rPr lang="en-GB" sz="1400" spc="300" dirty="0" smtClean="0">
                <a:solidFill>
                  <a:schemeClr val="bg1">
                    <a:lumMod val="50000"/>
                  </a:schemeClr>
                </a:solidFill>
                <a:latin typeface="Arial" panose="020B0604020202020204" pitchFamily="34" charset="0"/>
                <a:cs typeface="Arial" panose="020B0604020202020204" pitchFamily="34" charset="0"/>
              </a:rPr>
              <a:t>Chartered </a:t>
            </a:r>
            <a:r>
              <a:rPr lang="en-GB" sz="1400" spc="300" dirty="0">
                <a:solidFill>
                  <a:schemeClr val="bg1">
                    <a:lumMod val="50000"/>
                  </a:schemeClr>
                </a:solidFill>
                <a:latin typeface="Arial" panose="020B0604020202020204" pitchFamily="34" charset="0"/>
                <a:cs typeface="Arial" panose="020B0604020202020204" pitchFamily="34" charset="0"/>
              </a:rPr>
              <a:t>Society of </a:t>
            </a:r>
            <a:r>
              <a:rPr lang="en-GB" sz="1400" spc="300" dirty="0" smtClean="0">
                <a:solidFill>
                  <a:schemeClr val="bg1">
                    <a:lumMod val="50000"/>
                  </a:schemeClr>
                </a:solidFill>
                <a:latin typeface="Arial" panose="020B0604020202020204" pitchFamily="34" charset="0"/>
                <a:cs typeface="Arial" panose="020B0604020202020204" pitchFamily="34" charset="0"/>
              </a:rPr>
              <a:t>Physiotherapy</a:t>
            </a:r>
            <a:r>
              <a:rPr lang="en-GB" spc="300" dirty="0">
                <a:solidFill>
                  <a:schemeClr val="bg1">
                    <a:lumMod val="50000"/>
                  </a:schemeClr>
                </a:solidFill>
              </a:rPr>
              <a:t/>
            </a:r>
            <a:br>
              <a:rPr lang="en-GB" spc="300" dirty="0">
                <a:solidFill>
                  <a:schemeClr val="bg1">
                    <a:lumMod val="50000"/>
                  </a:schemeClr>
                </a:solidFill>
              </a:rPr>
            </a:br>
            <a:endParaRPr lang="en-US" dirty="0"/>
          </a:p>
        </p:txBody>
      </p:sp>
      <p:pic>
        <p:nvPicPr>
          <p:cNvPr id="10" name="Picture 9"/>
          <p:cNvPicPr>
            <a:picLocks noChangeAspect="1"/>
          </p:cNvPicPr>
          <p:nvPr/>
        </p:nvPicPr>
        <p:blipFill>
          <a:blip r:embed="rId4" cstate="print"/>
          <a:stretch>
            <a:fillRect/>
          </a:stretch>
        </p:blipFill>
        <p:spPr>
          <a:xfrm>
            <a:off x="170931" y="180059"/>
            <a:ext cx="1658850" cy="959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0"/>
                                        <p:tgtEl>
                                          <p:spTgt spid="8"/>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3000"/>
                                        <p:tgtEl>
                                          <p:spTgt spid="7">
                                            <p:txEl>
                                              <p:pRg st="0" end="0"/>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3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03648" y="1628800"/>
            <a:ext cx="7200800" cy="1728192"/>
          </a:xfrm>
        </p:spPr>
        <p:txBody>
          <a:bodyPr>
            <a:noAutofit/>
          </a:bodyPr>
          <a:lstStyle/>
          <a:p>
            <a:pPr>
              <a:lnSpc>
                <a:spcPct val="70000"/>
              </a:lnSpc>
            </a:pPr>
            <a:endParaRPr lang="en-GB" sz="4800" dirty="0">
              <a:solidFill>
                <a:srgbClr val="1A0561"/>
              </a:solidFill>
            </a:endParaRPr>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48453" y="1412874"/>
            <a:ext cx="7895547" cy="5373933"/>
          </a:xfrm>
        </p:spPr>
      </p:pic>
    </p:spTree>
    <p:extLst>
      <p:ext uri="{BB962C8B-B14F-4D97-AF65-F5344CB8AC3E}">
        <p14:creationId xmlns:p14="http://schemas.microsoft.com/office/powerpoint/2010/main" val="13973373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2536" y="1628800"/>
            <a:ext cx="7200800" cy="1728192"/>
          </a:xfrm>
        </p:spPr>
        <p:txBody>
          <a:bodyPr>
            <a:noAutofit/>
          </a:bodyPr>
          <a:lstStyle/>
          <a:p>
            <a:pPr algn="ctr">
              <a:lnSpc>
                <a:spcPct val="70000"/>
              </a:lnSpc>
            </a:pPr>
            <a:r>
              <a:rPr lang="en-GB" sz="5400" dirty="0" smtClean="0">
                <a:solidFill>
                  <a:srgbClr val="1A0561"/>
                </a:solidFill>
              </a:rPr>
              <a:t>Evidence - </a:t>
            </a:r>
            <a:endParaRPr lang="en-GB" sz="5400" dirty="0">
              <a:solidFill>
                <a:srgbClr val="1A0561"/>
              </a:solidFill>
            </a:endParaRPr>
          </a:p>
        </p:txBody>
      </p:sp>
      <p:sp>
        <p:nvSpPr>
          <p:cNvPr id="3" name="Content Placeholder 2"/>
          <p:cNvSpPr>
            <a:spLocks noGrp="1"/>
          </p:cNvSpPr>
          <p:nvPr>
            <p:ph idx="1"/>
          </p:nvPr>
        </p:nvSpPr>
        <p:spPr>
          <a:xfrm>
            <a:off x="1403648" y="2276872"/>
            <a:ext cx="7488832" cy="4320480"/>
          </a:xfrm>
        </p:spPr>
        <p:txBody>
          <a:bodyPr>
            <a:normAutofit fontScale="25000" lnSpcReduction="20000"/>
          </a:bodyPr>
          <a:lstStyle/>
          <a:p>
            <a:endParaRPr lang="en-GB" dirty="0"/>
          </a:p>
          <a:p>
            <a:r>
              <a:rPr lang="en-GB" sz="9600" i="1" dirty="0" smtClean="0">
                <a:solidFill>
                  <a:srgbClr val="00B0F0"/>
                </a:solidFill>
              </a:rPr>
              <a:t>People </a:t>
            </a:r>
            <a:r>
              <a:rPr lang="en-GB" sz="9600" i="1" dirty="0">
                <a:solidFill>
                  <a:srgbClr val="00B0F0"/>
                </a:solidFill>
              </a:rPr>
              <a:t>with </a:t>
            </a:r>
            <a:r>
              <a:rPr lang="en-GB" sz="9600" b="1" i="1" dirty="0">
                <a:solidFill>
                  <a:srgbClr val="00B0F0"/>
                </a:solidFill>
              </a:rPr>
              <a:t>COPD </a:t>
            </a:r>
            <a:r>
              <a:rPr lang="en-GB" sz="9600" i="1" dirty="0">
                <a:solidFill>
                  <a:srgbClr val="00B0F0"/>
                </a:solidFill>
              </a:rPr>
              <a:t>who attend pulmonary rehab classes spend 50% less time in hospital, </a:t>
            </a:r>
            <a:r>
              <a:rPr lang="en-GB" sz="9600" i="1" dirty="0" smtClean="0">
                <a:solidFill>
                  <a:srgbClr val="00B0F0"/>
                </a:solidFill>
              </a:rPr>
              <a:t>are </a:t>
            </a:r>
            <a:r>
              <a:rPr lang="en-GB" sz="9600" i="1" dirty="0">
                <a:solidFill>
                  <a:srgbClr val="00B0F0"/>
                </a:solidFill>
              </a:rPr>
              <a:t>26% less likely to be readmitted and have lower levels of related anxiety and depression. Only 34% of people in need of pulmonary rehab are referred, and of those 37% wait longer than three </a:t>
            </a:r>
            <a:r>
              <a:rPr lang="en-GB" sz="9600" i="1" dirty="0" smtClean="0">
                <a:solidFill>
                  <a:srgbClr val="00B0F0"/>
                </a:solidFill>
              </a:rPr>
              <a:t>months</a:t>
            </a:r>
            <a:endParaRPr lang="en-GB" sz="7000" i="1" dirty="0" smtClean="0">
              <a:solidFill>
                <a:srgbClr val="00B0F0"/>
              </a:solidFill>
            </a:endParaRPr>
          </a:p>
          <a:p>
            <a:pPr marL="0" indent="0">
              <a:buNone/>
            </a:pPr>
            <a:r>
              <a:rPr lang="en-GB" i="1" dirty="0" smtClean="0">
                <a:solidFill>
                  <a:srgbClr val="00B0F0"/>
                </a:solidFill>
              </a:rPr>
              <a:t> </a:t>
            </a:r>
            <a:endParaRPr lang="en-GB" dirty="0">
              <a:solidFill>
                <a:srgbClr val="00B0F0"/>
              </a:solidFill>
            </a:endParaRPr>
          </a:p>
          <a:p>
            <a:r>
              <a:rPr lang="en-GB" sz="9600" i="1" dirty="0" smtClean="0">
                <a:solidFill>
                  <a:srgbClr val="00B0F0"/>
                </a:solidFill>
              </a:rPr>
              <a:t>People immobile </a:t>
            </a:r>
            <a:r>
              <a:rPr lang="en-GB" sz="9600" i="1" dirty="0">
                <a:solidFill>
                  <a:srgbClr val="00B0F0"/>
                </a:solidFill>
              </a:rPr>
              <a:t>at home and not confident to move, </a:t>
            </a:r>
            <a:r>
              <a:rPr lang="en-GB" sz="9600" i="1" dirty="0" smtClean="0">
                <a:solidFill>
                  <a:srgbClr val="00B0F0"/>
                </a:solidFill>
              </a:rPr>
              <a:t>are at </a:t>
            </a:r>
            <a:r>
              <a:rPr lang="en-GB" sz="9600" i="1" dirty="0">
                <a:solidFill>
                  <a:srgbClr val="00B0F0"/>
                </a:solidFill>
              </a:rPr>
              <a:t>risk of </a:t>
            </a:r>
            <a:r>
              <a:rPr lang="en-GB" sz="9600" i="1" dirty="0" smtClean="0">
                <a:solidFill>
                  <a:srgbClr val="00B0F0"/>
                </a:solidFill>
              </a:rPr>
              <a:t>complications</a:t>
            </a:r>
            <a:r>
              <a:rPr lang="en-GB" sz="9600" i="1" dirty="0">
                <a:solidFill>
                  <a:srgbClr val="00B0F0"/>
                </a:solidFill>
              </a:rPr>
              <a:t>, </a:t>
            </a:r>
            <a:r>
              <a:rPr lang="en-GB" sz="9600" i="1" dirty="0" err="1" smtClean="0">
                <a:solidFill>
                  <a:srgbClr val="00B0F0"/>
                </a:solidFill>
              </a:rPr>
              <a:t>eg</a:t>
            </a:r>
            <a:r>
              <a:rPr lang="en-GB" sz="9600" i="1" dirty="0" smtClean="0">
                <a:solidFill>
                  <a:srgbClr val="00B0F0"/>
                </a:solidFill>
              </a:rPr>
              <a:t>. depression</a:t>
            </a:r>
            <a:r>
              <a:rPr lang="en-GB" sz="9600" i="1" dirty="0">
                <a:solidFill>
                  <a:srgbClr val="00B0F0"/>
                </a:solidFill>
              </a:rPr>
              <a:t>, pressure sores, chest infections and </a:t>
            </a:r>
            <a:r>
              <a:rPr lang="en-GB" sz="9600" i="1" dirty="0" smtClean="0">
                <a:solidFill>
                  <a:srgbClr val="00B0F0"/>
                </a:solidFill>
              </a:rPr>
              <a:t>DVTs </a:t>
            </a:r>
            <a:r>
              <a:rPr lang="en-GB" sz="9600" i="1" dirty="0">
                <a:solidFill>
                  <a:srgbClr val="00B0F0"/>
                </a:solidFill>
              </a:rPr>
              <a:t>– </a:t>
            </a:r>
            <a:r>
              <a:rPr lang="en-GB" sz="9600" i="1" dirty="0" smtClean="0">
                <a:solidFill>
                  <a:srgbClr val="00B0F0"/>
                </a:solidFill>
              </a:rPr>
              <a:t>associated </a:t>
            </a:r>
            <a:r>
              <a:rPr lang="en-GB" sz="9600" i="1" dirty="0">
                <a:solidFill>
                  <a:srgbClr val="00B0F0"/>
                </a:solidFill>
              </a:rPr>
              <a:t>with </a:t>
            </a:r>
            <a:r>
              <a:rPr lang="en-GB" sz="9600" i="1" dirty="0" smtClean="0">
                <a:solidFill>
                  <a:srgbClr val="00B0F0"/>
                </a:solidFill>
              </a:rPr>
              <a:t>increased </a:t>
            </a:r>
            <a:r>
              <a:rPr lang="en-GB" sz="9600" i="1" dirty="0">
                <a:solidFill>
                  <a:srgbClr val="00B0F0"/>
                </a:solidFill>
              </a:rPr>
              <a:t>re-admission rate, </a:t>
            </a:r>
            <a:r>
              <a:rPr lang="en-GB" sz="9600" i="1" dirty="0" smtClean="0">
                <a:solidFill>
                  <a:srgbClr val="00B0F0"/>
                </a:solidFill>
              </a:rPr>
              <a:t>hospital LOS, </a:t>
            </a:r>
            <a:r>
              <a:rPr lang="en-GB" sz="9600" i="1" dirty="0">
                <a:solidFill>
                  <a:srgbClr val="00B0F0"/>
                </a:solidFill>
              </a:rPr>
              <a:t>A&amp;E </a:t>
            </a:r>
            <a:r>
              <a:rPr lang="en-GB" sz="9600" i="1" dirty="0" smtClean="0">
                <a:solidFill>
                  <a:srgbClr val="00B0F0"/>
                </a:solidFill>
              </a:rPr>
              <a:t>attendance, </a:t>
            </a:r>
            <a:r>
              <a:rPr lang="en-GB" sz="9600" i="1" dirty="0">
                <a:solidFill>
                  <a:srgbClr val="00B0F0"/>
                </a:solidFill>
              </a:rPr>
              <a:t>use of GP time, </a:t>
            </a:r>
            <a:r>
              <a:rPr lang="en-GB" sz="9600" i="1" dirty="0" smtClean="0">
                <a:solidFill>
                  <a:srgbClr val="00B0F0"/>
                </a:solidFill>
              </a:rPr>
              <a:t>social </a:t>
            </a:r>
            <a:r>
              <a:rPr lang="en-GB" sz="9600" i="1" dirty="0">
                <a:solidFill>
                  <a:srgbClr val="00B0F0"/>
                </a:solidFill>
              </a:rPr>
              <a:t>isolation and loss of daily living </a:t>
            </a:r>
            <a:r>
              <a:rPr lang="en-GB" sz="9600" i="1" dirty="0" smtClean="0">
                <a:solidFill>
                  <a:srgbClr val="00B0F0"/>
                </a:solidFill>
              </a:rPr>
              <a:t>skills</a:t>
            </a:r>
            <a:r>
              <a:rPr lang="en-GB" sz="8600" i="1" dirty="0" smtClean="0">
                <a:solidFill>
                  <a:srgbClr val="00B0F0"/>
                </a:solidFill>
              </a:rPr>
              <a:t> </a:t>
            </a:r>
            <a:endParaRPr lang="en-GB" sz="8600" i="1" dirty="0">
              <a:solidFill>
                <a:srgbClr val="00B0F0"/>
              </a:solidFill>
            </a:endParaRPr>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spTree>
    <p:extLst>
      <p:ext uri="{BB962C8B-B14F-4D97-AF65-F5344CB8AC3E}">
        <p14:creationId xmlns:p14="http://schemas.microsoft.com/office/powerpoint/2010/main" val="2357625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03648" y="1628800"/>
            <a:ext cx="7200800" cy="1728192"/>
          </a:xfrm>
        </p:spPr>
        <p:txBody>
          <a:bodyPr>
            <a:noAutofit/>
          </a:bodyPr>
          <a:lstStyle/>
          <a:p>
            <a:pPr>
              <a:lnSpc>
                <a:spcPct val="70000"/>
              </a:lnSpc>
            </a:pPr>
            <a:r>
              <a:rPr lang="en-GB" sz="4800" dirty="0" smtClean="0">
                <a:solidFill>
                  <a:srgbClr val="1A0561"/>
                </a:solidFill>
              </a:rPr>
              <a:t>Evidence briefings -</a:t>
            </a:r>
            <a:endParaRPr lang="en-GB" sz="4800" dirty="0">
              <a:solidFill>
                <a:srgbClr val="1A0561"/>
              </a:solidFill>
            </a:endParaRPr>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pic>
        <p:nvPicPr>
          <p:cNvPr id="3" name="Content Placeholder 2"/>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203848" y="2348880"/>
            <a:ext cx="2542728" cy="3861048"/>
          </a:xfr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1207" y="2348880"/>
            <a:ext cx="2717034" cy="386104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999" y="2348880"/>
            <a:ext cx="2542218" cy="3861048"/>
          </a:xfrm>
          <a:prstGeom prst="rect">
            <a:avLst/>
          </a:prstGeom>
        </p:spPr>
      </p:pic>
    </p:spTree>
    <p:extLst>
      <p:ext uri="{BB962C8B-B14F-4D97-AF65-F5344CB8AC3E}">
        <p14:creationId xmlns:p14="http://schemas.microsoft.com/office/powerpoint/2010/main" val="6021561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03648" y="1628800"/>
            <a:ext cx="7200800" cy="1728192"/>
          </a:xfrm>
        </p:spPr>
        <p:txBody>
          <a:bodyPr>
            <a:noAutofit/>
          </a:bodyPr>
          <a:lstStyle/>
          <a:p>
            <a:pPr>
              <a:lnSpc>
                <a:spcPct val="70000"/>
              </a:lnSpc>
            </a:pPr>
            <a:r>
              <a:rPr lang="en-GB" sz="4800" dirty="0" smtClean="0">
                <a:solidFill>
                  <a:srgbClr val="1A0561"/>
                </a:solidFill>
              </a:rPr>
              <a:t>What you can do -</a:t>
            </a:r>
            <a:endParaRPr lang="en-GB" sz="4800" dirty="0">
              <a:solidFill>
                <a:srgbClr val="1A0561"/>
              </a:solidFill>
            </a:endParaRPr>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sp>
        <p:nvSpPr>
          <p:cNvPr id="6" name="Content Placeholder 5"/>
          <p:cNvSpPr>
            <a:spLocks noGrp="1"/>
          </p:cNvSpPr>
          <p:nvPr>
            <p:ph idx="1"/>
          </p:nvPr>
        </p:nvSpPr>
        <p:spPr>
          <a:xfrm>
            <a:off x="1403648" y="2348880"/>
            <a:ext cx="7283152" cy="3777283"/>
          </a:xfrm>
        </p:spPr>
        <p:txBody>
          <a:bodyPr/>
          <a:lstStyle/>
          <a:p>
            <a:r>
              <a:rPr lang="en-GB" dirty="0" smtClean="0">
                <a:solidFill>
                  <a:srgbClr val="00B0F0"/>
                </a:solidFill>
              </a:rPr>
              <a:t>Look at your STP/ACO plans</a:t>
            </a:r>
          </a:p>
          <a:p>
            <a:r>
              <a:rPr lang="en-GB" dirty="0">
                <a:solidFill>
                  <a:srgbClr val="00B0F0"/>
                </a:solidFill>
              </a:rPr>
              <a:t>Identify key influencers</a:t>
            </a:r>
          </a:p>
          <a:p>
            <a:r>
              <a:rPr lang="en-GB" dirty="0" smtClean="0">
                <a:solidFill>
                  <a:srgbClr val="00B0F0"/>
                </a:solidFill>
              </a:rPr>
              <a:t>Look outwards – share evidence of impact</a:t>
            </a:r>
          </a:p>
          <a:p>
            <a:r>
              <a:rPr lang="en-GB" dirty="0" smtClean="0">
                <a:solidFill>
                  <a:srgbClr val="00B0F0"/>
                </a:solidFill>
              </a:rPr>
              <a:t>Use case study evidence and present case for change</a:t>
            </a:r>
          </a:p>
          <a:p>
            <a:endParaRPr lang="en-GB" dirty="0"/>
          </a:p>
        </p:txBody>
      </p:sp>
    </p:spTree>
    <p:extLst>
      <p:ext uri="{BB962C8B-B14F-4D97-AF65-F5344CB8AC3E}">
        <p14:creationId xmlns:p14="http://schemas.microsoft.com/office/powerpoint/2010/main" val="17561815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03648" y="1628800"/>
            <a:ext cx="7200800" cy="1728192"/>
          </a:xfrm>
        </p:spPr>
        <p:txBody>
          <a:bodyPr>
            <a:noAutofit/>
          </a:bodyPr>
          <a:lstStyle/>
          <a:p>
            <a:pPr>
              <a:lnSpc>
                <a:spcPct val="70000"/>
              </a:lnSpc>
            </a:pPr>
            <a:r>
              <a:rPr lang="en-GB" sz="4800" dirty="0" smtClean="0">
                <a:solidFill>
                  <a:srgbClr val="1A0561"/>
                </a:solidFill>
              </a:rPr>
              <a:t>Case Study -</a:t>
            </a:r>
            <a:endParaRPr lang="en-GB" sz="4800" dirty="0">
              <a:solidFill>
                <a:srgbClr val="1A0561"/>
              </a:solidFill>
            </a:endParaRPr>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sp>
        <p:nvSpPr>
          <p:cNvPr id="6" name="Content Placeholder 5"/>
          <p:cNvSpPr>
            <a:spLocks noGrp="1"/>
          </p:cNvSpPr>
          <p:nvPr>
            <p:ph idx="1"/>
          </p:nvPr>
        </p:nvSpPr>
        <p:spPr>
          <a:xfrm>
            <a:off x="1403648" y="2714620"/>
            <a:ext cx="7632848" cy="3954740"/>
          </a:xfrm>
        </p:spPr>
        <p:txBody>
          <a:bodyPr>
            <a:normAutofit fontScale="92500"/>
          </a:bodyPr>
          <a:lstStyle/>
          <a:p>
            <a:pPr marL="0" indent="0">
              <a:buNone/>
            </a:pPr>
            <a:r>
              <a:rPr lang="en-US" sz="2800" b="1" dirty="0" smtClean="0">
                <a:solidFill>
                  <a:srgbClr val="00B0F0"/>
                </a:solidFill>
              </a:rPr>
              <a:t>Bradford </a:t>
            </a:r>
            <a:r>
              <a:rPr lang="en-US" sz="2800" b="1" dirty="0">
                <a:solidFill>
                  <a:srgbClr val="00B0F0"/>
                </a:solidFill>
              </a:rPr>
              <a:t>Teaching Hospitals NHS Foundation Trust </a:t>
            </a:r>
            <a:r>
              <a:rPr lang="en-US" sz="2800" b="1" dirty="0" smtClean="0">
                <a:solidFill>
                  <a:srgbClr val="00B0F0"/>
                </a:solidFill>
              </a:rPr>
              <a:t>- Early </a:t>
            </a:r>
            <a:r>
              <a:rPr lang="en-US" sz="2800" b="1" dirty="0">
                <a:solidFill>
                  <a:srgbClr val="00B0F0"/>
                </a:solidFill>
              </a:rPr>
              <a:t>Supported Discharge (ESD) pathway </a:t>
            </a:r>
            <a:r>
              <a:rPr lang="en-US" sz="2800" dirty="0">
                <a:solidFill>
                  <a:srgbClr val="00B0F0"/>
                </a:solidFill>
              </a:rPr>
              <a:t>helps people regain their independence and function following hip fracture or other orthopaedic problems:</a:t>
            </a:r>
            <a:endParaRPr lang="en-GB" sz="2800" dirty="0">
              <a:solidFill>
                <a:srgbClr val="00B0F0"/>
              </a:solidFill>
            </a:endParaRPr>
          </a:p>
          <a:p>
            <a:pPr lvl="1"/>
            <a:r>
              <a:rPr lang="en-US" dirty="0">
                <a:solidFill>
                  <a:srgbClr val="00B0F0"/>
                </a:solidFill>
              </a:rPr>
              <a:t>Saved the Trust </a:t>
            </a:r>
            <a:r>
              <a:rPr lang="en-US" b="1" dirty="0">
                <a:solidFill>
                  <a:srgbClr val="00B0F0"/>
                </a:solidFill>
              </a:rPr>
              <a:t>2,698</a:t>
            </a:r>
            <a:r>
              <a:rPr lang="en-US" dirty="0">
                <a:solidFill>
                  <a:srgbClr val="00B0F0"/>
                </a:solidFill>
              </a:rPr>
              <a:t> orthopaedic bed days equating to an estimated cost savings of more than </a:t>
            </a:r>
            <a:r>
              <a:rPr lang="en-US" b="1" dirty="0">
                <a:solidFill>
                  <a:srgbClr val="00B0F0"/>
                </a:solidFill>
              </a:rPr>
              <a:t>£600,000.</a:t>
            </a:r>
          </a:p>
          <a:p>
            <a:pPr lvl="1"/>
            <a:r>
              <a:rPr lang="en-US" dirty="0">
                <a:solidFill>
                  <a:srgbClr val="00B0F0"/>
                </a:solidFill>
              </a:rPr>
              <a:t>Readmission rates fell from </a:t>
            </a:r>
            <a:r>
              <a:rPr lang="en-US" b="1" dirty="0">
                <a:solidFill>
                  <a:srgbClr val="00B0F0"/>
                </a:solidFill>
              </a:rPr>
              <a:t>10-12% to 5-6% </a:t>
            </a:r>
            <a:endParaRPr lang="en-GB" b="1" dirty="0">
              <a:solidFill>
                <a:srgbClr val="00B0F0"/>
              </a:solidFill>
            </a:endParaRPr>
          </a:p>
          <a:p>
            <a:endParaRPr lang="en-GB" dirty="0"/>
          </a:p>
        </p:txBody>
      </p:sp>
    </p:spTree>
    <p:extLst>
      <p:ext uri="{BB962C8B-B14F-4D97-AF65-F5344CB8AC3E}">
        <p14:creationId xmlns:p14="http://schemas.microsoft.com/office/powerpoint/2010/main" val="417291418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03648" y="1628800"/>
            <a:ext cx="7200800" cy="1728192"/>
          </a:xfrm>
        </p:spPr>
        <p:txBody>
          <a:bodyPr>
            <a:noAutofit/>
          </a:bodyPr>
          <a:lstStyle/>
          <a:p>
            <a:pPr>
              <a:lnSpc>
                <a:spcPct val="70000"/>
              </a:lnSpc>
            </a:pPr>
            <a:r>
              <a:rPr lang="en-GB" sz="4800" dirty="0" smtClean="0">
                <a:solidFill>
                  <a:srgbClr val="1A0561"/>
                </a:solidFill>
              </a:rPr>
              <a:t>Case Study -</a:t>
            </a:r>
            <a:endParaRPr lang="en-GB" sz="4800" dirty="0">
              <a:solidFill>
                <a:srgbClr val="1A0561"/>
              </a:solidFill>
            </a:endParaRPr>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sp>
        <p:nvSpPr>
          <p:cNvPr id="6" name="Content Placeholder 5"/>
          <p:cNvSpPr>
            <a:spLocks noGrp="1"/>
          </p:cNvSpPr>
          <p:nvPr>
            <p:ph idx="1"/>
          </p:nvPr>
        </p:nvSpPr>
        <p:spPr>
          <a:xfrm>
            <a:off x="1403648" y="2276872"/>
            <a:ext cx="7632848" cy="4464496"/>
          </a:xfrm>
        </p:spPr>
        <p:txBody>
          <a:bodyPr>
            <a:normAutofit/>
          </a:bodyPr>
          <a:lstStyle/>
          <a:p>
            <a:pPr marL="0" indent="0" algn="just">
              <a:buNone/>
            </a:pPr>
            <a:r>
              <a:rPr lang="en-GB" sz="2800" b="1" dirty="0">
                <a:solidFill>
                  <a:srgbClr val="00B0F0"/>
                </a:solidFill>
              </a:rPr>
              <a:t>Barking, Havering and Redbridge CCG </a:t>
            </a:r>
            <a:r>
              <a:rPr lang="en-GB" sz="2800" dirty="0">
                <a:solidFill>
                  <a:srgbClr val="00B0F0"/>
                </a:solidFill>
              </a:rPr>
              <a:t>redesigned services to </a:t>
            </a:r>
            <a:r>
              <a:rPr lang="en-GB" sz="2800" dirty="0" smtClean="0">
                <a:solidFill>
                  <a:srgbClr val="00B0F0"/>
                </a:solidFill>
              </a:rPr>
              <a:t>deliver home-based responsive </a:t>
            </a:r>
            <a:r>
              <a:rPr lang="en-GB" sz="2800" dirty="0">
                <a:solidFill>
                  <a:srgbClr val="00B0F0"/>
                </a:solidFill>
              </a:rPr>
              <a:t>care and </a:t>
            </a:r>
            <a:r>
              <a:rPr lang="en-GB" sz="2800" dirty="0" smtClean="0">
                <a:solidFill>
                  <a:srgbClr val="00B0F0"/>
                </a:solidFill>
              </a:rPr>
              <a:t>rehabilitation 08.00-20.00 7/7 </a:t>
            </a:r>
            <a:r>
              <a:rPr lang="en-GB" sz="2800" dirty="0">
                <a:solidFill>
                  <a:srgbClr val="00B0F0"/>
                </a:solidFill>
              </a:rPr>
              <a:t>days a </a:t>
            </a:r>
            <a:r>
              <a:rPr lang="en-GB" sz="2800" dirty="0" smtClean="0">
                <a:solidFill>
                  <a:srgbClr val="00B0F0"/>
                </a:solidFill>
              </a:rPr>
              <a:t>week. Outcomes:</a:t>
            </a:r>
            <a:endParaRPr lang="en-GB" sz="2800" dirty="0">
              <a:solidFill>
                <a:srgbClr val="00B0F0"/>
              </a:solidFill>
            </a:endParaRPr>
          </a:p>
          <a:p>
            <a:pPr lvl="1"/>
            <a:r>
              <a:rPr lang="en-GB" dirty="0">
                <a:solidFill>
                  <a:srgbClr val="00B0F0"/>
                </a:solidFill>
              </a:rPr>
              <a:t>Very high levels of patient satisfaction</a:t>
            </a:r>
          </a:p>
          <a:p>
            <a:pPr lvl="1"/>
            <a:r>
              <a:rPr lang="en-GB" dirty="0">
                <a:solidFill>
                  <a:srgbClr val="00B0F0"/>
                </a:solidFill>
              </a:rPr>
              <a:t>A more rapid recovery (</a:t>
            </a:r>
            <a:r>
              <a:rPr lang="en-GB" b="1" dirty="0">
                <a:solidFill>
                  <a:srgbClr val="00B0F0"/>
                </a:solidFill>
              </a:rPr>
              <a:t>9 days versus 21 in hospital</a:t>
            </a:r>
            <a:r>
              <a:rPr lang="en-GB" dirty="0">
                <a:solidFill>
                  <a:srgbClr val="00B0F0"/>
                </a:solidFill>
              </a:rPr>
              <a:t>)</a:t>
            </a:r>
          </a:p>
          <a:p>
            <a:pPr lvl="1"/>
            <a:r>
              <a:rPr lang="en-GB" dirty="0">
                <a:solidFill>
                  <a:srgbClr val="00B0F0"/>
                </a:solidFill>
              </a:rPr>
              <a:t>Improvements in outcome (</a:t>
            </a:r>
            <a:r>
              <a:rPr lang="en-GB" b="1" dirty="0">
                <a:solidFill>
                  <a:srgbClr val="00B0F0"/>
                </a:solidFill>
              </a:rPr>
              <a:t>94% </a:t>
            </a:r>
            <a:r>
              <a:rPr lang="en-GB" dirty="0">
                <a:solidFill>
                  <a:srgbClr val="00B0F0"/>
                </a:solidFill>
              </a:rPr>
              <a:t>of patients improvement in timed up and go)</a:t>
            </a:r>
          </a:p>
          <a:p>
            <a:endParaRPr lang="en-GB" dirty="0"/>
          </a:p>
        </p:txBody>
      </p:sp>
    </p:spTree>
    <p:extLst>
      <p:ext uri="{BB962C8B-B14F-4D97-AF65-F5344CB8AC3E}">
        <p14:creationId xmlns:p14="http://schemas.microsoft.com/office/powerpoint/2010/main" val="183590584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Kiran Acharya\New folder (4)\16.jpg"/>
          <p:cNvPicPr>
            <a:picLocks noChangeAspect="1" noChangeArrowheads="1"/>
          </p:cNvPicPr>
          <p:nvPr/>
        </p:nvPicPr>
        <p:blipFill>
          <a:blip r:embed="rId2" cstate="print"/>
          <a:srcRect/>
          <a:stretch>
            <a:fillRect/>
          </a:stretch>
        </p:blipFill>
        <p:spPr bwMode="auto">
          <a:xfrm>
            <a:off x="0" y="0"/>
            <a:ext cx="9323512" cy="6858000"/>
          </a:xfrm>
          <a:prstGeom prst="rect">
            <a:avLst/>
          </a:prstGeom>
          <a:noFill/>
        </p:spPr>
      </p:pic>
    </p:spTree>
    <p:extLst>
      <p:ext uri="{BB962C8B-B14F-4D97-AF65-F5344CB8AC3E}">
        <p14:creationId xmlns:p14="http://schemas.microsoft.com/office/powerpoint/2010/main" val="3956417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3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7" y="2636912"/>
            <a:ext cx="7174097" cy="4059615"/>
          </a:xfrm>
        </p:spPr>
        <p:txBody>
          <a:bodyPr>
            <a:normAutofit/>
          </a:bodyPr>
          <a:lstStyle/>
          <a:p>
            <a:pPr marL="0" indent="0" algn="ctr">
              <a:buNone/>
            </a:pPr>
            <a:r>
              <a:rPr lang="en-GB" sz="6600" b="1" dirty="0" smtClean="0">
                <a:solidFill>
                  <a:srgbClr val="FFA600"/>
                </a:solidFill>
              </a:rPr>
              <a:t>Thank you</a:t>
            </a:r>
            <a:endParaRPr lang="en-GB" sz="6600" b="1" dirty="0">
              <a:solidFill>
                <a:srgbClr val="FFA600"/>
              </a:solidFill>
            </a:endParaRPr>
          </a:p>
          <a:p>
            <a:pPr marL="0" indent="0">
              <a:buNone/>
            </a:pPr>
            <a:endParaRPr lang="en-GB" sz="1800" b="1" dirty="0" smtClean="0">
              <a:solidFill>
                <a:srgbClr val="FFA600"/>
              </a:solidFill>
            </a:endParaRPr>
          </a:p>
          <a:p>
            <a:pPr marL="0" indent="0" algn="ctr">
              <a:buNone/>
            </a:pPr>
            <a:r>
              <a:rPr lang="en-GB" sz="4000" dirty="0" smtClean="0">
                <a:solidFill>
                  <a:srgbClr val="00B0F0"/>
                </a:solidFill>
                <a:hlinkClick r:id="rId4"/>
              </a:rPr>
              <a:t>beswetherickn@csp.org.uk</a:t>
            </a:r>
            <a:endParaRPr lang="en-GB" sz="4000" dirty="0" smtClean="0">
              <a:solidFill>
                <a:srgbClr val="00B0F0"/>
              </a:solidFill>
            </a:endParaRPr>
          </a:p>
          <a:p>
            <a:pPr marL="0" indent="0" algn="ctr">
              <a:buNone/>
            </a:pPr>
            <a:r>
              <a:rPr lang="en-GB" sz="4000" dirty="0" smtClean="0">
                <a:solidFill>
                  <a:srgbClr val="00B0F0"/>
                </a:solidFill>
              </a:rPr>
              <a:t>@</a:t>
            </a:r>
            <a:r>
              <a:rPr lang="en-GB" sz="4000" dirty="0" err="1" smtClean="0">
                <a:solidFill>
                  <a:srgbClr val="00B0F0"/>
                </a:solidFill>
              </a:rPr>
              <a:t>natbeswetherick</a:t>
            </a:r>
            <a:endParaRPr lang="en-GB" sz="4000" dirty="0">
              <a:solidFill>
                <a:srgbClr val="00B0F0"/>
              </a:solidFill>
            </a:endParaRPr>
          </a:p>
          <a:p>
            <a:endParaRPr lang="en-GB" sz="2000" dirty="0"/>
          </a:p>
          <a:p>
            <a:endParaRPr lang="en-GB" dirty="0" smtClean="0"/>
          </a:p>
          <a:p>
            <a:endParaRPr lang="en-GB" dirty="0"/>
          </a:p>
        </p:txBody>
      </p:sp>
      <p:sp>
        <p:nvSpPr>
          <p:cNvPr id="4" name="Text Placeholder 1"/>
          <p:cNvSpPr txBox="1">
            <a:spLocks/>
          </p:cNvSpPr>
          <p:nvPr/>
        </p:nvSpPr>
        <p:spPr>
          <a:xfrm>
            <a:off x="467544" y="2204343"/>
            <a:ext cx="7992888" cy="93662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None/>
              <a:defRPr lang="en-US" sz="4200" b="1" kern="1200" spc="-150" dirty="0" smtClean="0">
                <a:solidFill>
                  <a:srgbClr val="4E5590"/>
                </a:solidFill>
                <a:latin typeface="Arial Bold"/>
                <a:ea typeface="+mn-ea"/>
                <a:cs typeface="Arial Bol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GB" sz="7100" spc="-300" dirty="0" smtClean="0">
              <a:solidFill>
                <a:srgbClr val="1A0561"/>
              </a:solidFill>
            </a:endParaRPr>
          </a:p>
        </p:txBody>
      </p:sp>
      <p:pic>
        <p:nvPicPr>
          <p:cNvPr id="6" name="Picture 5"/>
          <p:cNvPicPr>
            <a:picLocks noChangeAspect="1"/>
          </p:cNvPicPr>
          <p:nvPr/>
        </p:nvPicPr>
        <p:blipFill>
          <a:blip r:embed="rId5" cstate="print"/>
          <a:stretch>
            <a:fillRect/>
          </a:stretch>
        </p:blipFill>
        <p:spPr>
          <a:xfrm>
            <a:off x="170931" y="180059"/>
            <a:ext cx="1658850" cy="959838"/>
          </a:xfrm>
          <a:prstGeom prst="rect">
            <a:avLst/>
          </a:prstGeom>
        </p:spPr>
      </p:pic>
      <p:pic>
        <p:nvPicPr>
          <p:cNvPr id="1026" name="Picture 2" descr="Image result for twitter bi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9781" y="5013176"/>
            <a:ext cx="564994" cy="45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143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03648" y="1889665"/>
            <a:ext cx="7200800" cy="1728192"/>
          </a:xfrm>
        </p:spPr>
        <p:txBody>
          <a:bodyPr>
            <a:noAutofit/>
          </a:bodyPr>
          <a:lstStyle/>
          <a:p>
            <a:pPr>
              <a:lnSpc>
                <a:spcPct val="70000"/>
              </a:lnSpc>
            </a:pPr>
            <a:r>
              <a:rPr lang="en-GB" sz="4800" dirty="0" smtClean="0">
                <a:solidFill>
                  <a:srgbClr val="1A0561"/>
                </a:solidFill>
              </a:rPr>
              <a:t>Overview – </a:t>
            </a:r>
            <a:endParaRPr lang="en-GB" sz="4800" dirty="0">
              <a:solidFill>
                <a:srgbClr val="1A0561"/>
              </a:solidFill>
            </a:endParaRPr>
          </a:p>
        </p:txBody>
      </p:sp>
      <p:sp>
        <p:nvSpPr>
          <p:cNvPr id="3" name="Content Placeholder 2"/>
          <p:cNvSpPr>
            <a:spLocks noGrp="1"/>
          </p:cNvSpPr>
          <p:nvPr>
            <p:ph idx="1"/>
          </p:nvPr>
        </p:nvSpPr>
        <p:spPr>
          <a:xfrm>
            <a:off x="1547664" y="2852936"/>
            <a:ext cx="7200800" cy="3411543"/>
          </a:xfrm>
        </p:spPr>
        <p:txBody>
          <a:bodyPr>
            <a:normAutofit/>
          </a:bodyPr>
          <a:lstStyle/>
          <a:p>
            <a:r>
              <a:rPr lang="en-GB" sz="3600" dirty="0" smtClean="0">
                <a:solidFill>
                  <a:srgbClr val="00B0F0"/>
                </a:solidFill>
              </a:rPr>
              <a:t>CSP Vision</a:t>
            </a:r>
          </a:p>
          <a:p>
            <a:r>
              <a:rPr lang="en-GB" sz="3600" dirty="0">
                <a:solidFill>
                  <a:srgbClr val="00B0F0"/>
                </a:solidFill>
              </a:rPr>
              <a:t>Backing Rehab </a:t>
            </a:r>
            <a:r>
              <a:rPr lang="en-GB" sz="3600" dirty="0" smtClean="0">
                <a:solidFill>
                  <a:srgbClr val="00B0F0"/>
                </a:solidFill>
              </a:rPr>
              <a:t>campaign</a:t>
            </a:r>
          </a:p>
          <a:p>
            <a:r>
              <a:rPr lang="en-GB" sz="3600" dirty="0" smtClean="0">
                <a:solidFill>
                  <a:srgbClr val="00B0F0"/>
                </a:solidFill>
              </a:rPr>
              <a:t>Impact and influence</a:t>
            </a:r>
          </a:p>
          <a:p>
            <a:r>
              <a:rPr lang="en-GB" sz="3600" dirty="0" smtClean="0">
                <a:solidFill>
                  <a:srgbClr val="00B0F0"/>
                </a:solidFill>
              </a:rPr>
              <a:t>Challenges and opportunities</a:t>
            </a:r>
          </a:p>
          <a:p>
            <a:endParaRPr lang="en-GB" sz="2400" dirty="0" smtClean="0"/>
          </a:p>
          <a:p>
            <a:pPr marL="0" indent="0">
              <a:buNone/>
            </a:pPr>
            <a:endParaRPr lang="en-GB" sz="2400" dirty="0"/>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03648" y="1700808"/>
            <a:ext cx="7200800" cy="1728192"/>
          </a:xfrm>
        </p:spPr>
        <p:txBody>
          <a:bodyPr>
            <a:noAutofit/>
          </a:bodyPr>
          <a:lstStyle/>
          <a:p>
            <a:pPr>
              <a:lnSpc>
                <a:spcPct val="70000"/>
              </a:lnSpc>
            </a:pPr>
            <a:r>
              <a:rPr lang="en-GB" sz="5400" dirty="0" smtClean="0">
                <a:solidFill>
                  <a:srgbClr val="1A0561"/>
                </a:solidFill>
              </a:rPr>
              <a:t>Our Vision for physiotherapy – </a:t>
            </a:r>
            <a:endParaRPr lang="en-GB" sz="5400" dirty="0">
              <a:solidFill>
                <a:srgbClr val="1A0561"/>
              </a:solidFill>
            </a:endParaRPr>
          </a:p>
        </p:txBody>
      </p:sp>
      <p:sp>
        <p:nvSpPr>
          <p:cNvPr id="3" name="Content Placeholder 2"/>
          <p:cNvSpPr>
            <a:spLocks noGrp="1"/>
          </p:cNvSpPr>
          <p:nvPr>
            <p:ph idx="1"/>
          </p:nvPr>
        </p:nvSpPr>
        <p:spPr>
          <a:xfrm>
            <a:off x="1403648" y="3212976"/>
            <a:ext cx="7200800" cy="3483551"/>
          </a:xfrm>
        </p:spPr>
        <p:txBody>
          <a:bodyPr>
            <a:normAutofit/>
          </a:bodyPr>
          <a:lstStyle/>
          <a:p>
            <a:pPr marL="0" indent="0" algn="ctr">
              <a:buNone/>
            </a:pPr>
            <a:r>
              <a:rPr lang="en-GB" sz="4000" b="1" dirty="0" smtClean="0">
                <a:solidFill>
                  <a:srgbClr val="00B0F0"/>
                </a:solidFill>
              </a:rPr>
              <a:t>TO TRANSFORM LIVES,</a:t>
            </a:r>
          </a:p>
          <a:p>
            <a:pPr marL="0" indent="0" algn="ctr">
              <a:buNone/>
            </a:pPr>
            <a:r>
              <a:rPr lang="en-GB" sz="2200" b="1" dirty="0" smtClean="0">
                <a:solidFill>
                  <a:srgbClr val="00B0F0"/>
                </a:solidFill>
              </a:rPr>
              <a:t>Enabling people to do amazing things</a:t>
            </a:r>
          </a:p>
          <a:p>
            <a:pPr marL="0" indent="0" algn="ctr">
              <a:buNone/>
            </a:pPr>
            <a:r>
              <a:rPr lang="en-GB" sz="4000" b="1" dirty="0" smtClean="0">
                <a:solidFill>
                  <a:srgbClr val="00B0F0"/>
                </a:solidFill>
              </a:rPr>
              <a:t>MAXIMISE INDEPENDENCE </a:t>
            </a:r>
          </a:p>
          <a:p>
            <a:pPr marL="0" indent="0" algn="ctr">
              <a:buNone/>
            </a:pPr>
            <a:r>
              <a:rPr lang="en-GB" sz="2000" b="1" dirty="0" smtClean="0">
                <a:solidFill>
                  <a:srgbClr val="00B0F0"/>
                </a:solidFill>
              </a:rPr>
              <a:t>Optimising functional potential and well-being</a:t>
            </a:r>
          </a:p>
          <a:p>
            <a:pPr marL="0" indent="0" algn="ctr">
              <a:buNone/>
            </a:pPr>
            <a:r>
              <a:rPr lang="en-GB" sz="4000" b="1" dirty="0" smtClean="0">
                <a:solidFill>
                  <a:srgbClr val="00B0F0"/>
                </a:solidFill>
              </a:rPr>
              <a:t>EMPOWER POPULATIONS</a:t>
            </a:r>
          </a:p>
          <a:p>
            <a:pPr marL="0" indent="0" algn="ctr">
              <a:buNone/>
            </a:pPr>
            <a:r>
              <a:rPr lang="en-GB" sz="2000" b="1" dirty="0" smtClean="0">
                <a:solidFill>
                  <a:srgbClr val="00B0F0"/>
                </a:solidFill>
              </a:rPr>
              <a:t>Equipping people with self management strategies</a:t>
            </a:r>
          </a:p>
          <a:p>
            <a:pPr marL="0" indent="0">
              <a:buNone/>
            </a:pPr>
            <a:endParaRPr lang="en-GB" sz="2400" dirty="0"/>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spTree>
    <p:extLst>
      <p:ext uri="{BB962C8B-B14F-4D97-AF65-F5344CB8AC3E}">
        <p14:creationId xmlns:p14="http://schemas.microsoft.com/office/powerpoint/2010/main" val="12730633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91680" y="1536249"/>
            <a:ext cx="7200800" cy="1728192"/>
          </a:xfrm>
        </p:spPr>
        <p:txBody>
          <a:bodyPr>
            <a:noAutofit/>
          </a:bodyPr>
          <a:lstStyle/>
          <a:p>
            <a:pPr>
              <a:lnSpc>
                <a:spcPct val="70000"/>
              </a:lnSpc>
            </a:pPr>
            <a:r>
              <a:rPr lang="en-GB" sz="5400" dirty="0" smtClean="0">
                <a:solidFill>
                  <a:srgbClr val="1A0561"/>
                </a:solidFill>
              </a:rPr>
              <a:t>Backing Rehab campaign </a:t>
            </a:r>
            <a:r>
              <a:rPr lang="en-GB" sz="4800" dirty="0" smtClean="0">
                <a:solidFill>
                  <a:srgbClr val="1A0561"/>
                </a:solidFill>
              </a:rPr>
              <a:t>– </a:t>
            </a:r>
            <a:endParaRPr lang="en-GB" sz="4800" dirty="0">
              <a:solidFill>
                <a:srgbClr val="1A0561"/>
              </a:solidFill>
            </a:endParaRPr>
          </a:p>
        </p:txBody>
      </p:sp>
      <p:sp>
        <p:nvSpPr>
          <p:cNvPr id="3" name="Content Placeholder 2"/>
          <p:cNvSpPr>
            <a:spLocks noGrp="1"/>
          </p:cNvSpPr>
          <p:nvPr>
            <p:ph idx="1"/>
          </p:nvPr>
        </p:nvSpPr>
        <p:spPr>
          <a:xfrm>
            <a:off x="1547664" y="2852936"/>
            <a:ext cx="7200800" cy="3816424"/>
          </a:xfrm>
        </p:spPr>
        <p:txBody>
          <a:bodyPr>
            <a:normAutofit fontScale="92500" lnSpcReduction="10000"/>
          </a:bodyPr>
          <a:lstStyle/>
          <a:p>
            <a:r>
              <a:rPr lang="en-GB" sz="2800" dirty="0" smtClean="0">
                <a:solidFill>
                  <a:srgbClr val="00B0F0"/>
                </a:solidFill>
              </a:rPr>
              <a:t>October 25</a:t>
            </a:r>
            <a:r>
              <a:rPr lang="en-GB" sz="2800" baseline="30000" dirty="0" smtClean="0">
                <a:solidFill>
                  <a:srgbClr val="00B0F0"/>
                </a:solidFill>
              </a:rPr>
              <a:t>th</a:t>
            </a:r>
            <a:r>
              <a:rPr lang="en-GB" sz="2800" dirty="0" smtClean="0">
                <a:solidFill>
                  <a:srgbClr val="00B0F0"/>
                </a:solidFill>
              </a:rPr>
              <a:t> parliamentary reception and launch</a:t>
            </a:r>
          </a:p>
          <a:p>
            <a:r>
              <a:rPr lang="en-AU" sz="2800" dirty="0">
                <a:solidFill>
                  <a:srgbClr val="00B0F0"/>
                </a:solidFill>
              </a:rPr>
              <a:t>Target MPs – including from HSC, PAC, ministerial health team, shadow health </a:t>
            </a:r>
            <a:r>
              <a:rPr lang="en-AU" sz="2800" dirty="0" smtClean="0">
                <a:solidFill>
                  <a:srgbClr val="00B0F0"/>
                </a:solidFill>
              </a:rPr>
              <a:t>team</a:t>
            </a:r>
          </a:p>
          <a:p>
            <a:r>
              <a:rPr lang="en-AU" sz="3000" dirty="0" smtClean="0">
                <a:solidFill>
                  <a:srgbClr val="00B0F0"/>
                </a:solidFill>
              </a:rPr>
              <a:t>Working with Stroke Association, </a:t>
            </a:r>
            <a:r>
              <a:rPr lang="en-AU" sz="3000" dirty="0">
                <a:solidFill>
                  <a:srgbClr val="00B0F0"/>
                </a:solidFill>
              </a:rPr>
              <a:t>BOA, NOS, BLF, </a:t>
            </a:r>
            <a:r>
              <a:rPr lang="en-AU" sz="3000" dirty="0" smtClean="0">
                <a:solidFill>
                  <a:srgbClr val="00B0F0"/>
                </a:solidFill>
              </a:rPr>
              <a:t>Macmillan</a:t>
            </a:r>
          </a:p>
          <a:p>
            <a:r>
              <a:rPr lang="en-GB" sz="3000" dirty="0" smtClean="0">
                <a:solidFill>
                  <a:srgbClr val="00B0F0"/>
                </a:solidFill>
              </a:rPr>
              <a:t>Build </a:t>
            </a:r>
            <a:r>
              <a:rPr lang="en-GB" sz="3000" dirty="0">
                <a:solidFill>
                  <a:srgbClr val="00B0F0"/>
                </a:solidFill>
              </a:rPr>
              <a:t>around the launch of a film </a:t>
            </a:r>
            <a:r>
              <a:rPr lang="en-GB" sz="3000" b="1" dirty="0">
                <a:solidFill>
                  <a:srgbClr val="00B0F0"/>
                </a:solidFill>
              </a:rPr>
              <a:t>‘Rehab Matters’</a:t>
            </a:r>
            <a:r>
              <a:rPr lang="en-GB" sz="3000" dirty="0">
                <a:solidFill>
                  <a:srgbClr val="00B0F0"/>
                </a:solidFill>
              </a:rPr>
              <a:t> – giving community rehab the red carpet treatment </a:t>
            </a:r>
          </a:p>
          <a:p>
            <a:endParaRPr lang="en-AU" sz="3000" dirty="0" smtClean="0"/>
          </a:p>
          <a:p>
            <a:endParaRPr lang="en-GB" sz="3000" dirty="0"/>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spTree>
    <p:extLst>
      <p:ext uri="{BB962C8B-B14F-4D97-AF65-F5344CB8AC3E}">
        <p14:creationId xmlns:p14="http://schemas.microsoft.com/office/powerpoint/2010/main" val="27358605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03648" y="1628800"/>
            <a:ext cx="7200800" cy="1728192"/>
          </a:xfrm>
        </p:spPr>
        <p:txBody>
          <a:bodyPr>
            <a:noAutofit/>
          </a:bodyPr>
          <a:lstStyle/>
          <a:p>
            <a:pPr>
              <a:lnSpc>
                <a:spcPct val="70000"/>
              </a:lnSpc>
            </a:pPr>
            <a:r>
              <a:rPr lang="en-GB" sz="4800" dirty="0" smtClean="0">
                <a:solidFill>
                  <a:srgbClr val="1A0561"/>
                </a:solidFill>
              </a:rPr>
              <a:t>…</a:t>
            </a:r>
            <a:endParaRPr lang="en-GB" sz="4800" dirty="0">
              <a:solidFill>
                <a:srgbClr val="1A0561"/>
              </a:solidFill>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28026" y="1484784"/>
            <a:ext cx="8008470" cy="5373216"/>
          </a:xfrm>
        </p:spPr>
      </p:pic>
      <p:pic>
        <p:nvPicPr>
          <p:cNvPr id="5" name="Picture 4"/>
          <p:cNvPicPr>
            <a:picLocks noChangeAspect="1"/>
          </p:cNvPicPr>
          <p:nvPr/>
        </p:nvPicPr>
        <p:blipFill>
          <a:blip r:embed="rId5" cstate="print"/>
          <a:stretch>
            <a:fillRect/>
          </a:stretch>
        </p:blipFill>
        <p:spPr>
          <a:xfrm>
            <a:off x="170931" y="180059"/>
            <a:ext cx="1658850" cy="959838"/>
          </a:xfrm>
          <a:prstGeom prst="rect">
            <a:avLst/>
          </a:prstGeom>
        </p:spPr>
      </p:pic>
    </p:spTree>
    <p:extLst>
      <p:ext uri="{BB962C8B-B14F-4D97-AF65-F5344CB8AC3E}">
        <p14:creationId xmlns:p14="http://schemas.microsoft.com/office/powerpoint/2010/main" val="233009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0528" y="1700808"/>
            <a:ext cx="7200800" cy="1728192"/>
          </a:xfrm>
        </p:spPr>
        <p:txBody>
          <a:bodyPr>
            <a:noAutofit/>
          </a:bodyPr>
          <a:lstStyle/>
          <a:p>
            <a:pPr algn="ctr">
              <a:lnSpc>
                <a:spcPct val="70000"/>
              </a:lnSpc>
            </a:pPr>
            <a:r>
              <a:rPr lang="en-GB" sz="5400" dirty="0" smtClean="0">
                <a:solidFill>
                  <a:srgbClr val="1A0561"/>
                </a:solidFill>
              </a:rPr>
              <a:t>Evidence - </a:t>
            </a:r>
            <a:endParaRPr lang="en-GB" sz="5400" dirty="0">
              <a:solidFill>
                <a:srgbClr val="1A0561"/>
              </a:solidFill>
            </a:endParaRPr>
          </a:p>
        </p:txBody>
      </p:sp>
      <p:sp>
        <p:nvSpPr>
          <p:cNvPr id="3" name="Content Placeholder 2"/>
          <p:cNvSpPr>
            <a:spLocks noGrp="1"/>
          </p:cNvSpPr>
          <p:nvPr>
            <p:ph idx="1"/>
          </p:nvPr>
        </p:nvSpPr>
        <p:spPr>
          <a:xfrm>
            <a:off x="1403648" y="2636912"/>
            <a:ext cx="7488832" cy="3411543"/>
          </a:xfrm>
        </p:spPr>
        <p:txBody>
          <a:bodyPr>
            <a:normAutofit fontScale="25000" lnSpcReduction="20000"/>
          </a:bodyPr>
          <a:lstStyle/>
          <a:p>
            <a:endParaRPr lang="en-GB" dirty="0"/>
          </a:p>
          <a:p>
            <a:r>
              <a:rPr lang="en-GB" sz="11200" i="1" dirty="0">
                <a:solidFill>
                  <a:srgbClr val="00B0F0"/>
                </a:solidFill>
              </a:rPr>
              <a:t>45% of people who have had a </a:t>
            </a:r>
            <a:r>
              <a:rPr lang="en-GB" sz="11200" b="1" i="1" dirty="0">
                <a:solidFill>
                  <a:srgbClr val="00B0F0"/>
                </a:solidFill>
              </a:rPr>
              <a:t>stroke </a:t>
            </a:r>
            <a:r>
              <a:rPr lang="en-GB" sz="11200" i="1" dirty="0">
                <a:solidFill>
                  <a:srgbClr val="00B0F0"/>
                </a:solidFill>
              </a:rPr>
              <a:t>feel abandoned when they leave hospital. The average wait for physiotherapy rehab varies between 1 and six </a:t>
            </a:r>
            <a:r>
              <a:rPr lang="en-GB" sz="11200" i="1" dirty="0" smtClean="0">
                <a:solidFill>
                  <a:srgbClr val="00B0F0"/>
                </a:solidFill>
              </a:rPr>
              <a:t>weeks</a:t>
            </a:r>
          </a:p>
          <a:p>
            <a:pPr marL="0" indent="0">
              <a:buNone/>
            </a:pPr>
            <a:r>
              <a:rPr lang="en-GB" sz="11200" i="1" dirty="0" smtClean="0">
                <a:solidFill>
                  <a:srgbClr val="00B0F0"/>
                </a:solidFill>
              </a:rPr>
              <a:t> </a:t>
            </a:r>
            <a:endParaRPr lang="en-GB" sz="11200" dirty="0">
              <a:solidFill>
                <a:srgbClr val="00B0F0"/>
              </a:solidFill>
            </a:endParaRPr>
          </a:p>
          <a:p>
            <a:r>
              <a:rPr lang="en-GB" sz="11200" i="1" dirty="0" smtClean="0">
                <a:solidFill>
                  <a:srgbClr val="00B0F0"/>
                </a:solidFill>
              </a:rPr>
              <a:t>50</a:t>
            </a:r>
            <a:r>
              <a:rPr lang="en-GB" sz="11200" i="1" dirty="0">
                <a:solidFill>
                  <a:srgbClr val="00B0F0"/>
                </a:solidFill>
              </a:rPr>
              <a:t>% of people who have had a </a:t>
            </a:r>
            <a:r>
              <a:rPr lang="en-GB" sz="11200" b="1" i="1" dirty="0">
                <a:solidFill>
                  <a:srgbClr val="00B0F0"/>
                </a:solidFill>
              </a:rPr>
              <a:t>hip </a:t>
            </a:r>
            <a:r>
              <a:rPr lang="en-GB" sz="11200" b="1" i="1" dirty="0" smtClean="0">
                <a:solidFill>
                  <a:srgbClr val="00B0F0"/>
                </a:solidFill>
              </a:rPr>
              <a:t># </a:t>
            </a:r>
            <a:r>
              <a:rPr lang="en-GB" sz="11200" i="1" dirty="0">
                <a:solidFill>
                  <a:srgbClr val="00B0F0"/>
                </a:solidFill>
              </a:rPr>
              <a:t>are not offered rehab when they leave hospital and if they are, most wait for over four weeks. </a:t>
            </a:r>
            <a:r>
              <a:rPr lang="en-GB" sz="11200" i="1" dirty="0" smtClean="0">
                <a:solidFill>
                  <a:srgbClr val="00B0F0"/>
                </a:solidFill>
              </a:rPr>
              <a:t>25% </a:t>
            </a:r>
            <a:r>
              <a:rPr lang="en-GB" sz="11200" i="1" dirty="0">
                <a:solidFill>
                  <a:srgbClr val="00B0F0"/>
                </a:solidFill>
              </a:rPr>
              <a:t>will need long-term care and 80% are left requiring help with daily activities, such as shopping or </a:t>
            </a:r>
            <a:r>
              <a:rPr lang="en-GB" sz="11200" i="1" dirty="0" smtClean="0">
                <a:solidFill>
                  <a:srgbClr val="00B0F0"/>
                </a:solidFill>
              </a:rPr>
              <a:t>driving</a:t>
            </a:r>
          </a:p>
          <a:p>
            <a:pPr marL="0" indent="0">
              <a:buNone/>
            </a:pPr>
            <a:r>
              <a:rPr lang="en-GB" sz="8600" i="1" dirty="0" smtClean="0"/>
              <a:t> </a:t>
            </a:r>
            <a:endParaRPr lang="en-GB" sz="8600" dirty="0"/>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spTree>
    <p:extLst>
      <p:ext uri="{BB962C8B-B14F-4D97-AF65-F5344CB8AC3E}">
        <p14:creationId xmlns:p14="http://schemas.microsoft.com/office/powerpoint/2010/main" val="22731961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31640" y="1700808"/>
            <a:ext cx="7200800" cy="1728192"/>
          </a:xfrm>
        </p:spPr>
        <p:txBody>
          <a:bodyPr>
            <a:noAutofit/>
          </a:bodyPr>
          <a:lstStyle/>
          <a:p>
            <a:pPr algn="ctr">
              <a:lnSpc>
                <a:spcPct val="70000"/>
              </a:lnSpc>
            </a:pPr>
            <a:r>
              <a:rPr lang="en-GB" sz="4800" dirty="0">
                <a:solidFill>
                  <a:srgbClr val="1A0561"/>
                </a:solidFill>
              </a:rPr>
              <a:t>K</a:t>
            </a:r>
            <a:r>
              <a:rPr lang="en-GB" sz="4800" dirty="0" smtClean="0">
                <a:solidFill>
                  <a:srgbClr val="1A0561"/>
                </a:solidFill>
              </a:rPr>
              <a:t>ey messages for impact and influence -</a:t>
            </a:r>
            <a:endParaRPr lang="en-GB" sz="4800" dirty="0">
              <a:solidFill>
                <a:srgbClr val="1A0561"/>
              </a:solidFill>
            </a:endParaRPr>
          </a:p>
        </p:txBody>
      </p:sp>
      <p:sp>
        <p:nvSpPr>
          <p:cNvPr id="3" name="Content Placeholder 2"/>
          <p:cNvSpPr>
            <a:spLocks noGrp="1"/>
          </p:cNvSpPr>
          <p:nvPr>
            <p:ph idx="1"/>
          </p:nvPr>
        </p:nvSpPr>
        <p:spPr>
          <a:xfrm>
            <a:off x="1547664" y="3284984"/>
            <a:ext cx="7200800" cy="3411543"/>
          </a:xfrm>
        </p:spPr>
        <p:txBody>
          <a:bodyPr>
            <a:normAutofit fontScale="70000" lnSpcReduction="20000"/>
          </a:bodyPr>
          <a:lstStyle/>
          <a:p>
            <a:r>
              <a:rPr lang="en-GB" dirty="0">
                <a:solidFill>
                  <a:srgbClr val="00B0F0"/>
                </a:solidFill>
              </a:rPr>
              <a:t>Community rehabilitation reduces the number of people becoming needlessly disabled and prevented from leading active lives.</a:t>
            </a:r>
          </a:p>
          <a:p>
            <a:pPr marL="0" indent="0">
              <a:buNone/>
            </a:pPr>
            <a:r>
              <a:rPr lang="en-GB" dirty="0">
                <a:solidFill>
                  <a:srgbClr val="00B0F0"/>
                </a:solidFill>
              </a:rPr>
              <a:t> </a:t>
            </a:r>
          </a:p>
          <a:p>
            <a:r>
              <a:rPr lang="en-GB" dirty="0">
                <a:solidFill>
                  <a:srgbClr val="00B0F0"/>
                </a:solidFill>
              </a:rPr>
              <a:t>Community rehabilitation services are heroes of the health system – it’s time to give them the red carpet treatment </a:t>
            </a:r>
          </a:p>
          <a:p>
            <a:pPr marL="0" indent="0">
              <a:buNone/>
            </a:pPr>
            <a:r>
              <a:rPr lang="en-AU" dirty="0">
                <a:solidFill>
                  <a:srgbClr val="00B0F0"/>
                </a:solidFill>
              </a:rPr>
              <a:t> </a:t>
            </a:r>
            <a:endParaRPr lang="en-GB" dirty="0">
              <a:solidFill>
                <a:srgbClr val="00B0F0"/>
              </a:solidFill>
            </a:endParaRPr>
          </a:p>
          <a:p>
            <a:r>
              <a:rPr lang="en-AU" dirty="0">
                <a:solidFill>
                  <a:srgbClr val="00B0F0"/>
                </a:solidFill>
              </a:rPr>
              <a:t>As well as transforming lives </a:t>
            </a:r>
            <a:r>
              <a:rPr lang="en-AU" dirty="0" smtClean="0">
                <a:solidFill>
                  <a:srgbClr val="00B0F0"/>
                </a:solidFill>
              </a:rPr>
              <a:t>PTs </a:t>
            </a:r>
            <a:r>
              <a:rPr lang="en-AU" dirty="0">
                <a:solidFill>
                  <a:srgbClr val="00B0F0"/>
                </a:solidFill>
              </a:rPr>
              <a:t>key to making the NHS / social care sustainable for the future – shift to more rehabilitative system</a:t>
            </a:r>
            <a:endParaRPr lang="en-GB" sz="2400" dirty="0">
              <a:solidFill>
                <a:srgbClr val="00B0F0"/>
              </a:solidFill>
            </a:endParaRPr>
          </a:p>
        </p:txBody>
      </p:sp>
      <p:pic>
        <p:nvPicPr>
          <p:cNvPr id="5" name="Picture 4"/>
          <p:cNvPicPr>
            <a:picLocks noChangeAspect="1"/>
          </p:cNvPicPr>
          <p:nvPr/>
        </p:nvPicPr>
        <p:blipFill>
          <a:blip r:embed="rId4" cstate="print"/>
          <a:stretch>
            <a:fillRect/>
          </a:stretch>
        </p:blipFill>
        <p:spPr>
          <a:xfrm>
            <a:off x="170931" y="180059"/>
            <a:ext cx="1658850" cy="959838"/>
          </a:xfrm>
          <a:prstGeom prst="rect">
            <a:avLst/>
          </a:prstGeom>
        </p:spPr>
      </p:pic>
    </p:spTree>
    <p:extLst>
      <p:ext uri="{BB962C8B-B14F-4D97-AF65-F5344CB8AC3E}">
        <p14:creationId xmlns:p14="http://schemas.microsoft.com/office/powerpoint/2010/main" val="29101010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47664" y="835963"/>
            <a:ext cx="7200800" cy="1368152"/>
          </a:xfrm>
        </p:spPr>
        <p:txBody>
          <a:bodyPr>
            <a:noAutofit/>
          </a:bodyPr>
          <a:lstStyle/>
          <a:p>
            <a:pPr algn="ctr">
              <a:lnSpc>
                <a:spcPct val="70000"/>
              </a:lnSpc>
            </a:pPr>
            <a:r>
              <a:rPr lang="en-GB" sz="4000" dirty="0" smtClean="0">
                <a:solidFill>
                  <a:srgbClr val="1A0561"/>
                </a:solidFill>
              </a:rPr>
              <a:t>Osteoporosis</a:t>
            </a:r>
            <a:endParaRPr lang="en-GB" sz="4000" dirty="0">
              <a:solidFill>
                <a:srgbClr val="1A0561"/>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3140" y="1268760"/>
            <a:ext cx="7740860" cy="5621584"/>
          </a:xfrm>
        </p:spPr>
      </p:pic>
      <p:pic>
        <p:nvPicPr>
          <p:cNvPr id="5" name="Picture 4"/>
          <p:cNvPicPr>
            <a:picLocks noChangeAspect="1"/>
          </p:cNvPicPr>
          <p:nvPr/>
        </p:nvPicPr>
        <p:blipFill>
          <a:blip r:embed="rId5" cstate="print"/>
          <a:stretch>
            <a:fillRect/>
          </a:stretch>
        </p:blipFill>
        <p:spPr>
          <a:xfrm>
            <a:off x="170931" y="180059"/>
            <a:ext cx="1658850" cy="959838"/>
          </a:xfrm>
          <a:prstGeom prst="rect">
            <a:avLst/>
          </a:prstGeom>
        </p:spPr>
      </p:pic>
    </p:spTree>
    <p:extLst>
      <p:ext uri="{BB962C8B-B14F-4D97-AF65-F5344CB8AC3E}">
        <p14:creationId xmlns:p14="http://schemas.microsoft.com/office/powerpoint/2010/main" val="21846245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03648" y="1628800"/>
            <a:ext cx="7200800" cy="1728192"/>
          </a:xfrm>
        </p:spPr>
        <p:txBody>
          <a:bodyPr>
            <a:noAutofit/>
          </a:bodyPr>
          <a:lstStyle/>
          <a:p>
            <a:pPr>
              <a:lnSpc>
                <a:spcPct val="70000"/>
              </a:lnSpc>
            </a:pPr>
            <a:endParaRPr lang="en-GB" sz="4800" dirty="0">
              <a:solidFill>
                <a:srgbClr val="1A0561"/>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3648" y="1268760"/>
            <a:ext cx="7740352" cy="5624349"/>
          </a:xfrm>
        </p:spPr>
      </p:pic>
      <p:pic>
        <p:nvPicPr>
          <p:cNvPr id="5" name="Picture 4"/>
          <p:cNvPicPr>
            <a:picLocks noChangeAspect="1"/>
          </p:cNvPicPr>
          <p:nvPr/>
        </p:nvPicPr>
        <p:blipFill>
          <a:blip r:embed="rId5" cstate="print"/>
          <a:stretch>
            <a:fillRect/>
          </a:stretch>
        </p:blipFill>
        <p:spPr>
          <a:xfrm>
            <a:off x="170931" y="180059"/>
            <a:ext cx="1658850" cy="959838"/>
          </a:xfrm>
          <a:prstGeom prst="rect">
            <a:avLst/>
          </a:prstGeom>
        </p:spPr>
      </p:pic>
    </p:spTree>
    <p:extLst>
      <p:ext uri="{BB962C8B-B14F-4D97-AF65-F5344CB8AC3E}">
        <p14:creationId xmlns:p14="http://schemas.microsoft.com/office/powerpoint/2010/main" val="20114663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csp powerpoint pres 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CSP CORPORATE HF (2)</Template>
  <TotalTime>8087</TotalTime>
  <Words>907</Words>
  <Application>Microsoft Office PowerPoint</Application>
  <PresentationFormat>On-screen Show (4:3)</PresentationFormat>
  <Paragraphs>113</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Arial Bold</vt:lpstr>
      <vt:lpstr>Calibri</vt:lpstr>
      <vt:lpstr>Calibri Light</vt:lpstr>
      <vt:lpstr>csp powerpoint pres corporate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findings and recommendations for rehabilitation following TKR or #NOF</dc:title>
  <dc:creator>Jill</dc:creator>
  <cp:lastModifiedBy>Cheryl Gurgul</cp:lastModifiedBy>
  <cp:revision>309</cp:revision>
  <cp:lastPrinted>2017-03-20T20:13:17Z</cp:lastPrinted>
  <dcterms:created xsi:type="dcterms:W3CDTF">2014-10-02T09:49:25Z</dcterms:created>
  <dcterms:modified xsi:type="dcterms:W3CDTF">2018-07-24T10:00:26Z</dcterms:modified>
</cp:coreProperties>
</file>