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77" r:id="rId5"/>
    <p:sldId id="261" r:id="rId6"/>
    <p:sldId id="278" r:id="rId7"/>
    <p:sldId id="279" r:id="rId8"/>
    <p:sldId id="260" r:id="rId9"/>
    <p:sldId id="262" r:id="rId10"/>
    <p:sldId id="268" r:id="rId11"/>
    <p:sldId id="280" r:id="rId12"/>
    <p:sldId id="282" r:id="rId13"/>
    <p:sldId id="281" r:id="rId14"/>
    <p:sldId id="271" r:id="rId15"/>
    <p:sldId id="283" r:id="rId16"/>
    <p:sldId id="272" r:id="rId17"/>
    <p:sldId id="266" r:id="rId18"/>
    <p:sldId id="273" r:id="rId19"/>
    <p:sldId id="284" r:id="rId20"/>
    <p:sldId id="285" r:id="rId21"/>
    <p:sldId id="286" r:id="rId22"/>
    <p:sldId id="275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 Fraser" initials="" lastIdx="4" clrIdx="0"/>
  <p:cmAuthor id="1" name="Celia F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C0A54-531D-46DE-B5C5-E0CFA91A361B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DC152-7308-4D33-B13A-24455949AD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20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9220-9B60-45E6-8656-00A580BF5E27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5AA9-8A23-4170-9644-165C9CEE51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4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84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32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1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48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10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56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62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5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8BD9-E15F-4955-840A-0A91A55E6001}" type="datetimeFigureOut">
              <a:rPr lang="en-GB" smtClean="0"/>
              <a:t>04/10/2018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943B-6910-4311-A15E-9AF834268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10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806" y="260648"/>
            <a:ext cx="8514388" cy="331236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‘Overcoming the generational divide to achieve well-being’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Dr Melrose Stewart</a:t>
            </a:r>
          </a:p>
          <a:p>
            <a:r>
              <a:rPr lang="en-GB" dirty="0" smtClean="0"/>
              <a:t>@MelroseStewart1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5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GB" dirty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Hospital Anxiety and Depression Score (HADS)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GB" dirty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T</a:t>
            </a:r>
            <a:r>
              <a:rPr lang="en-GB" dirty="0">
                <a:latin typeface="Trebuchet MS" panose="020B0603020202020204" pitchFamily="34" charset="0"/>
              </a:rPr>
              <a:t>imed Up &amp; Go (TU&amp;G</a:t>
            </a:r>
            <a:r>
              <a:rPr lang="en-GB" dirty="0" smtClean="0">
                <a:latin typeface="Trebuchet MS" panose="020B0603020202020204" pitchFamily="34" charset="0"/>
              </a:rPr>
              <a:t>)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GB" dirty="0" smtClean="0">
                <a:latin typeface="Trebuchet MS" panose="020B0603020202020204" pitchFamily="34" charset="0"/>
              </a:rPr>
              <a:t>Balance</a:t>
            </a:r>
            <a:endParaRPr lang="en-GB" dirty="0">
              <a:latin typeface="Trebuchet MS" panose="020B0603020202020204" pitchFamily="34" charset="0"/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GB" dirty="0" smtClean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Dynamometer</a:t>
            </a:r>
            <a:endParaRPr lang="en-GB" dirty="0">
              <a:latin typeface="Trebuchet MS" panose="020B0603020202020204" pitchFamily="34" charset="0"/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GB" dirty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Barthel Index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en-GB" dirty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Physical </a:t>
            </a:r>
            <a:r>
              <a:rPr lang="en-GB" dirty="0" smtClean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Activity </a:t>
            </a:r>
            <a:r>
              <a:rPr lang="en-GB" dirty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Tracker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986" y="4149080"/>
            <a:ext cx="150584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10023083" cy="6957392"/>
          </a:xfrm>
        </p:spPr>
      </p:pic>
    </p:spTree>
    <p:extLst>
      <p:ext uri="{BB962C8B-B14F-4D97-AF65-F5344CB8AC3E}">
        <p14:creationId xmlns:p14="http://schemas.microsoft.com/office/powerpoint/2010/main" val="1027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43" y="361358"/>
            <a:ext cx="9203843" cy="6135283"/>
          </a:xfrm>
        </p:spPr>
      </p:pic>
    </p:spTree>
    <p:extLst>
      <p:ext uri="{BB962C8B-B14F-4D97-AF65-F5344CB8AC3E}">
        <p14:creationId xmlns:p14="http://schemas.microsoft.com/office/powerpoint/2010/main" val="880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687" y="274638"/>
            <a:ext cx="9404687" cy="6269165"/>
          </a:xfrm>
        </p:spPr>
      </p:pic>
    </p:spTree>
    <p:extLst>
      <p:ext uri="{BB962C8B-B14F-4D97-AF65-F5344CB8AC3E}">
        <p14:creationId xmlns:p14="http://schemas.microsoft.com/office/powerpoint/2010/main" val="17122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Intergenerational programmes - Advantages</a:t>
            </a:r>
            <a:endParaRPr lang="en-GB" dirty="0"/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en-US" dirty="0" smtClean="0"/>
              <a:t>For Older people</a:t>
            </a:r>
          </a:p>
        </p:txBody>
      </p:sp>
      <p:sp>
        <p:nvSpPr>
          <p:cNvPr id="8704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Ongoing contacts and communication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More positive attitudes towards children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Decrease social isolation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Increase sense of belonging, self-esteem and wellbeing (Barnes et.al.2004, Seeman et.al.2001</a:t>
            </a:r>
          </a:p>
        </p:txBody>
      </p:sp>
      <p:sp>
        <p:nvSpPr>
          <p:cNvPr id="8704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en-US" dirty="0" smtClean="0"/>
              <a:t>For younger people</a:t>
            </a:r>
          </a:p>
        </p:txBody>
      </p:sp>
      <p:sp>
        <p:nvSpPr>
          <p:cNvPr id="8704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784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Offers different learning environment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Enhanced engagement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/>
              <a:t>Increase </a:t>
            </a:r>
            <a:r>
              <a:rPr lang="en-GB" altLang="en-US" dirty="0" smtClean="0"/>
              <a:t>empathy and social skills</a:t>
            </a:r>
            <a:endParaRPr lang="en-GB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dirty="0" smtClean="0"/>
              <a:t>Addresses pervasive ageism (Pastor and Carter, 2012; Robbins, 2015)</a:t>
            </a:r>
          </a:p>
        </p:txBody>
      </p:sp>
    </p:spTree>
    <p:extLst>
      <p:ext uri="{BB962C8B-B14F-4D97-AF65-F5344CB8AC3E}">
        <p14:creationId xmlns:p14="http://schemas.microsoft.com/office/powerpoint/2010/main" val="152287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animBg="1"/>
      <p:bldP spid="87045" grpId="0" build="p" animBg="1"/>
      <p:bldP spid="8704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Hope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Hope </a:t>
            </a:r>
            <a:r>
              <a:rPr lang="en-GB" dirty="0"/>
              <a:t>has been identified as an intrinsic human response, adding significance and meaning to individuals desire to live (Herth, 1993; Herth &amp; Cutcliffe, 2002; Milne et al., 2009</a:t>
            </a:r>
          </a:p>
        </p:txBody>
      </p:sp>
    </p:spTree>
    <p:extLst>
      <p:ext uri="{BB962C8B-B14F-4D97-AF65-F5344CB8AC3E}">
        <p14:creationId xmlns:p14="http://schemas.microsoft.com/office/powerpoint/2010/main" val="12433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Definition of IG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‘</a:t>
            </a:r>
            <a:r>
              <a:rPr lang="en-GB" dirty="0"/>
              <a:t>Intergenerational practice involves bringing people together in purposeful, mutually beneficial activities that promote greater understanding and respect between generations and contribute to building more cohesive communities.’ (Hatton-Yeo and Ohsako, 2000).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Embed programme in the institutions</a:t>
            </a:r>
          </a:p>
          <a:p>
            <a:r>
              <a:rPr lang="en-GB" dirty="0"/>
              <a:t>Learn about social histories</a:t>
            </a:r>
          </a:p>
          <a:p>
            <a:r>
              <a:rPr lang="en-GB" dirty="0"/>
              <a:t>Adopt culturally sensitive instruments</a:t>
            </a:r>
          </a:p>
          <a:p>
            <a:r>
              <a:rPr lang="en-GB" dirty="0"/>
              <a:t>Offer </a:t>
            </a:r>
            <a:r>
              <a:rPr lang="en-GB" dirty="0" smtClean="0"/>
              <a:t>choice</a:t>
            </a:r>
          </a:p>
          <a:p>
            <a:r>
              <a:rPr lang="en-GB" dirty="0" smtClean="0"/>
              <a:t>Training</a:t>
            </a:r>
            <a:endParaRPr lang="en-GB" dirty="0"/>
          </a:p>
          <a:p>
            <a:r>
              <a:rPr lang="en-GB" dirty="0"/>
              <a:t>Collaboration</a:t>
            </a:r>
          </a:p>
          <a:p>
            <a:r>
              <a:rPr lang="en-GB" dirty="0"/>
              <a:t>Planning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Guidance: Productive healthy ageing and musculoskeletal (MSK)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9" y="1675558"/>
            <a:ext cx="7773662" cy="518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Standard set of health outcome measures for older </a:t>
            </a:r>
            <a:r>
              <a:rPr lang="en-GB" dirty="0" smtClean="0"/>
              <a:t>persons</a:t>
            </a:r>
            <a:r>
              <a:rPr lang="en-GB" dirty="0"/>
              <a:t>(Akpan et al 2018)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…….mood </a:t>
            </a:r>
            <a:r>
              <a:rPr lang="en-GB" dirty="0"/>
              <a:t>and emotional health, loneliness and isolation, </a:t>
            </a:r>
            <a:r>
              <a:rPr lang="en-GB" dirty="0" smtClean="0"/>
              <a:t>activities </a:t>
            </a:r>
            <a:r>
              <a:rPr lang="en-GB" dirty="0"/>
              <a:t>of daily </a:t>
            </a:r>
            <a:r>
              <a:rPr lang="en-GB" dirty="0" smtClean="0"/>
              <a:t>living ………</a:t>
            </a:r>
          </a:p>
        </p:txBody>
      </p:sp>
    </p:spTree>
    <p:extLst>
      <p:ext uri="{BB962C8B-B14F-4D97-AF65-F5344CB8AC3E}">
        <p14:creationId xmlns:p14="http://schemas.microsoft.com/office/powerpoint/2010/main" val="1173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519" y="0"/>
            <a:ext cx="4841738" cy="6891423"/>
          </a:xfr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0776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‘Intergenerational activities’ – The Verdict?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Park</a:t>
            </a:r>
            <a:r>
              <a:rPr lang="en-GB" dirty="0"/>
              <a:t>, A-La (2014) Do intergenerational activities do any good for older adults well-being?: a brief review Journal of Gerontology and Geriatric Research, 3 (5). 181. ISSN 2167-7182 </a:t>
            </a:r>
          </a:p>
        </p:txBody>
      </p:sp>
    </p:spTree>
    <p:extLst>
      <p:ext uri="{BB962C8B-B14F-4D97-AF65-F5344CB8AC3E}">
        <p14:creationId xmlns:p14="http://schemas.microsoft.com/office/powerpoint/2010/main" val="8283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228" y="0"/>
            <a:ext cx="457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048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Channel 4 returns to the Old People's Home for 4 Year Olds </a:t>
            </a:r>
            <a:r>
              <a:rPr lang="en-GB" b="1" dirty="0" smtClean="0"/>
              <a:t> 8</a:t>
            </a:r>
            <a:r>
              <a:rPr lang="en-GB" b="1" baseline="30000" dirty="0" smtClean="0"/>
              <a:t>th</a:t>
            </a:r>
            <a:r>
              <a:rPr lang="en-GB" b="1" dirty="0" smtClean="0"/>
              <a:t> October 2018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2379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i="1" dirty="0" smtClean="0"/>
              <a:t>“</a:t>
            </a:r>
            <a:r>
              <a:rPr lang="en-GB" i="1" dirty="0"/>
              <a:t>Heart-breaking and uplifting all at once”</a:t>
            </a:r>
            <a:r>
              <a:rPr lang="en-GB" dirty="0"/>
              <a:t> – </a:t>
            </a:r>
            <a:r>
              <a:rPr lang="en-GB" b="1" dirty="0"/>
              <a:t>The </a:t>
            </a:r>
            <a:r>
              <a:rPr lang="en-GB" b="1" dirty="0" smtClean="0"/>
              <a:t>Guardian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i="1" dirty="0"/>
              <a:t>“Wonderful”</a:t>
            </a:r>
            <a:r>
              <a:rPr lang="en-GB" dirty="0"/>
              <a:t> – </a:t>
            </a:r>
            <a:r>
              <a:rPr lang="en-GB" b="1" dirty="0"/>
              <a:t>The </a:t>
            </a:r>
            <a:r>
              <a:rPr lang="en-GB" b="1" dirty="0" smtClean="0"/>
              <a:t>Times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i="1" dirty="0"/>
              <a:t>“What an extraordinary piece of television Old People’s Home for 4 Year Olds is” *****</a:t>
            </a:r>
            <a:r>
              <a:rPr lang="en-GB" dirty="0"/>
              <a:t> – </a:t>
            </a:r>
            <a:r>
              <a:rPr lang="en-GB" b="1" dirty="0"/>
              <a:t>Daily </a:t>
            </a:r>
            <a:r>
              <a:rPr lang="en-GB" b="1" dirty="0" smtClean="0"/>
              <a:t>Mail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i="1" dirty="0"/>
              <a:t>“One of the most important shows of 2017”</a:t>
            </a:r>
            <a:r>
              <a:rPr lang="en-GB" dirty="0"/>
              <a:t> – </a:t>
            </a:r>
            <a:r>
              <a:rPr lang="en-GB" b="1" dirty="0"/>
              <a:t>Stylist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72" y="1844824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University of Birmingham</a:t>
            </a:r>
          </a:p>
          <a:p>
            <a:r>
              <a:rPr lang="en-GB" dirty="0"/>
              <a:t>Joss Barratt, Channel 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5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Older </a:t>
            </a:r>
            <a:r>
              <a:rPr lang="en-GB" sz="2400" dirty="0"/>
              <a:t>adults are a rapidly growing population group and are also the least active and most sedentary age </a:t>
            </a:r>
            <a:r>
              <a:rPr lang="en-GB" sz="2400" dirty="0" smtClean="0"/>
              <a:t>group.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2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3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17342"/>
            <a:ext cx="9046028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The Generations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0" y="846980"/>
            <a:ext cx="9046029" cy="601101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2000 to present: New Silent </a:t>
            </a:r>
            <a:r>
              <a:rPr lang="en-GB" dirty="0" smtClean="0"/>
              <a:t>Generation, </a:t>
            </a:r>
            <a:r>
              <a:rPr lang="en-GB" dirty="0"/>
              <a:t>Generation Z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1980 to 2000: Millennials or Generation Y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1965 to 1979: Thirteeners or Generation X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1946 to 1964: Baby Boomers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1925 to 1945: Silent Generation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1900 </a:t>
            </a:r>
            <a:r>
              <a:rPr lang="en-GB" dirty="0"/>
              <a:t>to 1924</a:t>
            </a:r>
            <a:r>
              <a:rPr lang="en-GB" dirty="0" smtClean="0"/>
              <a:t>: The Greatest Generation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1873- 1900: </a:t>
            </a:r>
            <a:r>
              <a:rPr lang="en-GB" dirty="0"/>
              <a:t>The Lost Generation 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1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Howard House Intergenerational Project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12" y="1825080"/>
            <a:ext cx="7499176" cy="4999451"/>
          </a:xfrm>
        </p:spPr>
      </p:pic>
    </p:spTree>
    <p:extLst>
      <p:ext uri="{BB962C8B-B14F-4D97-AF65-F5344CB8AC3E}">
        <p14:creationId xmlns:p14="http://schemas.microsoft.com/office/powerpoint/2010/main" val="33512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94846" cy="1143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Apples and Honey Nightingale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349" y="1916832"/>
            <a:ext cx="8871302" cy="46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U:\ms\TV and Media\Old Peoples Home For 4 Year Olds Group 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28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436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Noto Sans Symbols</vt:lpstr>
      <vt:lpstr>Trebuchet MS</vt:lpstr>
      <vt:lpstr>Wingdings</vt:lpstr>
      <vt:lpstr>Office Theme</vt:lpstr>
      <vt:lpstr>‘Overcoming the generational divide to achieve well-being’</vt:lpstr>
      <vt:lpstr>Generations</vt:lpstr>
      <vt:lpstr>Older adults are a rapidly growing population group and are also the least active and most sedentary age group. </vt:lpstr>
      <vt:lpstr>PowerPoint Presentation</vt:lpstr>
      <vt:lpstr>The Generations </vt:lpstr>
      <vt:lpstr>PowerPoint Presentation</vt:lpstr>
      <vt:lpstr>Howard House Intergenerational Project</vt:lpstr>
      <vt:lpstr>Apples and Honey Nightingale </vt:lpstr>
      <vt:lpstr>PowerPoint Presentation</vt:lpstr>
      <vt:lpstr>Measurements</vt:lpstr>
      <vt:lpstr>PowerPoint Presentation</vt:lpstr>
      <vt:lpstr>PowerPoint Presentation</vt:lpstr>
      <vt:lpstr>PowerPoint Presentation</vt:lpstr>
      <vt:lpstr>Intergenerational programmes - Advantages</vt:lpstr>
      <vt:lpstr>Hope</vt:lpstr>
      <vt:lpstr>Definition of IG Practices</vt:lpstr>
      <vt:lpstr>Considerations</vt:lpstr>
      <vt:lpstr>Guidance: Productive healthy ageing and musculoskeletal (MSK) Health</vt:lpstr>
      <vt:lpstr>Standard set of health outcome measures for older persons(Akpan et al 2018) </vt:lpstr>
      <vt:lpstr>‘Intergenerational activities’ – The Verdict?</vt:lpstr>
      <vt:lpstr>PowerPoint Presentation</vt:lpstr>
      <vt:lpstr>Channel 4 returns to the Old People's Home for 4 Year Olds  8th October 2018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Sligo</dc:title>
  <dc:creator>Mel</dc:creator>
  <cp:lastModifiedBy>Alec Rickard</cp:lastModifiedBy>
  <cp:revision>42</cp:revision>
  <cp:lastPrinted>2018-10-01T06:46:23Z</cp:lastPrinted>
  <dcterms:created xsi:type="dcterms:W3CDTF">2018-05-31T10:28:45Z</dcterms:created>
  <dcterms:modified xsi:type="dcterms:W3CDTF">2018-10-04T16:04:12Z</dcterms:modified>
</cp:coreProperties>
</file>