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3">
  <p:sldMasterIdLst>
    <p:sldMasterId id="2147483648" r:id="rId1"/>
    <p:sldMasterId id="2147483825" r:id="rId2"/>
    <p:sldMasterId id="2147483830" r:id="rId3"/>
    <p:sldMasterId id="2147483857" r:id="rId4"/>
    <p:sldMasterId id="2147483869" r:id="rId5"/>
    <p:sldMasterId id="2147483887" r:id="rId6"/>
    <p:sldMasterId id="2147483905" r:id="rId7"/>
    <p:sldMasterId id="2147483918" r:id="rId8"/>
    <p:sldMasterId id="2147483937" r:id="rId9"/>
    <p:sldMasterId id="2147483949" r:id="rId10"/>
  </p:sldMasterIdLst>
  <p:notesMasterIdLst>
    <p:notesMasterId r:id="rId102"/>
  </p:notesMasterIdLst>
  <p:sldIdLst>
    <p:sldId id="305" r:id="rId11"/>
    <p:sldId id="594" r:id="rId12"/>
    <p:sldId id="596" r:id="rId13"/>
    <p:sldId id="595" r:id="rId14"/>
    <p:sldId id="597" r:id="rId15"/>
    <p:sldId id="598" r:id="rId16"/>
    <p:sldId id="599" r:id="rId17"/>
    <p:sldId id="600" r:id="rId18"/>
    <p:sldId id="601" r:id="rId19"/>
    <p:sldId id="602" r:id="rId20"/>
    <p:sldId id="603" r:id="rId21"/>
    <p:sldId id="604" r:id="rId22"/>
    <p:sldId id="605" r:id="rId23"/>
    <p:sldId id="606" r:id="rId24"/>
    <p:sldId id="607" r:id="rId25"/>
    <p:sldId id="608" r:id="rId26"/>
    <p:sldId id="609" r:id="rId27"/>
    <p:sldId id="610" r:id="rId28"/>
    <p:sldId id="611" r:id="rId29"/>
    <p:sldId id="612" r:id="rId30"/>
    <p:sldId id="613" r:id="rId31"/>
    <p:sldId id="614" r:id="rId32"/>
    <p:sldId id="615" r:id="rId33"/>
    <p:sldId id="616" r:id="rId34"/>
    <p:sldId id="617" r:id="rId35"/>
    <p:sldId id="618" r:id="rId36"/>
    <p:sldId id="619" r:id="rId37"/>
    <p:sldId id="620" r:id="rId38"/>
    <p:sldId id="621" r:id="rId39"/>
    <p:sldId id="622" r:id="rId40"/>
    <p:sldId id="623" r:id="rId41"/>
    <p:sldId id="624"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38" r:id="rId56"/>
    <p:sldId id="639" r:id="rId57"/>
    <p:sldId id="640" r:id="rId58"/>
    <p:sldId id="641" r:id="rId59"/>
    <p:sldId id="642" r:id="rId60"/>
    <p:sldId id="643" r:id="rId61"/>
    <p:sldId id="593" r:id="rId62"/>
    <p:sldId id="666" r:id="rId63"/>
    <p:sldId id="667" r:id="rId64"/>
    <p:sldId id="668" r:id="rId65"/>
    <p:sldId id="669" r:id="rId66"/>
    <p:sldId id="670" r:id="rId67"/>
    <p:sldId id="671" r:id="rId68"/>
    <p:sldId id="672" r:id="rId69"/>
    <p:sldId id="673" r:id="rId70"/>
    <p:sldId id="674" r:id="rId71"/>
    <p:sldId id="675" r:id="rId72"/>
    <p:sldId id="676" r:id="rId73"/>
    <p:sldId id="677" r:id="rId74"/>
    <p:sldId id="678" r:id="rId75"/>
    <p:sldId id="679" r:id="rId76"/>
    <p:sldId id="680" r:id="rId77"/>
    <p:sldId id="681" r:id="rId78"/>
    <p:sldId id="682" r:id="rId79"/>
    <p:sldId id="683" r:id="rId80"/>
    <p:sldId id="646" r:id="rId81"/>
    <p:sldId id="647" r:id="rId82"/>
    <p:sldId id="648" r:id="rId83"/>
    <p:sldId id="649" r:id="rId84"/>
    <p:sldId id="650" r:id="rId85"/>
    <p:sldId id="651" r:id="rId86"/>
    <p:sldId id="652" r:id="rId87"/>
    <p:sldId id="653" r:id="rId88"/>
    <p:sldId id="654" r:id="rId89"/>
    <p:sldId id="655" r:id="rId90"/>
    <p:sldId id="656" r:id="rId91"/>
    <p:sldId id="657" r:id="rId92"/>
    <p:sldId id="658" r:id="rId93"/>
    <p:sldId id="659" r:id="rId94"/>
    <p:sldId id="660" r:id="rId95"/>
    <p:sldId id="661" r:id="rId96"/>
    <p:sldId id="662" r:id="rId97"/>
    <p:sldId id="663" r:id="rId98"/>
    <p:sldId id="664" r:id="rId99"/>
    <p:sldId id="665" r:id="rId100"/>
    <p:sldId id="644" r:id="rId101"/>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4AE"/>
    <a:srgbClr val="5D2884"/>
    <a:srgbClr val="F0AB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4" autoAdjust="0"/>
    <p:restoredTop sz="90547" autoAdjust="0"/>
  </p:normalViewPr>
  <p:slideViewPr>
    <p:cSldViewPr>
      <p:cViewPr varScale="1">
        <p:scale>
          <a:sx n="99" d="100"/>
          <a:sy n="99" d="100"/>
        </p:scale>
        <p:origin x="7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0851825340015"/>
          <c:y val="4.338505139403713E-2"/>
          <c:w val="0.73808542114053921"/>
          <c:h val="0.7623212522726721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1"/>
                <c:pt idx="0">
                  <c:v>Category 1</c:v>
                </c:pt>
              </c:strCache>
            </c:strRef>
          </c:cat>
          <c:val>
            <c:numRef>
              <c:f>Sheet1!$B$2:$B$5</c:f>
              <c:numCache>
                <c:formatCode>General</c:formatCode>
                <c:ptCount val="4"/>
                <c:pt idx="0">
                  <c:v>4.3</c:v>
                </c:pt>
              </c:numCache>
            </c:numRef>
          </c:val>
          <c:extLst>
            <c:ext xmlns:c16="http://schemas.microsoft.com/office/drawing/2014/chart" uri="{C3380CC4-5D6E-409C-BE32-E72D297353CC}">
              <c16:uniqueId val="{00000000-9C8E-5C47-97BF-2A9B8B5DC11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1"/>
                <c:pt idx="0">
                  <c:v>Category 1</c:v>
                </c:pt>
              </c:strCache>
            </c:strRef>
          </c:cat>
          <c:val>
            <c:numRef>
              <c:f>Sheet1!$C$2:$C$5</c:f>
              <c:numCache>
                <c:formatCode>General</c:formatCode>
                <c:ptCount val="4"/>
                <c:pt idx="0">
                  <c:v>2.4</c:v>
                </c:pt>
              </c:numCache>
            </c:numRef>
          </c:val>
          <c:extLst>
            <c:ext xmlns:c16="http://schemas.microsoft.com/office/drawing/2014/chart" uri="{C3380CC4-5D6E-409C-BE32-E72D297353CC}">
              <c16:uniqueId val="{00000001-9C8E-5C47-97BF-2A9B8B5DC11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1"/>
                <c:pt idx="0">
                  <c:v>Category 1</c:v>
                </c:pt>
              </c:strCache>
            </c:strRef>
          </c:cat>
          <c:val>
            <c:numRef>
              <c:f>Sheet1!$D$2:$D$5</c:f>
              <c:numCache>
                <c:formatCode>General</c:formatCode>
                <c:ptCount val="4"/>
                <c:pt idx="0">
                  <c:v>2</c:v>
                </c:pt>
              </c:numCache>
            </c:numRef>
          </c:val>
          <c:extLst>
            <c:ext xmlns:c16="http://schemas.microsoft.com/office/drawing/2014/chart" uri="{C3380CC4-5D6E-409C-BE32-E72D297353CC}">
              <c16:uniqueId val="{00000002-9C8E-5C47-97BF-2A9B8B5DC112}"/>
            </c:ext>
          </c:extLst>
        </c:ser>
        <c:dLbls>
          <c:showLegendKey val="0"/>
          <c:showVal val="0"/>
          <c:showCatName val="0"/>
          <c:showSerName val="0"/>
          <c:showPercent val="0"/>
          <c:showBubbleSize val="0"/>
        </c:dLbls>
        <c:gapWidth val="219"/>
        <c:overlap val="-27"/>
        <c:axId val="1458697648"/>
        <c:axId val="1455959984"/>
      </c:barChart>
      <c:catAx>
        <c:axId val="1458697648"/>
        <c:scaling>
          <c:orientation val="minMax"/>
        </c:scaling>
        <c:delete val="1"/>
        <c:axPos val="b"/>
        <c:numFmt formatCode="General" sourceLinked="1"/>
        <c:majorTickMark val="none"/>
        <c:minorTickMark val="none"/>
        <c:tickLblPos val="nextTo"/>
        <c:crossAx val="1455959984"/>
        <c:crosses val="autoZero"/>
        <c:auto val="1"/>
        <c:lblAlgn val="ctr"/>
        <c:lblOffset val="100"/>
        <c:noMultiLvlLbl val="0"/>
      </c:catAx>
      <c:valAx>
        <c:axId val="14559599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586976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E3DD33-35B4-0947-A0E4-A233EC94960E}" type="doc">
      <dgm:prSet loTypeId="urn:microsoft.com/office/officeart/2005/8/layout/venn1" loCatId="" qsTypeId="urn:microsoft.com/office/officeart/2005/8/quickstyle/simple1" qsCatId="simple" csTypeId="urn:microsoft.com/office/officeart/2005/8/colors/accent1_2" csCatId="accent1" phldr="1"/>
      <dgm:spPr/>
    </dgm:pt>
    <dgm:pt modelId="{4DBD5B55-7B66-D042-9DAF-79D2F521D689}">
      <dgm:prSet phldrT="[Text]"/>
      <dgm:spPr/>
      <dgm:t>
        <a:bodyPr/>
        <a:lstStyle/>
        <a:p>
          <a:r>
            <a:rPr lang="en-GB" b="1" dirty="0"/>
            <a:t>Epistemic / Scientific knowledge </a:t>
          </a:r>
          <a:endParaRPr lang="en-US" dirty="0"/>
        </a:p>
      </dgm:t>
    </dgm:pt>
    <dgm:pt modelId="{6218A3E7-3C7B-FD45-8BA4-98A01F228364}" type="parTrans" cxnId="{2A7622C7-75E1-3C47-9841-9871B68AE155}">
      <dgm:prSet/>
      <dgm:spPr/>
      <dgm:t>
        <a:bodyPr/>
        <a:lstStyle/>
        <a:p>
          <a:endParaRPr lang="en-US"/>
        </a:p>
      </dgm:t>
    </dgm:pt>
    <dgm:pt modelId="{43DDB512-4830-894A-A5EC-8FC6DAE800DF}" type="sibTrans" cxnId="{2A7622C7-75E1-3C47-9841-9871B68AE155}">
      <dgm:prSet/>
      <dgm:spPr/>
      <dgm:t>
        <a:bodyPr/>
        <a:lstStyle/>
        <a:p>
          <a:endParaRPr lang="en-US"/>
        </a:p>
      </dgm:t>
    </dgm:pt>
    <dgm:pt modelId="{9F18E43C-D759-8549-A23D-3F99477F48A8}">
      <dgm:prSet phldrT="[Text]"/>
      <dgm:spPr/>
      <dgm:t>
        <a:bodyPr/>
        <a:lstStyle/>
        <a:p>
          <a:r>
            <a:rPr lang="en-GB" b="1" dirty="0"/>
            <a:t>Ethical / Personal knowledge</a:t>
          </a:r>
          <a:endParaRPr lang="en-US" dirty="0"/>
        </a:p>
      </dgm:t>
    </dgm:pt>
    <dgm:pt modelId="{E7D4CF0E-E362-9542-885E-69FBB1D5CB62}" type="parTrans" cxnId="{1F482B7D-B6A3-1443-BA35-B400C6CD163C}">
      <dgm:prSet/>
      <dgm:spPr/>
      <dgm:t>
        <a:bodyPr/>
        <a:lstStyle/>
        <a:p>
          <a:endParaRPr lang="en-US"/>
        </a:p>
      </dgm:t>
    </dgm:pt>
    <dgm:pt modelId="{46D1821A-D95A-7B45-ACB8-CEA4FECED588}" type="sibTrans" cxnId="{1F482B7D-B6A3-1443-BA35-B400C6CD163C}">
      <dgm:prSet/>
      <dgm:spPr/>
      <dgm:t>
        <a:bodyPr/>
        <a:lstStyle/>
        <a:p>
          <a:endParaRPr lang="en-US"/>
        </a:p>
      </dgm:t>
    </dgm:pt>
    <dgm:pt modelId="{FE743109-40EF-DC4E-B686-D38134777551}">
      <dgm:prSet phldrT="[Text]"/>
      <dgm:spPr/>
      <dgm:t>
        <a:bodyPr/>
        <a:lstStyle/>
        <a:p>
          <a:r>
            <a:rPr lang="en-GB" b="1" dirty="0"/>
            <a:t>Phronetic / Professional craft knowledge</a:t>
          </a:r>
          <a:endParaRPr lang="en-US" dirty="0"/>
        </a:p>
      </dgm:t>
    </dgm:pt>
    <dgm:pt modelId="{C78633B8-2A32-0F43-B8A8-68E124F137B5}" type="parTrans" cxnId="{9ABBE0AD-CD5E-4A44-BCC6-94E4471F1D67}">
      <dgm:prSet/>
      <dgm:spPr/>
      <dgm:t>
        <a:bodyPr/>
        <a:lstStyle/>
        <a:p>
          <a:endParaRPr lang="en-US"/>
        </a:p>
      </dgm:t>
    </dgm:pt>
    <dgm:pt modelId="{B3AF9556-96F1-2D43-BE2A-67B99E095F89}" type="sibTrans" cxnId="{9ABBE0AD-CD5E-4A44-BCC6-94E4471F1D67}">
      <dgm:prSet/>
      <dgm:spPr/>
      <dgm:t>
        <a:bodyPr/>
        <a:lstStyle/>
        <a:p>
          <a:endParaRPr lang="en-US"/>
        </a:p>
      </dgm:t>
    </dgm:pt>
    <dgm:pt modelId="{EFE9E1A6-A92B-A34E-AD82-262E9C7D1C91}" type="pres">
      <dgm:prSet presAssocID="{AEE3DD33-35B4-0947-A0E4-A233EC94960E}" presName="compositeShape" presStyleCnt="0">
        <dgm:presLayoutVars>
          <dgm:chMax val="7"/>
          <dgm:dir/>
          <dgm:resizeHandles val="exact"/>
        </dgm:presLayoutVars>
      </dgm:prSet>
      <dgm:spPr/>
    </dgm:pt>
    <dgm:pt modelId="{13144125-8810-2142-9686-301D0666D4A0}" type="pres">
      <dgm:prSet presAssocID="{4DBD5B55-7B66-D042-9DAF-79D2F521D689}" presName="circ1" presStyleLbl="vennNode1" presStyleIdx="0" presStyleCnt="3"/>
      <dgm:spPr/>
      <dgm:t>
        <a:bodyPr/>
        <a:lstStyle/>
        <a:p>
          <a:endParaRPr lang="en-US"/>
        </a:p>
      </dgm:t>
    </dgm:pt>
    <dgm:pt modelId="{7A52C277-9974-FE4C-B3A1-7EEF5E7ADD07}" type="pres">
      <dgm:prSet presAssocID="{4DBD5B55-7B66-D042-9DAF-79D2F521D689}" presName="circ1Tx" presStyleLbl="revTx" presStyleIdx="0" presStyleCnt="0">
        <dgm:presLayoutVars>
          <dgm:chMax val="0"/>
          <dgm:chPref val="0"/>
          <dgm:bulletEnabled val="1"/>
        </dgm:presLayoutVars>
      </dgm:prSet>
      <dgm:spPr/>
      <dgm:t>
        <a:bodyPr/>
        <a:lstStyle/>
        <a:p>
          <a:endParaRPr lang="en-US"/>
        </a:p>
      </dgm:t>
    </dgm:pt>
    <dgm:pt modelId="{CFE46A49-7C67-274A-BA90-D0AE09FC174D}" type="pres">
      <dgm:prSet presAssocID="{9F18E43C-D759-8549-A23D-3F99477F48A8}" presName="circ2" presStyleLbl="vennNode1" presStyleIdx="1" presStyleCnt="3"/>
      <dgm:spPr/>
      <dgm:t>
        <a:bodyPr/>
        <a:lstStyle/>
        <a:p>
          <a:endParaRPr lang="en-US"/>
        </a:p>
      </dgm:t>
    </dgm:pt>
    <dgm:pt modelId="{AAF88E8E-2B7C-174A-A00A-A37747895C62}" type="pres">
      <dgm:prSet presAssocID="{9F18E43C-D759-8549-A23D-3F99477F48A8}" presName="circ2Tx" presStyleLbl="revTx" presStyleIdx="0" presStyleCnt="0">
        <dgm:presLayoutVars>
          <dgm:chMax val="0"/>
          <dgm:chPref val="0"/>
          <dgm:bulletEnabled val="1"/>
        </dgm:presLayoutVars>
      </dgm:prSet>
      <dgm:spPr/>
      <dgm:t>
        <a:bodyPr/>
        <a:lstStyle/>
        <a:p>
          <a:endParaRPr lang="en-US"/>
        </a:p>
      </dgm:t>
    </dgm:pt>
    <dgm:pt modelId="{1ED3AB1D-526C-214A-9952-D3DF85A50AE9}" type="pres">
      <dgm:prSet presAssocID="{FE743109-40EF-DC4E-B686-D38134777551}" presName="circ3" presStyleLbl="vennNode1" presStyleIdx="2" presStyleCnt="3"/>
      <dgm:spPr/>
      <dgm:t>
        <a:bodyPr/>
        <a:lstStyle/>
        <a:p>
          <a:endParaRPr lang="en-US"/>
        </a:p>
      </dgm:t>
    </dgm:pt>
    <dgm:pt modelId="{50CFEDAF-FF1C-EA44-870F-07DA4DA7A95E}" type="pres">
      <dgm:prSet presAssocID="{FE743109-40EF-DC4E-B686-D38134777551}" presName="circ3Tx" presStyleLbl="revTx" presStyleIdx="0" presStyleCnt="0">
        <dgm:presLayoutVars>
          <dgm:chMax val="0"/>
          <dgm:chPref val="0"/>
          <dgm:bulletEnabled val="1"/>
        </dgm:presLayoutVars>
      </dgm:prSet>
      <dgm:spPr/>
      <dgm:t>
        <a:bodyPr/>
        <a:lstStyle/>
        <a:p>
          <a:endParaRPr lang="en-US"/>
        </a:p>
      </dgm:t>
    </dgm:pt>
  </dgm:ptLst>
  <dgm:cxnLst>
    <dgm:cxn modelId="{F7292CE6-493E-5947-8B12-734195F93E67}" type="presOf" srcId="{AEE3DD33-35B4-0947-A0E4-A233EC94960E}" destId="{EFE9E1A6-A92B-A34E-AD82-262E9C7D1C91}" srcOrd="0" destOrd="0" presId="urn:microsoft.com/office/officeart/2005/8/layout/venn1"/>
    <dgm:cxn modelId="{7985DE80-84F2-1145-A95B-B8B0D95E1F68}" type="presOf" srcId="{FE743109-40EF-DC4E-B686-D38134777551}" destId="{50CFEDAF-FF1C-EA44-870F-07DA4DA7A95E}" srcOrd="1" destOrd="0" presId="urn:microsoft.com/office/officeart/2005/8/layout/venn1"/>
    <dgm:cxn modelId="{1B91B3A1-4BAB-884A-A52A-27101A50F3D9}" type="presOf" srcId="{9F18E43C-D759-8549-A23D-3F99477F48A8}" destId="{AAF88E8E-2B7C-174A-A00A-A37747895C62}" srcOrd="1" destOrd="0" presId="urn:microsoft.com/office/officeart/2005/8/layout/venn1"/>
    <dgm:cxn modelId="{1F482B7D-B6A3-1443-BA35-B400C6CD163C}" srcId="{AEE3DD33-35B4-0947-A0E4-A233EC94960E}" destId="{9F18E43C-D759-8549-A23D-3F99477F48A8}" srcOrd="1" destOrd="0" parTransId="{E7D4CF0E-E362-9542-885E-69FBB1D5CB62}" sibTransId="{46D1821A-D95A-7B45-ACB8-CEA4FECED588}"/>
    <dgm:cxn modelId="{B74C17DF-1C3E-3742-B421-DB808B97385E}" type="presOf" srcId="{9F18E43C-D759-8549-A23D-3F99477F48A8}" destId="{CFE46A49-7C67-274A-BA90-D0AE09FC174D}" srcOrd="0" destOrd="0" presId="urn:microsoft.com/office/officeart/2005/8/layout/venn1"/>
    <dgm:cxn modelId="{2A7622C7-75E1-3C47-9841-9871B68AE155}" srcId="{AEE3DD33-35B4-0947-A0E4-A233EC94960E}" destId="{4DBD5B55-7B66-D042-9DAF-79D2F521D689}" srcOrd="0" destOrd="0" parTransId="{6218A3E7-3C7B-FD45-8BA4-98A01F228364}" sibTransId="{43DDB512-4830-894A-A5EC-8FC6DAE800DF}"/>
    <dgm:cxn modelId="{65CDEB53-5B12-D649-A6A8-B338A0BD64C6}" type="presOf" srcId="{4DBD5B55-7B66-D042-9DAF-79D2F521D689}" destId="{13144125-8810-2142-9686-301D0666D4A0}" srcOrd="0" destOrd="0" presId="urn:microsoft.com/office/officeart/2005/8/layout/venn1"/>
    <dgm:cxn modelId="{9ABBE0AD-CD5E-4A44-BCC6-94E4471F1D67}" srcId="{AEE3DD33-35B4-0947-A0E4-A233EC94960E}" destId="{FE743109-40EF-DC4E-B686-D38134777551}" srcOrd="2" destOrd="0" parTransId="{C78633B8-2A32-0F43-B8A8-68E124F137B5}" sibTransId="{B3AF9556-96F1-2D43-BE2A-67B99E095F89}"/>
    <dgm:cxn modelId="{78FAE79D-87A8-CB41-9985-5999A5D2D82A}" type="presOf" srcId="{FE743109-40EF-DC4E-B686-D38134777551}" destId="{1ED3AB1D-526C-214A-9952-D3DF85A50AE9}" srcOrd="0" destOrd="0" presId="urn:microsoft.com/office/officeart/2005/8/layout/venn1"/>
    <dgm:cxn modelId="{E71A2908-55D8-7F4A-976F-9F7A6BE6CC83}" type="presOf" srcId="{4DBD5B55-7B66-D042-9DAF-79D2F521D689}" destId="{7A52C277-9974-FE4C-B3A1-7EEF5E7ADD07}" srcOrd="1" destOrd="0" presId="urn:microsoft.com/office/officeart/2005/8/layout/venn1"/>
    <dgm:cxn modelId="{F431CD6F-9AC3-6142-85CE-DF6F239EA139}" type="presParOf" srcId="{EFE9E1A6-A92B-A34E-AD82-262E9C7D1C91}" destId="{13144125-8810-2142-9686-301D0666D4A0}" srcOrd="0" destOrd="0" presId="urn:microsoft.com/office/officeart/2005/8/layout/venn1"/>
    <dgm:cxn modelId="{DE774FEF-30BE-2841-911F-0D41E428C395}" type="presParOf" srcId="{EFE9E1A6-A92B-A34E-AD82-262E9C7D1C91}" destId="{7A52C277-9974-FE4C-B3A1-7EEF5E7ADD07}" srcOrd="1" destOrd="0" presId="urn:microsoft.com/office/officeart/2005/8/layout/venn1"/>
    <dgm:cxn modelId="{62391B62-28AC-1640-B921-CF9B85FC1A34}" type="presParOf" srcId="{EFE9E1A6-A92B-A34E-AD82-262E9C7D1C91}" destId="{CFE46A49-7C67-274A-BA90-D0AE09FC174D}" srcOrd="2" destOrd="0" presId="urn:microsoft.com/office/officeart/2005/8/layout/venn1"/>
    <dgm:cxn modelId="{45FC054B-5588-7844-B8B4-389EA38F040E}" type="presParOf" srcId="{EFE9E1A6-A92B-A34E-AD82-262E9C7D1C91}" destId="{AAF88E8E-2B7C-174A-A00A-A37747895C62}" srcOrd="3" destOrd="0" presId="urn:microsoft.com/office/officeart/2005/8/layout/venn1"/>
    <dgm:cxn modelId="{C572A81A-0C35-4B4A-BF80-F2D6D9E00BDC}" type="presParOf" srcId="{EFE9E1A6-A92B-A34E-AD82-262E9C7D1C91}" destId="{1ED3AB1D-526C-214A-9952-D3DF85A50AE9}" srcOrd="4" destOrd="0" presId="urn:microsoft.com/office/officeart/2005/8/layout/venn1"/>
    <dgm:cxn modelId="{A097DA5C-5EE6-6C4C-85E4-464BB7E714B4}" type="presParOf" srcId="{EFE9E1A6-A92B-A34E-AD82-262E9C7D1C91}" destId="{50CFEDAF-FF1C-EA44-870F-07DA4DA7A95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146F44-945A-2945-9626-3D18CB61C9BA}"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572EAFDD-0B3E-CE48-96B8-A11FB7C53A5E}">
      <dgm:prSet phldrT="[Text]"/>
      <dgm:spPr/>
      <dgm:t>
        <a:bodyPr/>
        <a:lstStyle/>
        <a:p>
          <a:r>
            <a:rPr lang="en-US" dirty="0"/>
            <a:t>Audit</a:t>
          </a:r>
        </a:p>
      </dgm:t>
    </dgm:pt>
    <dgm:pt modelId="{2993FD0F-CE0B-4F45-8E35-56EB2261CEAA}" type="parTrans" cxnId="{7ED7C743-9738-AD48-9EE3-259A5F172F77}">
      <dgm:prSet/>
      <dgm:spPr/>
      <dgm:t>
        <a:bodyPr/>
        <a:lstStyle/>
        <a:p>
          <a:endParaRPr lang="en-US"/>
        </a:p>
      </dgm:t>
    </dgm:pt>
    <dgm:pt modelId="{276A2051-3F45-F14F-80E8-B6DB28767EBB}" type="sibTrans" cxnId="{7ED7C743-9738-AD48-9EE3-259A5F172F77}">
      <dgm:prSet/>
      <dgm:spPr/>
      <dgm:t>
        <a:bodyPr/>
        <a:lstStyle/>
        <a:p>
          <a:endParaRPr lang="en-US"/>
        </a:p>
      </dgm:t>
    </dgm:pt>
    <dgm:pt modelId="{5B6EC46C-DC2A-B64B-BD69-670418F0D25A}">
      <dgm:prSet phldrT="[Text]"/>
      <dgm:spPr/>
      <dgm:t>
        <a:bodyPr/>
        <a:lstStyle/>
        <a:p>
          <a:r>
            <a:rPr lang="en-US" dirty="0"/>
            <a:t>A</a:t>
          </a:r>
        </a:p>
      </dgm:t>
    </dgm:pt>
    <dgm:pt modelId="{50C268E4-B8F3-2642-8E44-3994C78CE9DB}" type="parTrans" cxnId="{60CCDBEC-00DA-BA45-9768-4CF9EB45A781}">
      <dgm:prSet/>
      <dgm:spPr/>
      <dgm:t>
        <a:bodyPr/>
        <a:lstStyle/>
        <a:p>
          <a:endParaRPr lang="en-US"/>
        </a:p>
      </dgm:t>
    </dgm:pt>
    <dgm:pt modelId="{E1B1E29C-22FC-0A41-8B16-89530D5E84AD}" type="sibTrans" cxnId="{60CCDBEC-00DA-BA45-9768-4CF9EB45A781}">
      <dgm:prSet/>
      <dgm:spPr/>
      <dgm:t>
        <a:bodyPr/>
        <a:lstStyle/>
        <a:p>
          <a:endParaRPr lang="en-US"/>
        </a:p>
      </dgm:t>
    </dgm:pt>
    <dgm:pt modelId="{8C7F3BB4-171B-3E41-B6AB-788CF265F145}">
      <dgm:prSet phldrT="[Text]"/>
      <dgm:spPr/>
      <dgm:t>
        <a:bodyPr/>
        <a:lstStyle/>
        <a:p>
          <a:r>
            <a:rPr lang="en-US" dirty="0"/>
            <a:t>S</a:t>
          </a:r>
        </a:p>
      </dgm:t>
    </dgm:pt>
    <dgm:pt modelId="{04345F07-13A1-9A47-97F6-E97234809731}" type="parTrans" cxnId="{792484FD-5846-B74C-8343-9BE94A784976}">
      <dgm:prSet/>
      <dgm:spPr/>
      <dgm:t>
        <a:bodyPr/>
        <a:lstStyle/>
        <a:p>
          <a:endParaRPr lang="en-US"/>
        </a:p>
      </dgm:t>
    </dgm:pt>
    <dgm:pt modelId="{D82F6949-0953-EB49-AC1D-6E57933B4C71}" type="sibTrans" cxnId="{792484FD-5846-B74C-8343-9BE94A784976}">
      <dgm:prSet/>
      <dgm:spPr/>
      <dgm:t>
        <a:bodyPr/>
        <a:lstStyle/>
        <a:p>
          <a:endParaRPr lang="en-US"/>
        </a:p>
      </dgm:t>
    </dgm:pt>
    <dgm:pt modelId="{A86C85D0-A4E2-D64E-A179-960225A88A00}">
      <dgm:prSet phldrT="[Text]"/>
      <dgm:spPr/>
      <dgm:t>
        <a:bodyPr/>
        <a:lstStyle/>
        <a:p>
          <a:r>
            <a:rPr lang="en-US" dirty="0"/>
            <a:t>D</a:t>
          </a:r>
        </a:p>
      </dgm:t>
    </dgm:pt>
    <dgm:pt modelId="{D214BB72-4175-FB4D-BC40-8FBA5EED02C3}" type="parTrans" cxnId="{B15D7E90-9351-7042-AC38-870A2E1099AA}">
      <dgm:prSet/>
      <dgm:spPr/>
      <dgm:t>
        <a:bodyPr/>
        <a:lstStyle/>
        <a:p>
          <a:endParaRPr lang="en-US"/>
        </a:p>
      </dgm:t>
    </dgm:pt>
    <dgm:pt modelId="{6B7611F8-9A53-804D-B3D3-633119678381}" type="sibTrans" cxnId="{B15D7E90-9351-7042-AC38-870A2E1099AA}">
      <dgm:prSet/>
      <dgm:spPr/>
      <dgm:t>
        <a:bodyPr/>
        <a:lstStyle/>
        <a:p>
          <a:endParaRPr lang="en-US"/>
        </a:p>
      </dgm:t>
    </dgm:pt>
    <dgm:pt modelId="{92F5EA1C-149A-C449-BCEF-241E065D468F}">
      <dgm:prSet phldrT="[Text]"/>
      <dgm:spPr/>
      <dgm:t>
        <a:bodyPr/>
        <a:lstStyle/>
        <a:p>
          <a:r>
            <a:rPr lang="en-US" dirty="0"/>
            <a:t>P</a:t>
          </a:r>
        </a:p>
      </dgm:t>
    </dgm:pt>
    <dgm:pt modelId="{72C8409D-0299-3F41-87FA-902120A1B0E5}" type="parTrans" cxnId="{382466D7-D216-2942-B557-2045D24FCDFD}">
      <dgm:prSet/>
      <dgm:spPr/>
      <dgm:t>
        <a:bodyPr/>
        <a:lstStyle/>
        <a:p>
          <a:endParaRPr lang="en-US"/>
        </a:p>
      </dgm:t>
    </dgm:pt>
    <dgm:pt modelId="{33E180B1-D088-D64E-A965-7C9110582E94}" type="sibTrans" cxnId="{382466D7-D216-2942-B557-2045D24FCDFD}">
      <dgm:prSet/>
      <dgm:spPr/>
      <dgm:t>
        <a:bodyPr/>
        <a:lstStyle/>
        <a:p>
          <a:endParaRPr lang="en-US"/>
        </a:p>
      </dgm:t>
    </dgm:pt>
    <dgm:pt modelId="{19E55BD9-7F13-F744-BD4F-9E88ABBA4028}" type="pres">
      <dgm:prSet presAssocID="{AD146F44-945A-2945-9626-3D18CB61C9BA}" presName="cycle" presStyleCnt="0">
        <dgm:presLayoutVars>
          <dgm:dir/>
          <dgm:resizeHandles val="exact"/>
        </dgm:presLayoutVars>
      </dgm:prSet>
      <dgm:spPr/>
      <dgm:t>
        <a:bodyPr/>
        <a:lstStyle/>
        <a:p>
          <a:endParaRPr lang="en-US"/>
        </a:p>
      </dgm:t>
    </dgm:pt>
    <dgm:pt modelId="{FE8CEEBF-BB29-9C49-B361-86DAF59683A2}" type="pres">
      <dgm:prSet presAssocID="{572EAFDD-0B3E-CE48-96B8-A11FB7C53A5E}" presName="node" presStyleLbl="node1" presStyleIdx="0" presStyleCnt="5">
        <dgm:presLayoutVars>
          <dgm:bulletEnabled val="1"/>
        </dgm:presLayoutVars>
      </dgm:prSet>
      <dgm:spPr/>
      <dgm:t>
        <a:bodyPr/>
        <a:lstStyle/>
        <a:p>
          <a:endParaRPr lang="en-US"/>
        </a:p>
      </dgm:t>
    </dgm:pt>
    <dgm:pt modelId="{9CB1F7CA-D769-0441-8D40-65A2C5CB50B4}" type="pres">
      <dgm:prSet presAssocID="{276A2051-3F45-F14F-80E8-B6DB28767EBB}" presName="sibTrans" presStyleLbl="sibTrans2D1" presStyleIdx="0" presStyleCnt="5" custAng="11381070"/>
      <dgm:spPr/>
      <dgm:t>
        <a:bodyPr/>
        <a:lstStyle/>
        <a:p>
          <a:endParaRPr lang="en-US"/>
        </a:p>
      </dgm:t>
    </dgm:pt>
    <dgm:pt modelId="{5175E846-E75B-0D46-AB4D-DB4C3EE4A107}" type="pres">
      <dgm:prSet presAssocID="{276A2051-3F45-F14F-80E8-B6DB28767EBB}" presName="connectorText" presStyleLbl="sibTrans2D1" presStyleIdx="0" presStyleCnt="5"/>
      <dgm:spPr/>
      <dgm:t>
        <a:bodyPr/>
        <a:lstStyle/>
        <a:p>
          <a:endParaRPr lang="en-US"/>
        </a:p>
      </dgm:t>
    </dgm:pt>
    <dgm:pt modelId="{20F7758E-C468-154C-9E96-03BB675F68DA}" type="pres">
      <dgm:prSet presAssocID="{5B6EC46C-DC2A-B64B-BD69-670418F0D25A}" presName="node" presStyleLbl="node1" presStyleIdx="1" presStyleCnt="5">
        <dgm:presLayoutVars>
          <dgm:bulletEnabled val="1"/>
        </dgm:presLayoutVars>
      </dgm:prSet>
      <dgm:spPr/>
      <dgm:t>
        <a:bodyPr/>
        <a:lstStyle/>
        <a:p>
          <a:endParaRPr lang="en-US"/>
        </a:p>
      </dgm:t>
    </dgm:pt>
    <dgm:pt modelId="{7DB6F010-CA0D-ED41-9A34-BC71D62C6840}" type="pres">
      <dgm:prSet presAssocID="{E1B1E29C-22FC-0A41-8B16-89530D5E84AD}" presName="sibTrans" presStyleLbl="sibTrans2D1" presStyleIdx="1" presStyleCnt="5" custAng="11505481"/>
      <dgm:spPr/>
      <dgm:t>
        <a:bodyPr/>
        <a:lstStyle/>
        <a:p>
          <a:endParaRPr lang="en-US"/>
        </a:p>
      </dgm:t>
    </dgm:pt>
    <dgm:pt modelId="{47DCB334-7FE1-6748-A422-F80D7B3783C2}" type="pres">
      <dgm:prSet presAssocID="{E1B1E29C-22FC-0A41-8B16-89530D5E84AD}" presName="connectorText" presStyleLbl="sibTrans2D1" presStyleIdx="1" presStyleCnt="5"/>
      <dgm:spPr/>
      <dgm:t>
        <a:bodyPr/>
        <a:lstStyle/>
        <a:p>
          <a:endParaRPr lang="en-US"/>
        </a:p>
      </dgm:t>
    </dgm:pt>
    <dgm:pt modelId="{A3C68E74-FD9A-F642-8F4B-6F795D4F3D3F}" type="pres">
      <dgm:prSet presAssocID="{8C7F3BB4-171B-3E41-B6AB-788CF265F145}" presName="node" presStyleLbl="node1" presStyleIdx="2" presStyleCnt="5">
        <dgm:presLayoutVars>
          <dgm:bulletEnabled val="1"/>
        </dgm:presLayoutVars>
      </dgm:prSet>
      <dgm:spPr/>
      <dgm:t>
        <a:bodyPr/>
        <a:lstStyle/>
        <a:p>
          <a:endParaRPr lang="en-US"/>
        </a:p>
      </dgm:t>
    </dgm:pt>
    <dgm:pt modelId="{9B38826A-A4BD-4B42-AB23-233A85FEF216}" type="pres">
      <dgm:prSet presAssocID="{D82F6949-0953-EB49-AC1D-6E57933B4C71}" presName="sibTrans" presStyleLbl="sibTrans2D1" presStyleIdx="2" presStyleCnt="5" custAng="10800000"/>
      <dgm:spPr/>
      <dgm:t>
        <a:bodyPr/>
        <a:lstStyle/>
        <a:p>
          <a:endParaRPr lang="en-US"/>
        </a:p>
      </dgm:t>
    </dgm:pt>
    <dgm:pt modelId="{EEFE9AD9-92B0-634D-846B-2C146ECEE17D}" type="pres">
      <dgm:prSet presAssocID="{D82F6949-0953-EB49-AC1D-6E57933B4C71}" presName="connectorText" presStyleLbl="sibTrans2D1" presStyleIdx="2" presStyleCnt="5"/>
      <dgm:spPr/>
      <dgm:t>
        <a:bodyPr/>
        <a:lstStyle/>
        <a:p>
          <a:endParaRPr lang="en-US"/>
        </a:p>
      </dgm:t>
    </dgm:pt>
    <dgm:pt modelId="{12ECD59F-AB00-3A45-BA6E-7F6A91E4E4B9}" type="pres">
      <dgm:prSet presAssocID="{A86C85D0-A4E2-D64E-A179-960225A88A00}" presName="node" presStyleLbl="node1" presStyleIdx="3" presStyleCnt="5">
        <dgm:presLayoutVars>
          <dgm:bulletEnabled val="1"/>
        </dgm:presLayoutVars>
      </dgm:prSet>
      <dgm:spPr/>
      <dgm:t>
        <a:bodyPr/>
        <a:lstStyle/>
        <a:p>
          <a:endParaRPr lang="en-US"/>
        </a:p>
      </dgm:t>
    </dgm:pt>
    <dgm:pt modelId="{ED6E1DBF-3B66-254F-BCD5-A244CAEC56D8}" type="pres">
      <dgm:prSet presAssocID="{6B7611F8-9A53-804D-B3D3-633119678381}" presName="sibTrans" presStyleLbl="sibTrans2D1" presStyleIdx="3" presStyleCnt="5" custAng="10762567"/>
      <dgm:spPr/>
      <dgm:t>
        <a:bodyPr/>
        <a:lstStyle/>
        <a:p>
          <a:endParaRPr lang="en-US"/>
        </a:p>
      </dgm:t>
    </dgm:pt>
    <dgm:pt modelId="{A6F6A07B-2AFC-A74D-B4E7-02434E51B4B2}" type="pres">
      <dgm:prSet presAssocID="{6B7611F8-9A53-804D-B3D3-633119678381}" presName="connectorText" presStyleLbl="sibTrans2D1" presStyleIdx="3" presStyleCnt="5"/>
      <dgm:spPr/>
      <dgm:t>
        <a:bodyPr/>
        <a:lstStyle/>
        <a:p>
          <a:endParaRPr lang="en-US"/>
        </a:p>
      </dgm:t>
    </dgm:pt>
    <dgm:pt modelId="{9AB9CC85-AA2B-A54F-BF68-4CF768A4DED7}" type="pres">
      <dgm:prSet presAssocID="{92F5EA1C-149A-C449-BCEF-241E065D468F}" presName="node" presStyleLbl="node1" presStyleIdx="4" presStyleCnt="5">
        <dgm:presLayoutVars>
          <dgm:bulletEnabled val="1"/>
        </dgm:presLayoutVars>
      </dgm:prSet>
      <dgm:spPr/>
      <dgm:t>
        <a:bodyPr/>
        <a:lstStyle/>
        <a:p>
          <a:endParaRPr lang="en-US"/>
        </a:p>
      </dgm:t>
    </dgm:pt>
    <dgm:pt modelId="{A681BA98-626C-C746-9999-8C4D98D5CDCE}" type="pres">
      <dgm:prSet presAssocID="{33E180B1-D088-D64E-A965-7C9110582E94}" presName="sibTrans" presStyleLbl="sibTrans2D1" presStyleIdx="4" presStyleCnt="5" custAng="11466425"/>
      <dgm:spPr/>
      <dgm:t>
        <a:bodyPr/>
        <a:lstStyle/>
        <a:p>
          <a:endParaRPr lang="en-US"/>
        </a:p>
      </dgm:t>
    </dgm:pt>
    <dgm:pt modelId="{07A35CBE-DB48-3A46-B253-470B5AC2FC16}" type="pres">
      <dgm:prSet presAssocID="{33E180B1-D088-D64E-A965-7C9110582E94}" presName="connectorText" presStyleLbl="sibTrans2D1" presStyleIdx="4" presStyleCnt="5"/>
      <dgm:spPr/>
      <dgm:t>
        <a:bodyPr/>
        <a:lstStyle/>
        <a:p>
          <a:endParaRPr lang="en-US"/>
        </a:p>
      </dgm:t>
    </dgm:pt>
  </dgm:ptLst>
  <dgm:cxnLst>
    <dgm:cxn modelId="{A30EB0F1-61F8-1348-9CDB-1AC8F59EE626}" type="presOf" srcId="{6B7611F8-9A53-804D-B3D3-633119678381}" destId="{ED6E1DBF-3B66-254F-BCD5-A244CAEC56D8}" srcOrd="0" destOrd="0" presId="urn:microsoft.com/office/officeart/2005/8/layout/cycle2"/>
    <dgm:cxn modelId="{792484FD-5846-B74C-8343-9BE94A784976}" srcId="{AD146F44-945A-2945-9626-3D18CB61C9BA}" destId="{8C7F3BB4-171B-3E41-B6AB-788CF265F145}" srcOrd="2" destOrd="0" parTransId="{04345F07-13A1-9A47-97F6-E97234809731}" sibTransId="{D82F6949-0953-EB49-AC1D-6E57933B4C71}"/>
    <dgm:cxn modelId="{F5183472-0B1F-2A47-9F8C-B9F2D9A9B4A6}" type="presOf" srcId="{E1B1E29C-22FC-0A41-8B16-89530D5E84AD}" destId="{47DCB334-7FE1-6748-A422-F80D7B3783C2}" srcOrd="1" destOrd="0" presId="urn:microsoft.com/office/officeart/2005/8/layout/cycle2"/>
    <dgm:cxn modelId="{45CE573C-F2FE-AD42-B311-9203294BA162}" type="presOf" srcId="{5B6EC46C-DC2A-B64B-BD69-670418F0D25A}" destId="{20F7758E-C468-154C-9E96-03BB675F68DA}" srcOrd="0" destOrd="0" presId="urn:microsoft.com/office/officeart/2005/8/layout/cycle2"/>
    <dgm:cxn modelId="{08303567-BC2C-D443-9CBD-0EB0B8E2A9AF}" type="presOf" srcId="{8C7F3BB4-171B-3E41-B6AB-788CF265F145}" destId="{A3C68E74-FD9A-F642-8F4B-6F795D4F3D3F}" srcOrd="0" destOrd="0" presId="urn:microsoft.com/office/officeart/2005/8/layout/cycle2"/>
    <dgm:cxn modelId="{E6BDDC4B-F43C-D046-9799-77A3CC941CB9}" type="presOf" srcId="{276A2051-3F45-F14F-80E8-B6DB28767EBB}" destId="{5175E846-E75B-0D46-AB4D-DB4C3EE4A107}" srcOrd="1" destOrd="0" presId="urn:microsoft.com/office/officeart/2005/8/layout/cycle2"/>
    <dgm:cxn modelId="{F95CF6EA-CA21-2A4F-A7DD-76611BD701C1}" type="presOf" srcId="{572EAFDD-0B3E-CE48-96B8-A11FB7C53A5E}" destId="{FE8CEEBF-BB29-9C49-B361-86DAF59683A2}" srcOrd="0" destOrd="0" presId="urn:microsoft.com/office/officeart/2005/8/layout/cycle2"/>
    <dgm:cxn modelId="{382466D7-D216-2942-B557-2045D24FCDFD}" srcId="{AD146F44-945A-2945-9626-3D18CB61C9BA}" destId="{92F5EA1C-149A-C449-BCEF-241E065D468F}" srcOrd="4" destOrd="0" parTransId="{72C8409D-0299-3F41-87FA-902120A1B0E5}" sibTransId="{33E180B1-D088-D64E-A965-7C9110582E94}"/>
    <dgm:cxn modelId="{3FF503A7-04AE-F748-91DB-E8159B117549}" type="presOf" srcId="{D82F6949-0953-EB49-AC1D-6E57933B4C71}" destId="{EEFE9AD9-92B0-634D-846B-2C146ECEE17D}" srcOrd="1" destOrd="0" presId="urn:microsoft.com/office/officeart/2005/8/layout/cycle2"/>
    <dgm:cxn modelId="{60CCDBEC-00DA-BA45-9768-4CF9EB45A781}" srcId="{AD146F44-945A-2945-9626-3D18CB61C9BA}" destId="{5B6EC46C-DC2A-B64B-BD69-670418F0D25A}" srcOrd="1" destOrd="0" parTransId="{50C268E4-B8F3-2642-8E44-3994C78CE9DB}" sibTransId="{E1B1E29C-22FC-0A41-8B16-89530D5E84AD}"/>
    <dgm:cxn modelId="{A48AD3B0-5D6A-7D41-A77A-B5C8FDA5DF4D}" type="presOf" srcId="{D82F6949-0953-EB49-AC1D-6E57933B4C71}" destId="{9B38826A-A4BD-4B42-AB23-233A85FEF216}" srcOrd="0" destOrd="0" presId="urn:microsoft.com/office/officeart/2005/8/layout/cycle2"/>
    <dgm:cxn modelId="{F2414E0C-92D4-C84C-B0EC-437DA20DB231}" type="presOf" srcId="{92F5EA1C-149A-C449-BCEF-241E065D468F}" destId="{9AB9CC85-AA2B-A54F-BF68-4CF768A4DED7}" srcOrd="0" destOrd="0" presId="urn:microsoft.com/office/officeart/2005/8/layout/cycle2"/>
    <dgm:cxn modelId="{8E8730C5-BDF5-CD46-A2C6-CBDBC51449EF}" type="presOf" srcId="{AD146F44-945A-2945-9626-3D18CB61C9BA}" destId="{19E55BD9-7F13-F744-BD4F-9E88ABBA4028}" srcOrd="0" destOrd="0" presId="urn:microsoft.com/office/officeart/2005/8/layout/cycle2"/>
    <dgm:cxn modelId="{90903FD9-F4EA-B94F-9187-8407E2EDF68F}" type="presOf" srcId="{276A2051-3F45-F14F-80E8-B6DB28767EBB}" destId="{9CB1F7CA-D769-0441-8D40-65A2C5CB50B4}" srcOrd="0" destOrd="0" presId="urn:microsoft.com/office/officeart/2005/8/layout/cycle2"/>
    <dgm:cxn modelId="{DD3225EC-9378-AF40-98C3-A39A9B585C98}" type="presOf" srcId="{E1B1E29C-22FC-0A41-8B16-89530D5E84AD}" destId="{7DB6F010-CA0D-ED41-9A34-BC71D62C6840}" srcOrd="0" destOrd="0" presId="urn:microsoft.com/office/officeart/2005/8/layout/cycle2"/>
    <dgm:cxn modelId="{12FA6307-D457-E947-933A-C5C828DF7A94}" type="presOf" srcId="{33E180B1-D088-D64E-A965-7C9110582E94}" destId="{A681BA98-626C-C746-9999-8C4D98D5CDCE}" srcOrd="0" destOrd="0" presId="urn:microsoft.com/office/officeart/2005/8/layout/cycle2"/>
    <dgm:cxn modelId="{B15D7E90-9351-7042-AC38-870A2E1099AA}" srcId="{AD146F44-945A-2945-9626-3D18CB61C9BA}" destId="{A86C85D0-A4E2-D64E-A179-960225A88A00}" srcOrd="3" destOrd="0" parTransId="{D214BB72-4175-FB4D-BC40-8FBA5EED02C3}" sibTransId="{6B7611F8-9A53-804D-B3D3-633119678381}"/>
    <dgm:cxn modelId="{311DA0C4-4696-804B-8510-AEC693D6BD08}" type="presOf" srcId="{A86C85D0-A4E2-D64E-A179-960225A88A00}" destId="{12ECD59F-AB00-3A45-BA6E-7F6A91E4E4B9}" srcOrd="0" destOrd="0" presId="urn:microsoft.com/office/officeart/2005/8/layout/cycle2"/>
    <dgm:cxn modelId="{F7226C91-68C9-9746-A4FC-A16671C179F8}" type="presOf" srcId="{33E180B1-D088-D64E-A965-7C9110582E94}" destId="{07A35CBE-DB48-3A46-B253-470B5AC2FC16}" srcOrd="1" destOrd="0" presId="urn:microsoft.com/office/officeart/2005/8/layout/cycle2"/>
    <dgm:cxn modelId="{7ED7C743-9738-AD48-9EE3-259A5F172F77}" srcId="{AD146F44-945A-2945-9626-3D18CB61C9BA}" destId="{572EAFDD-0B3E-CE48-96B8-A11FB7C53A5E}" srcOrd="0" destOrd="0" parTransId="{2993FD0F-CE0B-4F45-8E35-56EB2261CEAA}" sibTransId="{276A2051-3F45-F14F-80E8-B6DB28767EBB}"/>
    <dgm:cxn modelId="{C20F52E9-1BBC-0646-9B47-349CF75CCE3D}" type="presOf" srcId="{6B7611F8-9A53-804D-B3D3-633119678381}" destId="{A6F6A07B-2AFC-A74D-B4E7-02434E51B4B2}" srcOrd="1" destOrd="0" presId="urn:microsoft.com/office/officeart/2005/8/layout/cycle2"/>
    <dgm:cxn modelId="{2E286360-CD14-F141-A1D8-DF5AFE3A63AB}" type="presParOf" srcId="{19E55BD9-7F13-F744-BD4F-9E88ABBA4028}" destId="{FE8CEEBF-BB29-9C49-B361-86DAF59683A2}" srcOrd="0" destOrd="0" presId="urn:microsoft.com/office/officeart/2005/8/layout/cycle2"/>
    <dgm:cxn modelId="{08160556-5DA8-7C49-A088-AA3FE5A1B319}" type="presParOf" srcId="{19E55BD9-7F13-F744-BD4F-9E88ABBA4028}" destId="{9CB1F7CA-D769-0441-8D40-65A2C5CB50B4}" srcOrd="1" destOrd="0" presId="urn:microsoft.com/office/officeart/2005/8/layout/cycle2"/>
    <dgm:cxn modelId="{A22A39E2-2AA5-4D4A-BAFD-D8BB8397B7A5}" type="presParOf" srcId="{9CB1F7CA-D769-0441-8D40-65A2C5CB50B4}" destId="{5175E846-E75B-0D46-AB4D-DB4C3EE4A107}" srcOrd="0" destOrd="0" presId="urn:microsoft.com/office/officeart/2005/8/layout/cycle2"/>
    <dgm:cxn modelId="{E3DE6731-BA56-9E49-974A-5606E53B3F72}" type="presParOf" srcId="{19E55BD9-7F13-F744-BD4F-9E88ABBA4028}" destId="{20F7758E-C468-154C-9E96-03BB675F68DA}" srcOrd="2" destOrd="0" presId="urn:microsoft.com/office/officeart/2005/8/layout/cycle2"/>
    <dgm:cxn modelId="{EDC32050-A3D3-DE40-BAFC-D926A0A20FF1}" type="presParOf" srcId="{19E55BD9-7F13-F744-BD4F-9E88ABBA4028}" destId="{7DB6F010-CA0D-ED41-9A34-BC71D62C6840}" srcOrd="3" destOrd="0" presId="urn:microsoft.com/office/officeart/2005/8/layout/cycle2"/>
    <dgm:cxn modelId="{E2B65D44-76EE-E042-A221-CFD1812DE7BA}" type="presParOf" srcId="{7DB6F010-CA0D-ED41-9A34-BC71D62C6840}" destId="{47DCB334-7FE1-6748-A422-F80D7B3783C2}" srcOrd="0" destOrd="0" presId="urn:microsoft.com/office/officeart/2005/8/layout/cycle2"/>
    <dgm:cxn modelId="{549A398B-1827-864F-9212-1F84BF4949CB}" type="presParOf" srcId="{19E55BD9-7F13-F744-BD4F-9E88ABBA4028}" destId="{A3C68E74-FD9A-F642-8F4B-6F795D4F3D3F}" srcOrd="4" destOrd="0" presId="urn:microsoft.com/office/officeart/2005/8/layout/cycle2"/>
    <dgm:cxn modelId="{B22F16A9-3CD2-B343-8785-F99FE7235704}" type="presParOf" srcId="{19E55BD9-7F13-F744-BD4F-9E88ABBA4028}" destId="{9B38826A-A4BD-4B42-AB23-233A85FEF216}" srcOrd="5" destOrd="0" presId="urn:microsoft.com/office/officeart/2005/8/layout/cycle2"/>
    <dgm:cxn modelId="{E5145BB9-9778-6743-9AAE-2FBEAA0B0E9D}" type="presParOf" srcId="{9B38826A-A4BD-4B42-AB23-233A85FEF216}" destId="{EEFE9AD9-92B0-634D-846B-2C146ECEE17D}" srcOrd="0" destOrd="0" presId="urn:microsoft.com/office/officeart/2005/8/layout/cycle2"/>
    <dgm:cxn modelId="{D47D6CF9-3FCB-5A4D-942E-FBFC6ACAAAF6}" type="presParOf" srcId="{19E55BD9-7F13-F744-BD4F-9E88ABBA4028}" destId="{12ECD59F-AB00-3A45-BA6E-7F6A91E4E4B9}" srcOrd="6" destOrd="0" presId="urn:microsoft.com/office/officeart/2005/8/layout/cycle2"/>
    <dgm:cxn modelId="{FA4684F6-FF34-F141-BCE8-02DD3E24638F}" type="presParOf" srcId="{19E55BD9-7F13-F744-BD4F-9E88ABBA4028}" destId="{ED6E1DBF-3B66-254F-BCD5-A244CAEC56D8}" srcOrd="7" destOrd="0" presId="urn:microsoft.com/office/officeart/2005/8/layout/cycle2"/>
    <dgm:cxn modelId="{C9F39C4B-CC56-3A42-85CD-075F177EA082}" type="presParOf" srcId="{ED6E1DBF-3B66-254F-BCD5-A244CAEC56D8}" destId="{A6F6A07B-2AFC-A74D-B4E7-02434E51B4B2}" srcOrd="0" destOrd="0" presId="urn:microsoft.com/office/officeart/2005/8/layout/cycle2"/>
    <dgm:cxn modelId="{91F997D2-536F-3044-B85E-545D72CB4040}" type="presParOf" srcId="{19E55BD9-7F13-F744-BD4F-9E88ABBA4028}" destId="{9AB9CC85-AA2B-A54F-BF68-4CF768A4DED7}" srcOrd="8" destOrd="0" presId="urn:microsoft.com/office/officeart/2005/8/layout/cycle2"/>
    <dgm:cxn modelId="{EF5FC6EE-35CD-7944-B381-038383B622D5}" type="presParOf" srcId="{19E55BD9-7F13-F744-BD4F-9E88ABBA4028}" destId="{A681BA98-626C-C746-9999-8C4D98D5CDCE}" srcOrd="9" destOrd="0" presId="urn:microsoft.com/office/officeart/2005/8/layout/cycle2"/>
    <dgm:cxn modelId="{B0FCC207-6B60-4A47-84F9-0D24B6A9A8A4}" type="presParOf" srcId="{A681BA98-626C-C746-9999-8C4D98D5CDCE}" destId="{07A35CBE-DB48-3A46-B253-470B5AC2FC16}"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1944F2-12CA-C446-A742-1391C91B7803}"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en-US"/>
        </a:p>
      </dgm:t>
    </dgm:pt>
    <dgm:pt modelId="{7D62A8C7-3413-6648-800C-C4D60CE8ACFB}">
      <dgm:prSet phldrT="[Text]" custT="1"/>
      <dgm:spPr/>
      <dgm:t>
        <a:bodyPr/>
        <a:lstStyle/>
        <a:p>
          <a:r>
            <a:rPr lang="en-GB" sz="2400" dirty="0" smtClean="0">
              <a:solidFill>
                <a:srgbClr val="002060"/>
              </a:solidFill>
            </a:rPr>
            <a:t>Health and wellbeing gap</a:t>
          </a:r>
          <a:endParaRPr lang="en-US" sz="2400" dirty="0"/>
        </a:p>
      </dgm:t>
    </dgm:pt>
    <dgm:pt modelId="{BF0DB011-5CEA-E642-B90F-E9D392137415}" type="parTrans" cxnId="{1661CAC1-9B20-9F4E-B783-467760B90E9C}">
      <dgm:prSet/>
      <dgm:spPr/>
      <dgm:t>
        <a:bodyPr/>
        <a:lstStyle/>
        <a:p>
          <a:endParaRPr lang="en-US" sz="2400"/>
        </a:p>
      </dgm:t>
    </dgm:pt>
    <dgm:pt modelId="{452710E3-F7A9-F841-B934-3E432FDB7740}" type="sibTrans" cxnId="{1661CAC1-9B20-9F4E-B783-467760B90E9C}">
      <dgm:prSet/>
      <dgm:spPr/>
      <dgm:t>
        <a:bodyPr/>
        <a:lstStyle/>
        <a:p>
          <a:endParaRPr lang="en-US" sz="2400"/>
        </a:p>
      </dgm:t>
    </dgm:pt>
    <dgm:pt modelId="{46F91E01-3983-4848-888D-5F98B4A7BB90}">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2400" kern="0" dirty="0" smtClean="0">
              <a:solidFill>
                <a:srgbClr val="002060"/>
              </a:solidFill>
            </a:rPr>
            <a:t>Care and quality gap </a:t>
          </a:r>
        </a:p>
        <a:p>
          <a:pPr defTabSz="1200150">
            <a:lnSpc>
              <a:spcPct val="90000"/>
            </a:lnSpc>
            <a:spcBef>
              <a:spcPct val="0"/>
            </a:spcBef>
            <a:spcAft>
              <a:spcPct val="35000"/>
            </a:spcAft>
          </a:pPr>
          <a:endParaRPr lang="en-US" sz="2400" dirty="0"/>
        </a:p>
      </dgm:t>
    </dgm:pt>
    <dgm:pt modelId="{A63789D3-FC08-B94B-9F8F-654D028EBBAB}" type="parTrans" cxnId="{F86FF12A-B403-D440-B7BB-C3ADF191A0FB}">
      <dgm:prSet/>
      <dgm:spPr/>
      <dgm:t>
        <a:bodyPr/>
        <a:lstStyle/>
        <a:p>
          <a:endParaRPr lang="en-US" sz="2400"/>
        </a:p>
      </dgm:t>
    </dgm:pt>
    <dgm:pt modelId="{031E0B6C-D800-754C-B057-B6B60ABB1082}" type="sibTrans" cxnId="{F86FF12A-B403-D440-B7BB-C3ADF191A0FB}">
      <dgm:prSet/>
      <dgm:spPr/>
      <dgm:t>
        <a:bodyPr/>
        <a:lstStyle/>
        <a:p>
          <a:endParaRPr lang="en-US" sz="2400"/>
        </a:p>
      </dgm:t>
    </dgm:pt>
    <dgm:pt modelId="{1C5E3A78-D793-F040-8764-B4C6B5748038}">
      <dgm:prSet phldrT="[Tex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2400" kern="0" dirty="0" smtClean="0">
              <a:solidFill>
                <a:srgbClr val="002060"/>
              </a:solidFill>
            </a:rPr>
            <a:t>Funding gap </a:t>
          </a:r>
        </a:p>
        <a:p>
          <a:pPr defTabSz="1200150">
            <a:lnSpc>
              <a:spcPct val="90000"/>
            </a:lnSpc>
            <a:spcBef>
              <a:spcPct val="0"/>
            </a:spcBef>
            <a:spcAft>
              <a:spcPct val="35000"/>
            </a:spcAft>
          </a:pPr>
          <a:endParaRPr lang="en-US" sz="2400" dirty="0"/>
        </a:p>
      </dgm:t>
    </dgm:pt>
    <dgm:pt modelId="{3A8D3822-0993-4346-8DD0-8197A6124AE8}" type="parTrans" cxnId="{3A1DFB09-85D5-3143-B52C-4311864962EC}">
      <dgm:prSet/>
      <dgm:spPr/>
      <dgm:t>
        <a:bodyPr/>
        <a:lstStyle/>
        <a:p>
          <a:endParaRPr lang="en-US" sz="2400"/>
        </a:p>
      </dgm:t>
    </dgm:pt>
    <dgm:pt modelId="{14115E00-3C5A-2B42-982A-F03B2841C791}" type="sibTrans" cxnId="{3A1DFB09-85D5-3143-B52C-4311864962EC}">
      <dgm:prSet/>
      <dgm:spPr/>
      <dgm:t>
        <a:bodyPr/>
        <a:lstStyle/>
        <a:p>
          <a:endParaRPr lang="en-US" sz="2400"/>
        </a:p>
      </dgm:t>
    </dgm:pt>
    <dgm:pt modelId="{579F37C1-D801-8F46-84D1-3614BCBF7535}">
      <dgm:prSet custT="1"/>
      <dgm:spPr/>
      <dgm:t>
        <a:bodyPr/>
        <a:lstStyle/>
        <a:p>
          <a:r>
            <a:rPr lang="en-GB" sz="2400" smtClean="0">
              <a:solidFill>
                <a:srgbClr val="0072C6"/>
              </a:solidFill>
            </a:rPr>
            <a:t>Radical upgrade in prevention</a:t>
          </a:r>
          <a:endParaRPr lang="en-US" sz="2400"/>
        </a:p>
      </dgm:t>
    </dgm:pt>
    <dgm:pt modelId="{1E2415F1-511C-564D-8041-41338A03C215}" type="parTrans" cxnId="{4B40ECF2-0500-CF43-B632-A8D0C89DF06B}">
      <dgm:prSet/>
      <dgm:spPr/>
      <dgm:t>
        <a:bodyPr/>
        <a:lstStyle/>
        <a:p>
          <a:endParaRPr lang="en-US" sz="2400"/>
        </a:p>
      </dgm:t>
    </dgm:pt>
    <dgm:pt modelId="{E61297E3-6CDE-564A-B2F7-E46CB5DAAA30}" type="sibTrans" cxnId="{4B40ECF2-0500-CF43-B632-A8D0C89DF06B}">
      <dgm:prSet/>
      <dgm:spPr/>
      <dgm:t>
        <a:bodyPr/>
        <a:lstStyle/>
        <a:p>
          <a:endParaRPr lang="en-US" sz="2400"/>
        </a:p>
      </dgm:t>
    </dgm:pt>
    <dgm:pt modelId="{E7704EA6-EA6D-9E4F-A466-7F9ED3C690BD}">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2400" kern="0" dirty="0" smtClean="0">
              <a:solidFill>
                <a:srgbClr val="0072C6"/>
              </a:solidFill>
            </a:rPr>
            <a:t>Efficiency and investment</a:t>
          </a:r>
        </a:p>
      </dgm:t>
    </dgm:pt>
    <dgm:pt modelId="{02C8EC04-7678-BD40-B753-5C2ED04380B6}" type="parTrans" cxnId="{8657F7ED-6CB3-FC49-8687-B7B86AB35C72}">
      <dgm:prSet/>
      <dgm:spPr/>
      <dgm:t>
        <a:bodyPr/>
        <a:lstStyle/>
        <a:p>
          <a:endParaRPr lang="en-US" sz="2400"/>
        </a:p>
      </dgm:t>
    </dgm:pt>
    <dgm:pt modelId="{C953C9A1-A5D2-E64F-928D-32945B6D598F}" type="sibTrans" cxnId="{8657F7ED-6CB3-FC49-8687-B7B86AB35C72}">
      <dgm:prSet/>
      <dgm:spPr/>
      <dgm:t>
        <a:bodyPr/>
        <a:lstStyle/>
        <a:p>
          <a:endParaRPr lang="en-US" sz="2400"/>
        </a:p>
      </dgm:t>
    </dgm:pt>
    <dgm:pt modelId="{B299BFF7-4CF0-EF43-A556-069D0957A05B}">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2400" kern="0" dirty="0" smtClean="0">
              <a:solidFill>
                <a:srgbClr val="0072C6"/>
              </a:solidFill>
            </a:rPr>
            <a:t>New care models</a:t>
          </a:r>
        </a:p>
      </dgm:t>
    </dgm:pt>
    <dgm:pt modelId="{7CB16075-7F1B-F64F-A842-E8283B46AFB6}" type="parTrans" cxnId="{84A87EBE-B7EF-7247-8A01-54AC467CEE06}">
      <dgm:prSet/>
      <dgm:spPr/>
      <dgm:t>
        <a:bodyPr/>
        <a:lstStyle/>
        <a:p>
          <a:endParaRPr lang="en-US" sz="2400"/>
        </a:p>
      </dgm:t>
    </dgm:pt>
    <dgm:pt modelId="{C0A7588E-908D-7440-9E6A-B405DB2496C6}" type="sibTrans" cxnId="{84A87EBE-B7EF-7247-8A01-54AC467CEE06}">
      <dgm:prSet/>
      <dgm:spPr/>
      <dgm:t>
        <a:bodyPr/>
        <a:lstStyle/>
        <a:p>
          <a:endParaRPr lang="en-US" sz="2400"/>
        </a:p>
      </dgm:t>
    </dgm:pt>
    <dgm:pt modelId="{7FDA511A-838C-6C40-8CA3-98E61C77FBDA}" type="pres">
      <dgm:prSet presAssocID="{D11944F2-12CA-C446-A742-1391C91B7803}" presName="linear" presStyleCnt="0">
        <dgm:presLayoutVars>
          <dgm:dir/>
          <dgm:animLvl val="lvl"/>
          <dgm:resizeHandles val="exact"/>
        </dgm:presLayoutVars>
      </dgm:prSet>
      <dgm:spPr/>
      <dgm:t>
        <a:bodyPr/>
        <a:lstStyle/>
        <a:p>
          <a:endParaRPr lang="en-US"/>
        </a:p>
      </dgm:t>
    </dgm:pt>
    <dgm:pt modelId="{D23746A5-D845-EA49-9F8A-BB2EC93DF124}" type="pres">
      <dgm:prSet presAssocID="{7D62A8C7-3413-6648-800C-C4D60CE8ACFB}" presName="parentLin" presStyleCnt="0"/>
      <dgm:spPr/>
    </dgm:pt>
    <dgm:pt modelId="{278457E8-D9D8-9748-A30E-DE8FAFED1120}" type="pres">
      <dgm:prSet presAssocID="{7D62A8C7-3413-6648-800C-C4D60CE8ACFB}" presName="parentLeftMargin" presStyleLbl="node1" presStyleIdx="0" presStyleCnt="3"/>
      <dgm:spPr/>
      <dgm:t>
        <a:bodyPr/>
        <a:lstStyle/>
        <a:p>
          <a:endParaRPr lang="en-US"/>
        </a:p>
      </dgm:t>
    </dgm:pt>
    <dgm:pt modelId="{DED17C7F-56E9-EE42-88C9-DAB262E5A840}" type="pres">
      <dgm:prSet presAssocID="{7D62A8C7-3413-6648-800C-C4D60CE8ACFB}" presName="parentText" presStyleLbl="node1" presStyleIdx="0" presStyleCnt="3">
        <dgm:presLayoutVars>
          <dgm:chMax val="0"/>
          <dgm:bulletEnabled val="1"/>
        </dgm:presLayoutVars>
      </dgm:prSet>
      <dgm:spPr/>
      <dgm:t>
        <a:bodyPr/>
        <a:lstStyle/>
        <a:p>
          <a:endParaRPr lang="en-US"/>
        </a:p>
      </dgm:t>
    </dgm:pt>
    <dgm:pt modelId="{CE5576A9-1EB6-0848-B234-8937A2531AD2}" type="pres">
      <dgm:prSet presAssocID="{7D62A8C7-3413-6648-800C-C4D60CE8ACFB}" presName="negativeSpace" presStyleCnt="0"/>
      <dgm:spPr/>
    </dgm:pt>
    <dgm:pt modelId="{F7E028FB-E847-6642-974D-50A479E0D2D4}" type="pres">
      <dgm:prSet presAssocID="{7D62A8C7-3413-6648-800C-C4D60CE8ACFB}" presName="childText" presStyleLbl="conFgAcc1" presStyleIdx="0" presStyleCnt="3">
        <dgm:presLayoutVars>
          <dgm:bulletEnabled val="1"/>
        </dgm:presLayoutVars>
      </dgm:prSet>
      <dgm:spPr/>
      <dgm:t>
        <a:bodyPr/>
        <a:lstStyle/>
        <a:p>
          <a:endParaRPr lang="en-US"/>
        </a:p>
      </dgm:t>
    </dgm:pt>
    <dgm:pt modelId="{F3351983-7B32-694D-8DEB-80D64D756FFD}" type="pres">
      <dgm:prSet presAssocID="{452710E3-F7A9-F841-B934-3E432FDB7740}" presName="spaceBetweenRectangles" presStyleCnt="0"/>
      <dgm:spPr/>
    </dgm:pt>
    <dgm:pt modelId="{25A355AC-1A8C-5C42-9BF6-D87FF2E45B89}" type="pres">
      <dgm:prSet presAssocID="{46F91E01-3983-4848-888D-5F98B4A7BB90}" presName="parentLin" presStyleCnt="0"/>
      <dgm:spPr/>
    </dgm:pt>
    <dgm:pt modelId="{3FE9F95D-DBC0-0E4F-A369-DFCDAD6A232C}" type="pres">
      <dgm:prSet presAssocID="{46F91E01-3983-4848-888D-5F98B4A7BB90}" presName="parentLeftMargin" presStyleLbl="node1" presStyleIdx="0" presStyleCnt="3"/>
      <dgm:spPr/>
      <dgm:t>
        <a:bodyPr/>
        <a:lstStyle/>
        <a:p>
          <a:endParaRPr lang="en-US"/>
        </a:p>
      </dgm:t>
    </dgm:pt>
    <dgm:pt modelId="{D4B5CB37-9362-1C4B-BB4B-4A46C29DCB08}" type="pres">
      <dgm:prSet presAssocID="{46F91E01-3983-4848-888D-5F98B4A7BB90}" presName="parentText" presStyleLbl="node1" presStyleIdx="1" presStyleCnt="3">
        <dgm:presLayoutVars>
          <dgm:chMax val="0"/>
          <dgm:bulletEnabled val="1"/>
        </dgm:presLayoutVars>
      </dgm:prSet>
      <dgm:spPr/>
      <dgm:t>
        <a:bodyPr/>
        <a:lstStyle/>
        <a:p>
          <a:endParaRPr lang="en-US"/>
        </a:p>
      </dgm:t>
    </dgm:pt>
    <dgm:pt modelId="{90C2457C-7B83-0F4D-ADF0-4609C0A50F27}" type="pres">
      <dgm:prSet presAssocID="{46F91E01-3983-4848-888D-5F98B4A7BB90}" presName="negativeSpace" presStyleCnt="0"/>
      <dgm:spPr/>
    </dgm:pt>
    <dgm:pt modelId="{0B456841-C2BC-814E-B874-D6D0B646F709}" type="pres">
      <dgm:prSet presAssocID="{46F91E01-3983-4848-888D-5F98B4A7BB90}" presName="childText" presStyleLbl="conFgAcc1" presStyleIdx="1" presStyleCnt="3">
        <dgm:presLayoutVars>
          <dgm:bulletEnabled val="1"/>
        </dgm:presLayoutVars>
      </dgm:prSet>
      <dgm:spPr/>
      <dgm:t>
        <a:bodyPr/>
        <a:lstStyle/>
        <a:p>
          <a:endParaRPr lang="en-US"/>
        </a:p>
      </dgm:t>
    </dgm:pt>
    <dgm:pt modelId="{548A5024-BE10-E144-A3F2-3941D007617E}" type="pres">
      <dgm:prSet presAssocID="{031E0B6C-D800-754C-B057-B6B60ABB1082}" presName="spaceBetweenRectangles" presStyleCnt="0"/>
      <dgm:spPr/>
    </dgm:pt>
    <dgm:pt modelId="{6022CFCC-192B-1E49-84F6-2A6DEA936A95}" type="pres">
      <dgm:prSet presAssocID="{1C5E3A78-D793-F040-8764-B4C6B5748038}" presName="parentLin" presStyleCnt="0"/>
      <dgm:spPr/>
    </dgm:pt>
    <dgm:pt modelId="{665485AC-9DA0-6A4D-ADC9-3040E775D795}" type="pres">
      <dgm:prSet presAssocID="{1C5E3A78-D793-F040-8764-B4C6B5748038}" presName="parentLeftMargin" presStyleLbl="node1" presStyleIdx="1" presStyleCnt="3"/>
      <dgm:spPr/>
      <dgm:t>
        <a:bodyPr/>
        <a:lstStyle/>
        <a:p>
          <a:endParaRPr lang="en-US"/>
        </a:p>
      </dgm:t>
    </dgm:pt>
    <dgm:pt modelId="{4AD0169B-6481-2F4E-8E79-B13DE245FB42}" type="pres">
      <dgm:prSet presAssocID="{1C5E3A78-D793-F040-8764-B4C6B5748038}" presName="parentText" presStyleLbl="node1" presStyleIdx="2" presStyleCnt="3">
        <dgm:presLayoutVars>
          <dgm:chMax val="0"/>
          <dgm:bulletEnabled val="1"/>
        </dgm:presLayoutVars>
      </dgm:prSet>
      <dgm:spPr/>
      <dgm:t>
        <a:bodyPr/>
        <a:lstStyle/>
        <a:p>
          <a:endParaRPr lang="en-US"/>
        </a:p>
      </dgm:t>
    </dgm:pt>
    <dgm:pt modelId="{82946923-E01B-4440-B7B1-4E6E3E6A524C}" type="pres">
      <dgm:prSet presAssocID="{1C5E3A78-D793-F040-8764-B4C6B5748038}" presName="negativeSpace" presStyleCnt="0"/>
      <dgm:spPr/>
    </dgm:pt>
    <dgm:pt modelId="{CEB2E6F5-C87D-0D41-A67C-680134DA33F0}" type="pres">
      <dgm:prSet presAssocID="{1C5E3A78-D793-F040-8764-B4C6B5748038}" presName="childText" presStyleLbl="conFgAcc1" presStyleIdx="2" presStyleCnt="3">
        <dgm:presLayoutVars>
          <dgm:bulletEnabled val="1"/>
        </dgm:presLayoutVars>
      </dgm:prSet>
      <dgm:spPr/>
      <dgm:t>
        <a:bodyPr/>
        <a:lstStyle/>
        <a:p>
          <a:endParaRPr lang="en-US"/>
        </a:p>
      </dgm:t>
    </dgm:pt>
  </dgm:ptLst>
  <dgm:cxnLst>
    <dgm:cxn modelId="{1661CAC1-9B20-9F4E-B783-467760B90E9C}" srcId="{D11944F2-12CA-C446-A742-1391C91B7803}" destId="{7D62A8C7-3413-6648-800C-C4D60CE8ACFB}" srcOrd="0" destOrd="0" parTransId="{BF0DB011-5CEA-E642-B90F-E9D392137415}" sibTransId="{452710E3-F7A9-F841-B934-3E432FDB7740}"/>
    <dgm:cxn modelId="{8657F7ED-6CB3-FC49-8687-B7B86AB35C72}" srcId="{1C5E3A78-D793-F040-8764-B4C6B5748038}" destId="{E7704EA6-EA6D-9E4F-A466-7F9ED3C690BD}" srcOrd="0" destOrd="0" parTransId="{02C8EC04-7678-BD40-B753-5C2ED04380B6}" sibTransId="{C953C9A1-A5D2-E64F-928D-32945B6D598F}"/>
    <dgm:cxn modelId="{AF2159D1-597D-C942-B8FC-CDF653D34793}" type="presOf" srcId="{579F37C1-D801-8F46-84D1-3614BCBF7535}" destId="{F7E028FB-E847-6642-974D-50A479E0D2D4}" srcOrd="0" destOrd="0" presId="urn:microsoft.com/office/officeart/2005/8/layout/list1"/>
    <dgm:cxn modelId="{A41DF23B-6FC7-6744-93A1-A5B09ABE82D1}" type="presOf" srcId="{1C5E3A78-D793-F040-8764-B4C6B5748038}" destId="{4AD0169B-6481-2F4E-8E79-B13DE245FB42}" srcOrd="1" destOrd="0" presId="urn:microsoft.com/office/officeart/2005/8/layout/list1"/>
    <dgm:cxn modelId="{3A1DFB09-85D5-3143-B52C-4311864962EC}" srcId="{D11944F2-12CA-C446-A742-1391C91B7803}" destId="{1C5E3A78-D793-F040-8764-B4C6B5748038}" srcOrd="2" destOrd="0" parTransId="{3A8D3822-0993-4346-8DD0-8197A6124AE8}" sibTransId="{14115E00-3C5A-2B42-982A-F03B2841C791}"/>
    <dgm:cxn modelId="{DDA33C5E-5765-4E40-8F3D-3EB7BD5AF91B}" type="presOf" srcId="{D11944F2-12CA-C446-A742-1391C91B7803}" destId="{7FDA511A-838C-6C40-8CA3-98E61C77FBDA}" srcOrd="0" destOrd="0" presId="urn:microsoft.com/office/officeart/2005/8/layout/list1"/>
    <dgm:cxn modelId="{45E6AE2C-8E45-BD4D-9EB8-EA94B59984AB}" type="presOf" srcId="{7D62A8C7-3413-6648-800C-C4D60CE8ACFB}" destId="{278457E8-D9D8-9748-A30E-DE8FAFED1120}" srcOrd="0" destOrd="0" presId="urn:microsoft.com/office/officeart/2005/8/layout/list1"/>
    <dgm:cxn modelId="{590F0B33-B266-F940-BFCF-2931876DB203}" type="presOf" srcId="{B299BFF7-4CF0-EF43-A556-069D0957A05B}" destId="{0B456841-C2BC-814E-B874-D6D0B646F709}" srcOrd="0" destOrd="0" presId="urn:microsoft.com/office/officeart/2005/8/layout/list1"/>
    <dgm:cxn modelId="{F31AEC3B-DB45-5F4D-86F4-F4492C670BAC}" type="presOf" srcId="{E7704EA6-EA6D-9E4F-A466-7F9ED3C690BD}" destId="{CEB2E6F5-C87D-0D41-A67C-680134DA33F0}" srcOrd="0" destOrd="0" presId="urn:microsoft.com/office/officeart/2005/8/layout/list1"/>
    <dgm:cxn modelId="{F7A31261-CA8D-1A4A-8B06-068AD417C1B8}" type="presOf" srcId="{7D62A8C7-3413-6648-800C-C4D60CE8ACFB}" destId="{DED17C7F-56E9-EE42-88C9-DAB262E5A840}" srcOrd="1" destOrd="0" presId="urn:microsoft.com/office/officeart/2005/8/layout/list1"/>
    <dgm:cxn modelId="{84A87EBE-B7EF-7247-8A01-54AC467CEE06}" srcId="{46F91E01-3983-4848-888D-5F98B4A7BB90}" destId="{B299BFF7-4CF0-EF43-A556-069D0957A05B}" srcOrd="0" destOrd="0" parTransId="{7CB16075-7F1B-F64F-A842-E8283B46AFB6}" sibTransId="{C0A7588E-908D-7440-9E6A-B405DB2496C6}"/>
    <dgm:cxn modelId="{FC7F93C3-7A20-D040-86D5-B7306CC8F334}" type="presOf" srcId="{46F91E01-3983-4848-888D-5F98B4A7BB90}" destId="{D4B5CB37-9362-1C4B-BB4B-4A46C29DCB08}" srcOrd="1" destOrd="0" presId="urn:microsoft.com/office/officeart/2005/8/layout/list1"/>
    <dgm:cxn modelId="{4B40ECF2-0500-CF43-B632-A8D0C89DF06B}" srcId="{7D62A8C7-3413-6648-800C-C4D60CE8ACFB}" destId="{579F37C1-D801-8F46-84D1-3614BCBF7535}" srcOrd="0" destOrd="0" parTransId="{1E2415F1-511C-564D-8041-41338A03C215}" sibTransId="{E61297E3-6CDE-564A-B2F7-E46CB5DAAA30}"/>
    <dgm:cxn modelId="{7E7516E4-F567-F847-B0DB-4BF0FADBA436}" type="presOf" srcId="{46F91E01-3983-4848-888D-5F98B4A7BB90}" destId="{3FE9F95D-DBC0-0E4F-A369-DFCDAD6A232C}" srcOrd="0" destOrd="0" presId="urn:microsoft.com/office/officeart/2005/8/layout/list1"/>
    <dgm:cxn modelId="{D61C4B6F-5960-8F47-83FC-49AF928B254C}" type="presOf" srcId="{1C5E3A78-D793-F040-8764-B4C6B5748038}" destId="{665485AC-9DA0-6A4D-ADC9-3040E775D795}" srcOrd="0" destOrd="0" presId="urn:microsoft.com/office/officeart/2005/8/layout/list1"/>
    <dgm:cxn modelId="{F86FF12A-B403-D440-B7BB-C3ADF191A0FB}" srcId="{D11944F2-12CA-C446-A742-1391C91B7803}" destId="{46F91E01-3983-4848-888D-5F98B4A7BB90}" srcOrd="1" destOrd="0" parTransId="{A63789D3-FC08-B94B-9F8F-654D028EBBAB}" sibTransId="{031E0B6C-D800-754C-B057-B6B60ABB1082}"/>
    <dgm:cxn modelId="{DB8AD06A-7443-2248-A93B-B51970B825BF}" type="presParOf" srcId="{7FDA511A-838C-6C40-8CA3-98E61C77FBDA}" destId="{D23746A5-D845-EA49-9F8A-BB2EC93DF124}" srcOrd="0" destOrd="0" presId="urn:microsoft.com/office/officeart/2005/8/layout/list1"/>
    <dgm:cxn modelId="{EB7DCDE2-FD25-994C-A225-85A65A52EF49}" type="presParOf" srcId="{D23746A5-D845-EA49-9F8A-BB2EC93DF124}" destId="{278457E8-D9D8-9748-A30E-DE8FAFED1120}" srcOrd="0" destOrd="0" presId="urn:microsoft.com/office/officeart/2005/8/layout/list1"/>
    <dgm:cxn modelId="{14EA3C13-B3F2-8042-BE00-D03FB10EC55C}" type="presParOf" srcId="{D23746A5-D845-EA49-9F8A-BB2EC93DF124}" destId="{DED17C7F-56E9-EE42-88C9-DAB262E5A840}" srcOrd="1" destOrd="0" presId="urn:microsoft.com/office/officeart/2005/8/layout/list1"/>
    <dgm:cxn modelId="{D676EFA4-29A6-C64E-96CC-6CE91F43B7AE}" type="presParOf" srcId="{7FDA511A-838C-6C40-8CA3-98E61C77FBDA}" destId="{CE5576A9-1EB6-0848-B234-8937A2531AD2}" srcOrd="1" destOrd="0" presId="urn:microsoft.com/office/officeart/2005/8/layout/list1"/>
    <dgm:cxn modelId="{08A2AB2E-BD91-8443-8D2C-8340938D1BB0}" type="presParOf" srcId="{7FDA511A-838C-6C40-8CA3-98E61C77FBDA}" destId="{F7E028FB-E847-6642-974D-50A479E0D2D4}" srcOrd="2" destOrd="0" presId="urn:microsoft.com/office/officeart/2005/8/layout/list1"/>
    <dgm:cxn modelId="{87008886-BDAC-C040-94DF-A922D2D0F23E}" type="presParOf" srcId="{7FDA511A-838C-6C40-8CA3-98E61C77FBDA}" destId="{F3351983-7B32-694D-8DEB-80D64D756FFD}" srcOrd="3" destOrd="0" presId="urn:microsoft.com/office/officeart/2005/8/layout/list1"/>
    <dgm:cxn modelId="{7A918E0F-2577-0F46-A333-BABF45470BFA}" type="presParOf" srcId="{7FDA511A-838C-6C40-8CA3-98E61C77FBDA}" destId="{25A355AC-1A8C-5C42-9BF6-D87FF2E45B89}" srcOrd="4" destOrd="0" presId="urn:microsoft.com/office/officeart/2005/8/layout/list1"/>
    <dgm:cxn modelId="{E57AC385-1318-2E4F-9847-F1A5E74B60ED}" type="presParOf" srcId="{25A355AC-1A8C-5C42-9BF6-D87FF2E45B89}" destId="{3FE9F95D-DBC0-0E4F-A369-DFCDAD6A232C}" srcOrd="0" destOrd="0" presId="urn:microsoft.com/office/officeart/2005/8/layout/list1"/>
    <dgm:cxn modelId="{A7C01336-A71E-874C-9253-53D0D1985582}" type="presParOf" srcId="{25A355AC-1A8C-5C42-9BF6-D87FF2E45B89}" destId="{D4B5CB37-9362-1C4B-BB4B-4A46C29DCB08}" srcOrd="1" destOrd="0" presId="urn:microsoft.com/office/officeart/2005/8/layout/list1"/>
    <dgm:cxn modelId="{A3AD6F68-0144-BF4B-8E94-2B87A6922DF4}" type="presParOf" srcId="{7FDA511A-838C-6C40-8CA3-98E61C77FBDA}" destId="{90C2457C-7B83-0F4D-ADF0-4609C0A50F27}" srcOrd="5" destOrd="0" presId="urn:microsoft.com/office/officeart/2005/8/layout/list1"/>
    <dgm:cxn modelId="{3656E5AB-BE7E-5849-BC78-D6753EEAF6B4}" type="presParOf" srcId="{7FDA511A-838C-6C40-8CA3-98E61C77FBDA}" destId="{0B456841-C2BC-814E-B874-D6D0B646F709}" srcOrd="6" destOrd="0" presId="urn:microsoft.com/office/officeart/2005/8/layout/list1"/>
    <dgm:cxn modelId="{30D0445A-0FB1-4347-9268-1E2E7D850403}" type="presParOf" srcId="{7FDA511A-838C-6C40-8CA3-98E61C77FBDA}" destId="{548A5024-BE10-E144-A3F2-3941D007617E}" srcOrd="7" destOrd="0" presId="urn:microsoft.com/office/officeart/2005/8/layout/list1"/>
    <dgm:cxn modelId="{4F465D06-3B15-284D-A958-13438398E089}" type="presParOf" srcId="{7FDA511A-838C-6C40-8CA3-98E61C77FBDA}" destId="{6022CFCC-192B-1E49-84F6-2A6DEA936A95}" srcOrd="8" destOrd="0" presId="urn:microsoft.com/office/officeart/2005/8/layout/list1"/>
    <dgm:cxn modelId="{FB5981F5-86B4-5548-AADD-FB23FE286CA3}" type="presParOf" srcId="{6022CFCC-192B-1E49-84F6-2A6DEA936A95}" destId="{665485AC-9DA0-6A4D-ADC9-3040E775D795}" srcOrd="0" destOrd="0" presId="urn:microsoft.com/office/officeart/2005/8/layout/list1"/>
    <dgm:cxn modelId="{D18692B7-4ADB-FB47-A185-72E40AF975A7}" type="presParOf" srcId="{6022CFCC-192B-1E49-84F6-2A6DEA936A95}" destId="{4AD0169B-6481-2F4E-8E79-B13DE245FB42}" srcOrd="1" destOrd="0" presId="urn:microsoft.com/office/officeart/2005/8/layout/list1"/>
    <dgm:cxn modelId="{1DECBDD2-A360-194B-ACB0-6B7637139A32}" type="presParOf" srcId="{7FDA511A-838C-6C40-8CA3-98E61C77FBDA}" destId="{82946923-E01B-4440-B7B1-4E6E3E6A524C}" srcOrd="9" destOrd="0" presId="urn:microsoft.com/office/officeart/2005/8/layout/list1"/>
    <dgm:cxn modelId="{136BD6F9-4318-2549-9FAA-422EB239046B}" type="presParOf" srcId="{7FDA511A-838C-6C40-8CA3-98E61C77FBDA}" destId="{CEB2E6F5-C87D-0D41-A67C-680134DA33F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D389E-CB7A-404E-BA15-CB63AC2787B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537A3FF5-4074-A342-AD9E-671FEDD20279}">
      <dgm:prSet phldrT="[Text]"/>
      <dgm:spPr/>
      <dgm:t>
        <a:bodyPr/>
        <a:lstStyle/>
        <a:p>
          <a:r>
            <a:rPr lang="en-US" dirty="0" smtClean="0"/>
            <a:t>Quadruple Aim</a:t>
          </a:r>
          <a:endParaRPr lang="en-US" dirty="0"/>
        </a:p>
      </dgm:t>
    </dgm:pt>
    <dgm:pt modelId="{2EA3E999-2BCE-5A47-8423-21342DA14F45}" type="parTrans" cxnId="{7EA842D5-3D16-FB4C-8F68-95EBB7231755}">
      <dgm:prSet/>
      <dgm:spPr/>
      <dgm:t>
        <a:bodyPr/>
        <a:lstStyle/>
        <a:p>
          <a:endParaRPr lang="en-US"/>
        </a:p>
      </dgm:t>
    </dgm:pt>
    <dgm:pt modelId="{D9921816-EA20-4C41-ACE5-E9718E2E9F4A}" type="sibTrans" cxnId="{7EA842D5-3D16-FB4C-8F68-95EBB7231755}">
      <dgm:prSet/>
      <dgm:spPr/>
      <dgm:t>
        <a:bodyPr/>
        <a:lstStyle/>
        <a:p>
          <a:endParaRPr lang="en-US"/>
        </a:p>
      </dgm:t>
    </dgm:pt>
    <dgm:pt modelId="{53C753A4-F6F2-064E-AA8F-F7B6A3C75303}">
      <dgm:prSet phldrT="[Text]"/>
      <dgm:spPr/>
      <dgm:t>
        <a:bodyPr/>
        <a:lstStyle/>
        <a:p>
          <a:pPr algn="ctr"/>
          <a:r>
            <a:rPr lang="en-US" b="1" dirty="0" smtClean="0">
              <a:latin typeface="Calibri" panose="020F0502020204030204" pitchFamily="34" charset="0"/>
            </a:rPr>
            <a:t>Patient Experience</a:t>
          </a:r>
        </a:p>
        <a:p>
          <a:pPr algn="l"/>
          <a:r>
            <a:rPr lang="en-US" dirty="0" smtClean="0">
              <a:latin typeface="Calibri" panose="020F0502020204030204" pitchFamily="34" charset="0"/>
            </a:rPr>
            <a:t>Satisfaction</a:t>
          </a:r>
        </a:p>
        <a:p>
          <a:pPr algn="l"/>
          <a:r>
            <a:rPr lang="en-US" dirty="0" smtClean="0">
              <a:latin typeface="Calibri" panose="020F0502020204030204" pitchFamily="34" charset="0"/>
            </a:rPr>
            <a:t>Quality</a:t>
          </a:r>
        </a:p>
        <a:p>
          <a:pPr algn="l"/>
          <a:r>
            <a:rPr lang="en-US" dirty="0" smtClean="0">
              <a:latin typeface="Calibri" panose="020F0502020204030204" pitchFamily="34" charset="0"/>
            </a:rPr>
            <a:t>Trust</a:t>
          </a:r>
          <a:endParaRPr lang="en-US" dirty="0"/>
        </a:p>
      </dgm:t>
    </dgm:pt>
    <dgm:pt modelId="{00F86D70-040E-974A-8646-8C20C0B262BA}" type="parTrans" cxnId="{8A2F909F-3D0D-DA48-90A9-69D1172EA279}">
      <dgm:prSet/>
      <dgm:spPr/>
      <dgm:t>
        <a:bodyPr/>
        <a:lstStyle/>
        <a:p>
          <a:endParaRPr lang="en-US"/>
        </a:p>
      </dgm:t>
    </dgm:pt>
    <dgm:pt modelId="{CE8AE4DB-522C-B241-8C17-E34D212C4DF8}" type="sibTrans" cxnId="{8A2F909F-3D0D-DA48-90A9-69D1172EA279}">
      <dgm:prSet/>
      <dgm:spPr/>
      <dgm:t>
        <a:bodyPr/>
        <a:lstStyle/>
        <a:p>
          <a:endParaRPr lang="en-US"/>
        </a:p>
      </dgm:t>
    </dgm:pt>
    <dgm:pt modelId="{2CC1DDD5-AE49-554B-82B6-AA81C50B9C66}">
      <dgm:prSet phldrT="[Text]"/>
      <dgm:spPr/>
      <dgm:t>
        <a:bodyPr/>
        <a:lstStyle/>
        <a:p>
          <a:pPr algn="ctr">
            <a:lnSpc>
              <a:spcPct val="90000"/>
            </a:lnSpc>
          </a:pPr>
          <a:r>
            <a:rPr lang="en-US" b="1" dirty="0" smtClean="0">
              <a:latin typeface="Calibri" panose="020F0502020204030204" pitchFamily="34" charset="0"/>
            </a:rPr>
            <a:t>Costs</a:t>
          </a:r>
        </a:p>
        <a:p>
          <a:pPr algn="l">
            <a:lnSpc>
              <a:spcPct val="100000"/>
            </a:lnSpc>
          </a:pPr>
          <a:r>
            <a:rPr lang="en-US" dirty="0" smtClean="0">
              <a:latin typeface="Calibri" panose="020F0502020204030204" pitchFamily="34" charset="0"/>
            </a:rPr>
            <a:t>Lower costs</a:t>
          </a:r>
        </a:p>
        <a:p>
          <a:pPr algn="l">
            <a:lnSpc>
              <a:spcPct val="100000"/>
            </a:lnSpc>
          </a:pPr>
          <a:r>
            <a:rPr lang="en-US" dirty="0" smtClean="0">
              <a:latin typeface="Calibri" panose="020F0502020204030204" pitchFamily="34" charset="0"/>
            </a:rPr>
            <a:t>Appropriate spending</a:t>
          </a:r>
          <a:endParaRPr lang="en-US" dirty="0"/>
        </a:p>
      </dgm:t>
    </dgm:pt>
    <dgm:pt modelId="{F59B55D6-E8AA-5341-ADD5-E38CF99A41B8}" type="parTrans" cxnId="{F46FCA93-BD88-6D42-B063-4C6004C81EB5}">
      <dgm:prSet/>
      <dgm:spPr/>
      <dgm:t>
        <a:bodyPr/>
        <a:lstStyle/>
        <a:p>
          <a:endParaRPr lang="en-US"/>
        </a:p>
      </dgm:t>
    </dgm:pt>
    <dgm:pt modelId="{3D538951-F3FB-3F45-8189-9F14EE7C4264}" type="sibTrans" cxnId="{F46FCA93-BD88-6D42-B063-4C6004C81EB5}">
      <dgm:prSet/>
      <dgm:spPr/>
      <dgm:t>
        <a:bodyPr/>
        <a:lstStyle/>
        <a:p>
          <a:endParaRPr lang="en-US"/>
        </a:p>
      </dgm:t>
    </dgm:pt>
    <dgm:pt modelId="{DAB3DF43-1E43-764D-9302-5E2C87D19780}">
      <dgm:prSet phldrT="[Text]"/>
      <dgm:spPr/>
      <dgm:t>
        <a:bodyPr/>
        <a:lstStyle/>
        <a:p>
          <a:pPr algn="ctr"/>
          <a:r>
            <a:rPr lang="en-US" b="1" dirty="0" smtClean="0">
              <a:latin typeface="Calibri" panose="020F0502020204030204" pitchFamily="34" charset="0"/>
            </a:rPr>
            <a:t>Staff Experience</a:t>
          </a:r>
        </a:p>
        <a:p>
          <a:pPr algn="l"/>
          <a:r>
            <a:rPr lang="en-US" dirty="0" smtClean="0">
              <a:latin typeface="Calibri" panose="020F0502020204030204" pitchFamily="34" charset="0"/>
            </a:rPr>
            <a:t>Professionalism</a:t>
          </a:r>
        </a:p>
        <a:p>
          <a:pPr algn="l"/>
          <a:r>
            <a:rPr lang="en-US" dirty="0" smtClean="0">
              <a:latin typeface="Calibri" panose="020F0502020204030204" pitchFamily="34" charset="0"/>
            </a:rPr>
            <a:t>Joy at Work</a:t>
          </a:r>
        </a:p>
        <a:p>
          <a:pPr algn="l"/>
          <a:r>
            <a:rPr lang="en-US" dirty="0" smtClean="0">
              <a:latin typeface="Calibri" panose="020F0502020204030204" pitchFamily="34" charset="0"/>
            </a:rPr>
            <a:t>Recruitment &amp; Retention</a:t>
          </a:r>
          <a:endParaRPr lang="en-US" dirty="0"/>
        </a:p>
      </dgm:t>
    </dgm:pt>
    <dgm:pt modelId="{A8A7FDF4-C264-D04C-9C5E-72C0E12A4999}" type="parTrans" cxnId="{947BC27D-BC4A-DD4F-9AFF-CDA5CDB05E0B}">
      <dgm:prSet/>
      <dgm:spPr/>
      <dgm:t>
        <a:bodyPr/>
        <a:lstStyle/>
        <a:p>
          <a:endParaRPr lang="en-US"/>
        </a:p>
      </dgm:t>
    </dgm:pt>
    <dgm:pt modelId="{CB8A6AC0-CACC-1A45-864C-23D46C9329DD}" type="sibTrans" cxnId="{947BC27D-BC4A-DD4F-9AFF-CDA5CDB05E0B}">
      <dgm:prSet/>
      <dgm:spPr/>
      <dgm:t>
        <a:bodyPr/>
        <a:lstStyle/>
        <a:p>
          <a:endParaRPr lang="en-US"/>
        </a:p>
      </dgm:t>
    </dgm:pt>
    <dgm:pt modelId="{F1F9AE56-BE69-F448-BAF7-54F32088FCC8}">
      <dgm:prSet/>
      <dgm:spPr/>
      <dgm:t>
        <a:bodyPr/>
        <a:lstStyle/>
        <a:p>
          <a:pPr algn="ctr"/>
          <a:r>
            <a:rPr lang="en-US" b="1" dirty="0" smtClean="0">
              <a:latin typeface="Calibri" panose="020F0502020204030204" pitchFamily="34" charset="0"/>
            </a:rPr>
            <a:t>Outcomes</a:t>
          </a:r>
        </a:p>
        <a:p>
          <a:pPr algn="l"/>
          <a:r>
            <a:rPr lang="en-US" dirty="0" smtClean="0">
              <a:latin typeface="Calibri" panose="020F0502020204030204" pitchFamily="34" charset="0"/>
            </a:rPr>
            <a:t>Effective interventions</a:t>
          </a:r>
        </a:p>
        <a:p>
          <a:pPr algn="l"/>
          <a:r>
            <a:rPr lang="en-US" dirty="0" smtClean="0">
              <a:latin typeface="Calibri" panose="020F0502020204030204" pitchFamily="34" charset="0"/>
            </a:rPr>
            <a:t>Less preventable illness</a:t>
          </a:r>
        </a:p>
        <a:p>
          <a:pPr algn="l"/>
          <a:r>
            <a:rPr lang="en-US" dirty="0" smtClean="0">
              <a:latin typeface="Calibri" panose="020F0502020204030204" pitchFamily="34" charset="0"/>
            </a:rPr>
            <a:t>Less variance</a:t>
          </a:r>
          <a:endParaRPr lang="en-US" b="1" dirty="0">
            <a:latin typeface="Calibri" panose="020F0502020204030204" pitchFamily="34" charset="0"/>
          </a:endParaRPr>
        </a:p>
      </dgm:t>
    </dgm:pt>
    <dgm:pt modelId="{06BE536C-697E-BF49-88CC-A82E1495788F}" type="parTrans" cxnId="{05DC15FC-EFEE-4449-86CE-137F85E1EB81}">
      <dgm:prSet/>
      <dgm:spPr/>
      <dgm:t>
        <a:bodyPr/>
        <a:lstStyle/>
        <a:p>
          <a:endParaRPr lang="en-US"/>
        </a:p>
      </dgm:t>
    </dgm:pt>
    <dgm:pt modelId="{8E4596E1-5636-C747-B4BD-39A7B511B25C}" type="sibTrans" cxnId="{05DC15FC-EFEE-4449-86CE-137F85E1EB81}">
      <dgm:prSet/>
      <dgm:spPr/>
      <dgm:t>
        <a:bodyPr/>
        <a:lstStyle/>
        <a:p>
          <a:endParaRPr lang="en-US"/>
        </a:p>
      </dgm:t>
    </dgm:pt>
    <dgm:pt modelId="{65206E91-A541-C144-ACE8-EE214F4A18EA}" type="pres">
      <dgm:prSet presAssocID="{8DFD389E-CB7A-404E-BA15-CB63AC2787B4}" presName="cycle" presStyleCnt="0">
        <dgm:presLayoutVars>
          <dgm:chMax val="1"/>
          <dgm:dir/>
          <dgm:animLvl val="ctr"/>
          <dgm:resizeHandles val="exact"/>
        </dgm:presLayoutVars>
      </dgm:prSet>
      <dgm:spPr/>
      <dgm:t>
        <a:bodyPr/>
        <a:lstStyle/>
        <a:p>
          <a:endParaRPr lang="en-US"/>
        </a:p>
      </dgm:t>
    </dgm:pt>
    <dgm:pt modelId="{0004CBAB-BE1C-1C44-BF58-7A4256E5EA25}" type="pres">
      <dgm:prSet presAssocID="{537A3FF5-4074-A342-AD9E-671FEDD20279}" presName="centerShape" presStyleLbl="node0" presStyleIdx="0" presStyleCnt="1"/>
      <dgm:spPr/>
      <dgm:t>
        <a:bodyPr/>
        <a:lstStyle/>
        <a:p>
          <a:endParaRPr lang="en-US"/>
        </a:p>
      </dgm:t>
    </dgm:pt>
    <dgm:pt modelId="{7D219CDC-068E-0D43-B1C0-88CC2A00970D}" type="pres">
      <dgm:prSet presAssocID="{00F86D70-040E-974A-8646-8C20C0B262BA}" presName="parTrans" presStyleLbl="bgSibTrans2D1" presStyleIdx="0" presStyleCnt="4"/>
      <dgm:spPr/>
      <dgm:t>
        <a:bodyPr/>
        <a:lstStyle/>
        <a:p>
          <a:endParaRPr lang="en-US"/>
        </a:p>
      </dgm:t>
    </dgm:pt>
    <dgm:pt modelId="{E355DF94-E97E-0647-8CBF-25206B308C7F}" type="pres">
      <dgm:prSet presAssocID="{53C753A4-F6F2-064E-AA8F-F7B6A3C75303}" presName="node" presStyleLbl="node1" presStyleIdx="0" presStyleCnt="4">
        <dgm:presLayoutVars>
          <dgm:bulletEnabled val="1"/>
        </dgm:presLayoutVars>
      </dgm:prSet>
      <dgm:spPr/>
      <dgm:t>
        <a:bodyPr/>
        <a:lstStyle/>
        <a:p>
          <a:endParaRPr lang="en-US"/>
        </a:p>
      </dgm:t>
    </dgm:pt>
    <dgm:pt modelId="{2876706D-4E02-2A4D-800A-8EA69E69946B}" type="pres">
      <dgm:prSet presAssocID="{F59B55D6-E8AA-5341-ADD5-E38CF99A41B8}" presName="parTrans" presStyleLbl="bgSibTrans2D1" presStyleIdx="1" presStyleCnt="4"/>
      <dgm:spPr/>
      <dgm:t>
        <a:bodyPr/>
        <a:lstStyle/>
        <a:p>
          <a:endParaRPr lang="en-US"/>
        </a:p>
      </dgm:t>
    </dgm:pt>
    <dgm:pt modelId="{94BF0D7C-3D52-4E48-8B65-8161E0AAF0AC}" type="pres">
      <dgm:prSet presAssocID="{2CC1DDD5-AE49-554B-82B6-AA81C50B9C66}" presName="node" presStyleLbl="node1" presStyleIdx="1" presStyleCnt="4">
        <dgm:presLayoutVars>
          <dgm:bulletEnabled val="1"/>
        </dgm:presLayoutVars>
      </dgm:prSet>
      <dgm:spPr/>
      <dgm:t>
        <a:bodyPr/>
        <a:lstStyle/>
        <a:p>
          <a:endParaRPr lang="en-US"/>
        </a:p>
      </dgm:t>
    </dgm:pt>
    <dgm:pt modelId="{22E91446-E3B1-EA48-913B-AFB1EEEEB52F}" type="pres">
      <dgm:prSet presAssocID="{06BE536C-697E-BF49-88CC-A82E1495788F}" presName="parTrans" presStyleLbl="bgSibTrans2D1" presStyleIdx="2" presStyleCnt="4"/>
      <dgm:spPr/>
      <dgm:t>
        <a:bodyPr/>
        <a:lstStyle/>
        <a:p>
          <a:endParaRPr lang="en-US"/>
        </a:p>
      </dgm:t>
    </dgm:pt>
    <dgm:pt modelId="{D1F2187C-1804-4740-B22D-458D721B24EB}" type="pres">
      <dgm:prSet presAssocID="{F1F9AE56-BE69-F448-BAF7-54F32088FCC8}" presName="node" presStyleLbl="node1" presStyleIdx="2" presStyleCnt="4">
        <dgm:presLayoutVars>
          <dgm:bulletEnabled val="1"/>
        </dgm:presLayoutVars>
      </dgm:prSet>
      <dgm:spPr/>
      <dgm:t>
        <a:bodyPr/>
        <a:lstStyle/>
        <a:p>
          <a:endParaRPr lang="en-US"/>
        </a:p>
      </dgm:t>
    </dgm:pt>
    <dgm:pt modelId="{7B5086FE-136C-DD46-A077-C5A24BEA4F08}" type="pres">
      <dgm:prSet presAssocID="{A8A7FDF4-C264-D04C-9C5E-72C0E12A4999}" presName="parTrans" presStyleLbl="bgSibTrans2D1" presStyleIdx="3" presStyleCnt="4"/>
      <dgm:spPr/>
      <dgm:t>
        <a:bodyPr/>
        <a:lstStyle/>
        <a:p>
          <a:endParaRPr lang="en-US"/>
        </a:p>
      </dgm:t>
    </dgm:pt>
    <dgm:pt modelId="{B3D8FFEE-14A4-D243-AB7C-2E5109113BC1}" type="pres">
      <dgm:prSet presAssocID="{DAB3DF43-1E43-764D-9302-5E2C87D19780}" presName="node" presStyleLbl="node1" presStyleIdx="3" presStyleCnt="4">
        <dgm:presLayoutVars>
          <dgm:bulletEnabled val="1"/>
        </dgm:presLayoutVars>
      </dgm:prSet>
      <dgm:spPr/>
      <dgm:t>
        <a:bodyPr/>
        <a:lstStyle/>
        <a:p>
          <a:endParaRPr lang="en-US"/>
        </a:p>
      </dgm:t>
    </dgm:pt>
  </dgm:ptLst>
  <dgm:cxnLst>
    <dgm:cxn modelId="{C7A84193-405D-0C45-A713-33CB7AB530D3}" type="presOf" srcId="{DAB3DF43-1E43-764D-9302-5E2C87D19780}" destId="{B3D8FFEE-14A4-D243-AB7C-2E5109113BC1}" srcOrd="0" destOrd="0" presId="urn:microsoft.com/office/officeart/2005/8/layout/radial4"/>
    <dgm:cxn modelId="{7EA842D5-3D16-FB4C-8F68-95EBB7231755}" srcId="{8DFD389E-CB7A-404E-BA15-CB63AC2787B4}" destId="{537A3FF5-4074-A342-AD9E-671FEDD20279}" srcOrd="0" destOrd="0" parTransId="{2EA3E999-2BCE-5A47-8423-21342DA14F45}" sibTransId="{D9921816-EA20-4C41-ACE5-E9718E2E9F4A}"/>
    <dgm:cxn modelId="{A6AC0C75-4DF2-4A47-98AE-E3AF75E73A71}" type="presOf" srcId="{8DFD389E-CB7A-404E-BA15-CB63AC2787B4}" destId="{65206E91-A541-C144-ACE8-EE214F4A18EA}" srcOrd="0" destOrd="0" presId="urn:microsoft.com/office/officeart/2005/8/layout/radial4"/>
    <dgm:cxn modelId="{08C92DB8-1368-684F-84FE-5511CEE948E7}" type="presOf" srcId="{2CC1DDD5-AE49-554B-82B6-AA81C50B9C66}" destId="{94BF0D7C-3D52-4E48-8B65-8161E0AAF0AC}" srcOrd="0" destOrd="0" presId="urn:microsoft.com/office/officeart/2005/8/layout/radial4"/>
    <dgm:cxn modelId="{05DC15FC-EFEE-4449-86CE-137F85E1EB81}" srcId="{537A3FF5-4074-A342-AD9E-671FEDD20279}" destId="{F1F9AE56-BE69-F448-BAF7-54F32088FCC8}" srcOrd="2" destOrd="0" parTransId="{06BE536C-697E-BF49-88CC-A82E1495788F}" sibTransId="{8E4596E1-5636-C747-B4BD-39A7B511B25C}"/>
    <dgm:cxn modelId="{9851E903-8E69-0944-99C9-0ACEC638395C}" type="presOf" srcId="{F1F9AE56-BE69-F448-BAF7-54F32088FCC8}" destId="{D1F2187C-1804-4740-B22D-458D721B24EB}" srcOrd="0" destOrd="0" presId="urn:microsoft.com/office/officeart/2005/8/layout/radial4"/>
    <dgm:cxn modelId="{5A13FC8E-3776-6B43-96AD-C46E41B33598}" type="presOf" srcId="{537A3FF5-4074-A342-AD9E-671FEDD20279}" destId="{0004CBAB-BE1C-1C44-BF58-7A4256E5EA25}" srcOrd="0" destOrd="0" presId="urn:microsoft.com/office/officeart/2005/8/layout/radial4"/>
    <dgm:cxn modelId="{BA650E17-E477-4446-98B3-09785B9F72B8}" type="presOf" srcId="{53C753A4-F6F2-064E-AA8F-F7B6A3C75303}" destId="{E355DF94-E97E-0647-8CBF-25206B308C7F}" srcOrd="0" destOrd="0" presId="urn:microsoft.com/office/officeart/2005/8/layout/radial4"/>
    <dgm:cxn modelId="{8A2F909F-3D0D-DA48-90A9-69D1172EA279}" srcId="{537A3FF5-4074-A342-AD9E-671FEDD20279}" destId="{53C753A4-F6F2-064E-AA8F-F7B6A3C75303}" srcOrd="0" destOrd="0" parTransId="{00F86D70-040E-974A-8646-8C20C0B262BA}" sibTransId="{CE8AE4DB-522C-B241-8C17-E34D212C4DF8}"/>
    <dgm:cxn modelId="{1A1909C7-681C-384E-9A9E-1FA8C8D7151A}" type="presOf" srcId="{06BE536C-697E-BF49-88CC-A82E1495788F}" destId="{22E91446-E3B1-EA48-913B-AFB1EEEEB52F}" srcOrd="0" destOrd="0" presId="urn:microsoft.com/office/officeart/2005/8/layout/radial4"/>
    <dgm:cxn modelId="{947BC27D-BC4A-DD4F-9AFF-CDA5CDB05E0B}" srcId="{537A3FF5-4074-A342-AD9E-671FEDD20279}" destId="{DAB3DF43-1E43-764D-9302-5E2C87D19780}" srcOrd="3" destOrd="0" parTransId="{A8A7FDF4-C264-D04C-9C5E-72C0E12A4999}" sibTransId="{CB8A6AC0-CACC-1A45-864C-23D46C9329DD}"/>
    <dgm:cxn modelId="{0396CBFD-84B2-CA48-AC31-CE45DF8104B6}" type="presOf" srcId="{A8A7FDF4-C264-D04C-9C5E-72C0E12A4999}" destId="{7B5086FE-136C-DD46-A077-C5A24BEA4F08}" srcOrd="0" destOrd="0" presId="urn:microsoft.com/office/officeart/2005/8/layout/radial4"/>
    <dgm:cxn modelId="{758D0A54-4A15-DD4F-A3C4-37E305448B73}" type="presOf" srcId="{F59B55D6-E8AA-5341-ADD5-E38CF99A41B8}" destId="{2876706D-4E02-2A4D-800A-8EA69E69946B}" srcOrd="0" destOrd="0" presId="urn:microsoft.com/office/officeart/2005/8/layout/radial4"/>
    <dgm:cxn modelId="{6892877D-F6C4-7C4B-B6BF-6316DA33140E}" type="presOf" srcId="{00F86D70-040E-974A-8646-8C20C0B262BA}" destId="{7D219CDC-068E-0D43-B1C0-88CC2A00970D}" srcOrd="0" destOrd="0" presId="urn:microsoft.com/office/officeart/2005/8/layout/radial4"/>
    <dgm:cxn modelId="{F46FCA93-BD88-6D42-B063-4C6004C81EB5}" srcId="{537A3FF5-4074-A342-AD9E-671FEDD20279}" destId="{2CC1DDD5-AE49-554B-82B6-AA81C50B9C66}" srcOrd="1" destOrd="0" parTransId="{F59B55D6-E8AA-5341-ADD5-E38CF99A41B8}" sibTransId="{3D538951-F3FB-3F45-8189-9F14EE7C4264}"/>
    <dgm:cxn modelId="{96F0A5A9-88F9-3741-884E-05F6456091FE}" type="presParOf" srcId="{65206E91-A541-C144-ACE8-EE214F4A18EA}" destId="{0004CBAB-BE1C-1C44-BF58-7A4256E5EA25}" srcOrd="0" destOrd="0" presId="urn:microsoft.com/office/officeart/2005/8/layout/radial4"/>
    <dgm:cxn modelId="{F8B8121B-82CB-D144-BCA4-7E7D2864AAF6}" type="presParOf" srcId="{65206E91-A541-C144-ACE8-EE214F4A18EA}" destId="{7D219CDC-068E-0D43-B1C0-88CC2A00970D}" srcOrd="1" destOrd="0" presId="urn:microsoft.com/office/officeart/2005/8/layout/radial4"/>
    <dgm:cxn modelId="{5ABBAC4E-EF50-1241-BDDE-8E24B02E5872}" type="presParOf" srcId="{65206E91-A541-C144-ACE8-EE214F4A18EA}" destId="{E355DF94-E97E-0647-8CBF-25206B308C7F}" srcOrd="2" destOrd="0" presId="urn:microsoft.com/office/officeart/2005/8/layout/radial4"/>
    <dgm:cxn modelId="{77F9D671-AE45-4449-9828-77277469822E}" type="presParOf" srcId="{65206E91-A541-C144-ACE8-EE214F4A18EA}" destId="{2876706D-4E02-2A4D-800A-8EA69E69946B}" srcOrd="3" destOrd="0" presId="urn:microsoft.com/office/officeart/2005/8/layout/radial4"/>
    <dgm:cxn modelId="{098CA6BA-33C5-B244-8AA1-42585C37C2A6}" type="presParOf" srcId="{65206E91-A541-C144-ACE8-EE214F4A18EA}" destId="{94BF0D7C-3D52-4E48-8B65-8161E0AAF0AC}" srcOrd="4" destOrd="0" presId="urn:microsoft.com/office/officeart/2005/8/layout/radial4"/>
    <dgm:cxn modelId="{F72D2E90-C61D-524B-966D-FCFB0802C48B}" type="presParOf" srcId="{65206E91-A541-C144-ACE8-EE214F4A18EA}" destId="{22E91446-E3B1-EA48-913B-AFB1EEEEB52F}" srcOrd="5" destOrd="0" presId="urn:microsoft.com/office/officeart/2005/8/layout/radial4"/>
    <dgm:cxn modelId="{C94ADC39-57B7-2F4D-B970-ED85396F06B1}" type="presParOf" srcId="{65206E91-A541-C144-ACE8-EE214F4A18EA}" destId="{D1F2187C-1804-4740-B22D-458D721B24EB}" srcOrd="6" destOrd="0" presId="urn:microsoft.com/office/officeart/2005/8/layout/radial4"/>
    <dgm:cxn modelId="{3F48D667-EA23-0541-B955-D125CD2A3F59}" type="presParOf" srcId="{65206E91-A541-C144-ACE8-EE214F4A18EA}" destId="{7B5086FE-136C-DD46-A077-C5A24BEA4F08}" srcOrd="7" destOrd="0" presId="urn:microsoft.com/office/officeart/2005/8/layout/radial4"/>
    <dgm:cxn modelId="{A809E082-7767-BC49-B398-0E14804544FA}" type="presParOf" srcId="{65206E91-A541-C144-ACE8-EE214F4A18EA}" destId="{B3D8FFEE-14A4-D243-AB7C-2E5109113BC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A3A894-02BC-4409-8ED4-72CEC10F00D8}" type="doc">
      <dgm:prSet loTypeId="urn:microsoft.com/office/officeart/2005/8/layout/process1" loCatId="process" qsTypeId="urn:microsoft.com/office/officeart/2005/8/quickstyle/simple1" qsCatId="simple" csTypeId="urn:microsoft.com/office/officeart/2005/8/colors/accent1_2" csCatId="accent1" phldr="1"/>
      <dgm:spPr/>
    </dgm:pt>
    <dgm:pt modelId="{DD939A99-4F93-47AD-B3B1-76685F118D95}">
      <dgm:prSet phldrT="[Text]"/>
      <dgm:spPr/>
      <dgm:t>
        <a:bodyPr/>
        <a:lstStyle/>
        <a:p>
          <a:r>
            <a:rPr lang="en-US" dirty="0" smtClean="0"/>
            <a:t>Data</a:t>
          </a:r>
          <a:endParaRPr lang="en-US" dirty="0"/>
        </a:p>
      </dgm:t>
    </dgm:pt>
    <dgm:pt modelId="{59BF1657-28D0-4D43-BCDD-EE469ADBC3C8}" type="parTrans" cxnId="{1DEA5BA0-AA3A-4D6D-8BEB-9782B41DA501}">
      <dgm:prSet/>
      <dgm:spPr/>
      <dgm:t>
        <a:bodyPr/>
        <a:lstStyle/>
        <a:p>
          <a:endParaRPr lang="en-US"/>
        </a:p>
      </dgm:t>
    </dgm:pt>
    <dgm:pt modelId="{62BB4956-5069-485C-AAF6-955D6D84A6C1}" type="sibTrans" cxnId="{1DEA5BA0-AA3A-4D6D-8BEB-9782B41DA501}">
      <dgm:prSet/>
      <dgm:spPr/>
      <dgm:t>
        <a:bodyPr/>
        <a:lstStyle/>
        <a:p>
          <a:endParaRPr lang="en-US"/>
        </a:p>
      </dgm:t>
    </dgm:pt>
    <dgm:pt modelId="{C63BD1F2-6F25-4FC5-9643-AD0A405C9BA5}">
      <dgm:prSet phldrT="[Text]"/>
      <dgm:spPr/>
      <dgm:t>
        <a:bodyPr/>
        <a:lstStyle/>
        <a:p>
          <a:r>
            <a:rPr lang="en-US" dirty="0" smtClean="0"/>
            <a:t>Information</a:t>
          </a:r>
          <a:endParaRPr lang="en-US" dirty="0"/>
        </a:p>
      </dgm:t>
    </dgm:pt>
    <dgm:pt modelId="{5276A8D5-2080-4B2C-8165-398EE66D95A5}" type="parTrans" cxnId="{43C58EEE-C00D-4C18-8F23-5EF57D7B681B}">
      <dgm:prSet/>
      <dgm:spPr/>
      <dgm:t>
        <a:bodyPr/>
        <a:lstStyle/>
        <a:p>
          <a:endParaRPr lang="en-US"/>
        </a:p>
      </dgm:t>
    </dgm:pt>
    <dgm:pt modelId="{3317635E-5FFD-4B24-A11E-C2A87EF40ADD}" type="sibTrans" cxnId="{43C58EEE-C00D-4C18-8F23-5EF57D7B681B}">
      <dgm:prSet/>
      <dgm:spPr/>
      <dgm:t>
        <a:bodyPr/>
        <a:lstStyle/>
        <a:p>
          <a:endParaRPr lang="en-US"/>
        </a:p>
      </dgm:t>
    </dgm:pt>
    <dgm:pt modelId="{BB334AC7-7A13-4077-B5FA-0018CE001FF5}">
      <dgm:prSet phldrT="[Text]"/>
      <dgm:spPr/>
      <dgm:t>
        <a:bodyPr/>
        <a:lstStyle/>
        <a:p>
          <a:r>
            <a:rPr lang="en-US" dirty="0" smtClean="0"/>
            <a:t>Evidence</a:t>
          </a:r>
          <a:endParaRPr lang="en-US" dirty="0"/>
        </a:p>
      </dgm:t>
    </dgm:pt>
    <dgm:pt modelId="{60F0DFD5-8E56-415D-9C87-683331375A9A}" type="parTrans" cxnId="{D2142EFA-CBCD-453A-8804-386216A70A53}">
      <dgm:prSet/>
      <dgm:spPr/>
      <dgm:t>
        <a:bodyPr/>
        <a:lstStyle/>
        <a:p>
          <a:endParaRPr lang="en-US"/>
        </a:p>
      </dgm:t>
    </dgm:pt>
    <dgm:pt modelId="{6037D98E-D3C6-4D4E-A208-7EC0B24EAEF3}" type="sibTrans" cxnId="{D2142EFA-CBCD-453A-8804-386216A70A53}">
      <dgm:prSet/>
      <dgm:spPr/>
      <dgm:t>
        <a:bodyPr/>
        <a:lstStyle/>
        <a:p>
          <a:endParaRPr lang="en-US"/>
        </a:p>
      </dgm:t>
    </dgm:pt>
    <dgm:pt modelId="{D1CE1781-3396-42D3-AC01-AE62C435BA82}" type="pres">
      <dgm:prSet presAssocID="{66A3A894-02BC-4409-8ED4-72CEC10F00D8}" presName="Name0" presStyleCnt="0">
        <dgm:presLayoutVars>
          <dgm:dir/>
          <dgm:resizeHandles val="exact"/>
        </dgm:presLayoutVars>
      </dgm:prSet>
      <dgm:spPr/>
    </dgm:pt>
    <dgm:pt modelId="{9F63B758-7557-45E3-9894-C7B907C72A42}" type="pres">
      <dgm:prSet presAssocID="{DD939A99-4F93-47AD-B3B1-76685F118D95}" presName="node" presStyleLbl="node1" presStyleIdx="0" presStyleCnt="3">
        <dgm:presLayoutVars>
          <dgm:bulletEnabled val="1"/>
        </dgm:presLayoutVars>
      </dgm:prSet>
      <dgm:spPr/>
      <dgm:t>
        <a:bodyPr/>
        <a:lstStyle/>
        <a:p>
          <a:endParaRPr lang="en-US"/>
        </a:p>
      </dgm:t>
    </dgm:pt>
    <dgm:pt modelId="{C5B52F80-175D-43AF-94E0-D6177E68ADBC}" type="pres">
      <dgm:prSet presAssocID="{62BB4956-5069-485C-AAF6-955D6D84A6C1}" presName="sibTrans" presStyleLbl="sibTrans2D1" presStyleIdx="0" presStyleCnt="2"/>
      <dgm:spPr/>
      <dgm:t>
        <a:bodyPr/>
        <a:lstStyle/>
        <a:p>
          <a:endParaRPr lang="en-US"/>
        </a:p>
      </dgm:t>
    </dgm:pt>
    <dgm:pt modelId="{AD79325F-D184-482A-98E9-1046A8ADD653}" type="pres">
      <dgm:prSet presAssocID="{62BB4956-5069-485C-AAF6-955D6D84A6C1}" presName="connectorText" presStyleLbl="sibTrans2D1" presStyleIdx="0" presStyleCnt="2"/>
      <dgm:spPr/>
      <dgm:t>
        <a:bodyPr/>
        <a:lstStyle/>
        <a:p>
          <a:endParaRPr lang="en-US"/>
        </a:p>
      </dgm:t>
    </dgm:pt>
    <dgm:pt modelId="{531354F3-DEAA-43A7-B1DE-20190943B0EF}" type="pres">
      <dgm:prSet presAssocID="{C63BD1F2-6F25-4FC5-9643-AD0A405C9BA5}" presName="node" presStyleLbl="node1" presStyleIdx="1" presStyleCnt="3">
        <dgm:presLayoutVars>
          <dgm:bulletEnabled val="1"/>
        </dgm:presLayoutVars>
      </dgm:prSet>
      <dgm:spPr/>
      <dgm:t>
        <a:bodyPr/>
        <a:lstStyle/>
        <a:p>
          <a:endParaRPr lang="en-US"/>
        </a:p>
      </dgm:t>
    </dgm:pt>
    <dgm:pt modelId="{6DD27095-F96D-4C19-BE73-AC0D7A064B53}" type="pres">
      <dgm:prSet presAssocID="{3317635E-5FFD-4B24-A11E-C2A87EF40ADD}" presName="sibTrans" presStyleLbl="sibTrans2D1" presStyleIdx="1" presStyleCnt="2"/>
      <dgm:spPr/>
      <dgm:t>
        <a:bodyPr/>
        <a:lstStyle/>
        <a:p>
          <a:endParaRPr lang="en-US"/>
        </a:p>
      </dgm:t>
    </dgm:pt>
    <dgm:pt modelId="{13A442CC-7DAB-4C51-B64A-E49FA7862B77}" type="pres">
      <dgm:prSet presAssocID="{3317635E-5FFD-4B24-A11E-C2A87EF40ADD}" presName="connectorText" presStyleLbl="sibTrans2D1" presStyleIdx="1" presStyleCnt="2"/>
      <dgm:spPr/>
      <dgm:t>
        <a:bodyPr/>
        <a:lstStyle/>
        <a:p>
          <a:endParaRPr lang="en-US"/>
        </a:p>
      </dgm:t>
    </dgm:pt>
    <dgm:pt modelId="{9A59B292-D535-438A-B846-72FCD87D5AD2}" type="pres">
      <dgm:prSet presAssocID="{BB334AC7-7A13-4077-B5FA-0018CE001FF5}" presName="node" presStyleLbl="node1" presStyleIdx="2" presStyleCnt="3">
        <dgm:presLayoutVars>
          <dgm:bulletEnabled val="1"/>
        </dgm:presLayoutVars>
      </dgm:prSet>
      <dgm:spPr/>
      <dgm:t>
        <a:bodyPr/>
        <a:lstStyle/>
        <a:p>
          <a:endParaRPr lang="en-US"/>
        </a:p>
      </dgm:t>
    </dgm:pt>
  </dgm:ptLst>
  <dgm:cxnLst>
    <dgm:cxn modelId="{650943EC-26FD-4B45-9541-F968395BCD6B}" type="presOf" srcId="{66A3A894-02BC-4409-8ED4-72CEC10F00D8}" destId="{D1CE1781-3396-42D3-AC01-AE62C435BA82}" srcOrd="0" destOrd="0" presId="urn:microsoft.com/office/officeart/2005/8/layout/process1"/>
    <dgm:cxn modelId="{9D2725A3-A111-544D-BF90-2F1868C42182}" type="presOf" srcId="{62BB4956-5069-485C-AAF6-955D6D84A6C1}" destId="{C5B52F80-175D-43AF-94E0-D6177E68ADBC}" srcOrd="0" destOrd="0" presId="urn:microsoft.com/office/officeart/2005/8/layout/process1"/>
    <dgm:cxn modelId="{35314068-E620-D74F-B7C2-45073181EB8E}" type="presOf" srcId="{C63BD1F2-6F25-4FC5-9643-AD0A405C9BA5}" destId="{531354F3-DEAA-43A7-B1DE-20190943B0EF}" srcOrd="0" destOrd="0" presId="urn:microsoft.com/office/officeart/2005/8/layout/process1"/>
    <dgm:cxn modelId="{0DF35653-78DB-4C4B-937E-28569FCA8ED9}" type="presOf" srcId="{3317635E-5FFD-4B24-A11E-C2A87EF40ADD}" destId="{6DD27095-F96D-4C19-BE73-AC0D7A064B53}" srcOrd="0" destOrd="0" presId="urn:microsoft.com/office/officeart/2005/8/layout/process1"/>
    <dgm:cxn modelId="{1DEA5BA0-AA3A-4D6D-8BEB-9782B41DA501}" srcId="{66A3A894-02BC-4409-8ED4-72CEC10F00D8}" destId="{DD939A99-4F93-47AD-B3B1-76685F118D95}" srcOrd="0" destOrd="0" parTransId="{59BF1657-28D0-4D43-BCDD-EE469ADBC3C8}" sibTransId="{62BB4956-5069-485C-AAF6-955D6D84A6C1}"/>
    <dgm:cxn modelId="{C6829484-8574-B743-BCA6-8633C84F02D1}" type="presOf" srcId="{3317635E-5FFD-4B24-A11E-C2A87EF40ADD}" destId="{13A442CC-7DAB-4C51-B64A-E49FA7862B77}" srcOrd="1" destOrd="0" presId="urn:microsoft.com/office/officeart/2005/8/layout/process1"/>
    <dgm:cxn modelId="{43C58EEE-C00D-4C18-8F23-5EF57D7B681B}" srcId="{66A3A894-02BC-4409-8ED4-72CEC10F00D8}" destId="{C63BD1F2-6F25-4FC5-9643-AD0A405C9BA5}" srcOrd="1" destOrd="0" parTransId="{5276A8D5-2080-4B2C-8165-398EE66D95A5}" sibTransId="{3317635E-5FFD-4B24-A11E-C2A87EF40ADD}"/>
    <dgm:cxn modelId="{D2142EFA-CBCD-453A-8804-386216A70A53}" srcId="{66A3A894-02BC-4409-8ED4-72CEC10F00D8}" destId="{BB334AC7-7A13-4077-B5FA-0018CE001FF5}" srcOrd="2" destOrd="0" parTransId="{60F0DFD5-8E56-415D-9C87-683331375A9A}" sibTransId="{6037D98E-D3C6-4D4E-A208-7EC0B24EAEF3}"/>
    <dgm:cxn modelId="{4349DB81-6FD7-F847-968B-4C84BA053D3D}" type="presOf" srcId="{DD939A99-4F93-47AD-B3B1-76685F118D95}" destId="{9F63B758-7557-45E3-9894-C7B907C72A42}" srcOrd="0" destOrd="0" presId="urn:microsoft.com/office/officeart/2005/8/layout/process1"/>
    <dgm:cxn modelId="{2E494EC1-6F53-C544-901E-ED5AFB40E3EB}" type="presOf" srcId="{BB334AC7-7A13-4077-B5FA-0018CE001FF5}" destId="{9A59B292-D535-438A-B846-72FCD87D5AD2}" srcOrd="0" destOrd="0" presId="urn:microsoft.com/office/officeart/2005/8/layout/process1"/>
    <dgm:cxn modelId="{4B8533B9-1679-794A-9B3E-661D8D9678EC}" type="presOf" srcId="{62BB4956-5069-485C-AAF6-955D6D84A6C1}" destId="{AD79325F-D184-482A-98E9-1046A8ADD653}" srcOrd="1" destOrd="0" presId="urn:microsoft.com/office/officeart/2005/8/layout/process1"/>
    <dgm:cxn modelId="{7048BA38-3D75-7048-96ED-8BD2AE659B27}" type="presParOf" srcId="{D1CE1781-3396-42D3-AC01-AE62C435BA82}" destId="{9F63B758-7557-45E3-9894-C7B907C72A42}" srcOrd="0" destOrd="0" presId="urn:microsoft.com/office/officeart/2005/8/layout/process1"/>
    <dgm:cxn modelId="{BA07070A-A3F1-1640-AFFF-915550534D9A}" type="presParOf" srcId="{D1CE1781-3396-42D3-AC01-AE62C435BA82}" destId="{C5B52F80-175D-43AF-94E0-D6177E68ADBC}" srcOrd="1" destOrd="0" presId="urn:microsoft.com/office/officeart/2005/8/layout/process1"/>
    <dgm:cxn modelId="{527AB694-75FE-6E45-868B-B4AB3A1DE128}" type="presParOf" srcId="{C5B52F80-175D-43AF-94E0-D6177E68ADBC}" destId="{AD79325F-D184-482A-98E9-1046A8ADD653}" srcOrd="0" destOrd="0" presId="urn:microsoft.com/office/officeart/2005/8/layout/process1"/>
    <dgm:cxn modelId="{151F2C1F-F442-894A-9BF2-09DD54A8392C}" type="presParOf" srcId="{D1CE1781-3396-42D3-AC01-AE62C435BA82}" destId="{531354F3-DEAA-43A7-B1DE-20190943B0EF}" srcOrd="2" destOrd="0" presId="urn:microsoft.com/office/officeart/2005/8/layout/process1"/>
    <dgm:cxn modelId="{7A627650-EE83-D242-B5C3-DEB898C7E660}" type="presParOf" srcId="{D1CE1781-3396-42D3-AC01-AE62C435BA82}" destId="{6DD27095-F96D-4C19-BE73-AC0D7A064B53}" srcOrd="3" destOrd="0" presId="urn:microsoft.com/office/officeart/2005/8/layout/process1"/>
    <dgm:cxn modelId="{B8F4B464-F867-C848-A78A-8CDBF0DDADBB}" type="presParOf" srcId="{6DD27095-F96D-4C19-BE73-AC0D7A064B53}" destId="{13A442CC-7DAB-4C51-B64A-E49FA7862B77}" srcOrd="0" destOrd="0" presId="urn:microsoft.com/office/officeart/2005/8/layout/process1"/>
    <dgm:cxn modelId="{AF2ECE9D-B79D-B64A-9D5D-95B966C9C558}" type="presParOf" srcId="{D1CE1781-3396-42D3-AC01-AE62C435BA82}" destId="{9A59B292-D535-438A-B846-72FCD87D5AD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44125-8810-2142-9686-301D0666D4A0}">
      <dsp:nvSpPr>
        <dsp:cNvPr id="0" name=""/>
        <dsp:cNvSpPr/>
      </dsp:nvSpPr>
      <dsp:spPr>
        <a:xfrm>
          <a:off x="2371367" y="33426"/>
          <a:ext cx="1604486" cy="160448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b="1" kern="1200" dirty="0"/>
            <a:t>Epistemic / Scientific knowledge </a:t>
          </a:r>
          <a:endParaRPr lang="en-US" sz="1200" kern="1200" dirty="0"/>
        </a:p>
      </dsp:txBody>
      <dsp:txXfrm>
        <a:off x="2585299" y="314211"/>
        <a:ext cx="1176623" cy="722018"/>
      </dsp:txXfrm>
    </dsp:sp>
    <dsp:sp modelId="{CFE46A49-7C67-274A-BA90-D0AE09FC174D}">
      <dsp:nvSpPr>
        <dsp:cNvPr id="0" name=""/>
        <dsp:cNvSpPr/>
      </dsp:nvSpPr>
      <dsp:spPr>
        <a:xfrm>
          <a:off x="2950319" y="1036230"/>
          <a:ext cx="1604486" cy="160448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b="1" kern="1200" dirty="0"/>
            <a:t>Ethical / Personal knowledge</a:t>
          </a:r>
          <a:endParaRPr lang="en-US" sz="1200" kern="1200" dirty="0"/>
        </a:p>
      </dsp:txBody>
      <dsp:txXfrm>
        <a:off x="3441025" y="1450723"/>
        <a:ext cx="962691" cy="882467"/>
      </dsp:txXfrm>
    </dsp:sp>
    <dsp:sp modelId="{1ED3AB1D-526C-214A-9952-D3DF85A50AE9}">
      <dsp:nvSpPr>
        <dsp:cNvPr id="0" name=""/>
        <dsp:cNvSpPr/>
      </dsp:nvSpPr>
      <dsp:spPr>
        <a:xfrm>
          <a:off x="1792415" y="1036230"/>
          <a:ext cx="1604486" cy="160448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GB" sz="1200" b="1" kern="1200" dirty="0"/>
            <a:t>Phronetic / Professional craft knowledge</a:t>
          </a:r>
          <a:endParaRPr lang="en-US" sz="1200" kern="1200" dirty="0"/>
        </a:p>
      </dsp:txBody>
      <dsp:txXfrm>
        <a:off x="1943504" y="1450723"/>
        <a:ext cx="962691" cy="882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CEEBF-BB29-9C49-B361-86DAF59683A2}">
      <dsp:nvSpPr>
        <dsp:cNvPr id="0" name=""/>
        <dsp:cNvSpPr/>
      </dsp:nvSpPr>
      <dsp:spPr>
        <a:xfrm>
          <a:off x="455730" y="6"/>
          <a:ext cx="336314" cy="3363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Audit</a:t>
          </a:r>
        </a:p>
      </dsp:txBody>
      <dsp:txXfrm>
        <a:off x="504982" y="49258"/>
        <a:ext cx="237810" cy="237810"/>
      </dsp:txXfrm>
    </dsp:sp>
    <dsp:sp modelId="{9CB1F7CA-D769-0441-8D40-65A2C5CB50B4}">
      <dsp:nvSpPr>
        <dsp:cNvPr id="0" name=""/>
        <dsp:cNvSpPr/>
      </dsp:nvSpPr>
      <dsp:spPr>
        <a:xfrm rot="13541070">
          <a:off x="781496" y="258520"/>
          <a:ext cx="89742" cy="1135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804362" y="290853"/>
        <a:ext cx="62819" cy="68104"/>
      </dsp:txXfrm>
    </dsp:sp>
    <dsp:sp modelId="{20F7758E-C468-154C-9E96-03BB675F68DA}">
      <dsp:nvSpPr>
        <dsp:cNvPr id="0" name=""/>
        <dsp:cNvSpPr/>
      </dsp:nvSpPr>
      <dsp:spPr>
        <a:xfrm>
          <a:off x="864800" y="297213"/>
          <a:ext cx="336314" cy="3363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A</a:t>
          </a:r>
        </a:p>
      </dsp:txBody>
      <dsp:txXfrm>
        <a:off x="914052" y="346465"/>
        <a:ext cx="237810" cy="237810"/>
      </dsp:txXfrm>
    </dsp:sp>
    <dsp:sp modelId="{7DB6F010-CA0D-ED41-9A34-BC71D62C6840}">
      <dsp:nvSpPr>
        <dsp:cNvPr id="0" name=""/>
        <dsp:cNvSpPr/>
      </dsp:nvSpPr>
      <dsp:spPr>
        <a:xfrm rot="17985481">
          <a:off x="910746" y="646647"/>
          <a:ext cx="89742" cy="1135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917526" y="681034"/>
        <a:ext cx="62819" cy="68104"/>
      </dsp:txXfrm>
    </dsp:sp>
    <dsp:sp modelId="{A3C68E74-FD9A-F642-8F4B-6F795D4F3D3F}">
      <dsp:nvSpPr>
        <dsp:cNvPr id="0" name=""/>
        <dsp:cNvSpPr/>
      </dsp:nvSpPr>
      <dsp:spPr>
        <a:xfrm>
          <a:off x="708549" y="778104"/>
          <a:ext cx="336314" cy="3363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S</a:t>
          </a:r>
        </a:p>
      </dsp:txBody>
      <dsp:txXfrm>
        <a:off x="757801" y="827356"/>
        <a:ext cx="237810" cy="237810"/>
      </dsp:txXfrm>
    </dsp:sp>
    <dsp:sp modelId="{9B38826A-A4BD-4B42-AB23-233A85FEF216}">
      <dsp:nvSpPr>
        <dsp:cNvPr id="0" name=""/>
        <dsp:cNvSpPr/>
      </dsp:nvSpPr>
      <dsp:spPr>
        <a:xfrm>
          <a:off x="581556" y="889508"/>
          <a:ext cx="89742" cy="1135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581556" y="912209"/>
        <a:ext cx="62819" cy="68104"/>
      </dsp:txXfrm>
    </dsp:sp>
    <dsp:sp modelId="{12ECD59F-AB00-3A45-BA6E-7F6A91E4E4B9}">
      <dsp:nvSpPr>
        <dsp:cNvPr id="0" name=""/>
        <dsp:cNvSpPr/>
      </dsp:nvSpPr>
      <dsp:spPr>
        <a:xfrm>
          <a:off x="202910" y="778104"/>
          <a:ext cx="336314" cy="3363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D</a:t>
          </a:r>
        </a:p>
      </dsp:txBody>
      <dsp:txXfrm>
        <a:off x="252162" y="827356"/>
        <a:ext cx="237810" cy="237810"/>
      </dsp:txXfrm>
    </dsp:sp>
    <dsp:sp modelId="{ED6E1DBF-3B66-254F-BCD5-A244CAEC56D8}">
      <dsp:nvSpPr>
        <dsp:cNvPr id="0" name=""/>
        <dsp:cNvSpPr/>
      </dsp:nvSpPr>
      <dsp:spPr>
        <a:xfrm rot="4282567">
          <a:off x="248856" y="651478"/>
          <a:ext cx="89742" cy="1135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8019" y="661422"/>
        <a:ext cx="62819" cy="68104"/>
      </dsp:txXfrm>
    </dsp:sp>
    <dsp:sp modelId="{9AB9CC85-AA2B-A54F-BF68-4CF768A4DED7}">
      <dsp:nvSpPr>
        <dsp:cNvPr id="0" name=""/>
        <dsp:cNvSpPr/>
      </dsp:nvSpPr>
      <dsp:spPr>
        <a:xfrm>
          <a:off x="46659" y="297213"/>
          <a:ext cx="336314" cy="3363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en-US" sz="700" kern="1200" dirty="0"/>
            <a:t>P</a:t>
          </a:r>
        </a:p>
      </dsp:txBody>
      <dsp:txXfrm>
        <a:off x="95911" y="346465"/>
        <a:ext cx="237810" cy="237810"/>
      </dsp:txXfrm>
    </dsp:sp>
    <dsp:sp modelId="{A681BA98-626C-C746-9999-8C4D98D5CDCE}">
      <dsp:nvSpPr>
        <dsp:cNvPr id="0" name=""/>
        <dsp:cNvSpPr/>
      </dsp:nvSpPr>
      <dsp:spPr>
        <a:xfrm rot="9306425">
          <a:off x="372426" y="261506"/>
          <a:ext cx="89742" cy="1135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98098" y="278541"/>
        <a:ext cx="62819" cy="68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028FB-E847-6642-974D-50A479E0D2D4}">
      <dsp:nvSpPr>
        <dsp:cNvPr id="0" name=""/>
        <dsp:cNvSpPr/>
      </dsp:nvSpPr>
      <dsp:spPr>
        <a:xfrm>
          <a:off x="0" y="351024"/>
          <a:ext cx="6096000" cy="929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3117" tIns="416560" rIns="473117"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smtClean="0">
              <a:solidFill>
                <a:srgbClr val="0072C6"/>
              </a:solidFill>
            </a:rPr>
            <a:t>Radical upgrade in prevention</a:t>
          </a:r>
          <a:endParaRPr lang="en-US" sz="2400" kern="1200"/>
        </a:p>
      </dsp:txBody>
      <dsp:txXfrm>
        <a:off x="0" y="351024"/>
        <a:ext cx="6096000" cy="929250"/>
      </dsp:txXfrm>
    </dsp:sp>
    <dsp:sp modelId="{DED17C7F-56E9-EE42-88C9-DAB262E5A840}">
      <dsp:nvSpPr>
        <dsp:cNvPr id="0" name=""/>
        <dsp:cNvSpPr/>
      </dsp:nvSpPr>
      <dsp:spPr>
        <a:xfrm>
          <a:off x="304800" y="55824"/>
          <a:ext cx="4267200" cy="5904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GB" sz="2400" kern="1200" dirty="0" smtClean="0">
              <a:solidFill>
                <a:srgbClr val="002060"/>
              </a:solidFill>
            </a:rPr>
            <a:t>Health and wellbeing gap</a:t>
          </a:r>
          <a:endParaRPr lang="en-US" sz="2400" kern="1200" dirty="0"/>
        </a:p>
      </dsp:txBody>
      <dsp:txXfrm>
        <a:off x="333621" y="84645"/>
        <a:ext cx="4209558" cy="532758"/>
      </dsp:txXfrm>
    </dsp:sp>
    <dsp:sp modelId="{0B456841-C2BC-814E-B874-D6D0B646F709}">
      <dsp:nvSpPr>
        <dsp:cNvPr id="0" name=""/>
        <dsp:cNvSpPr/>
      </dsp:nvSpPr>
      <dsp:spPr>
        <a:xfrm>
          <a:off x="0" y="1683475"/>
          <a:ext cx="6096000" cy="9607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3117" tIns="416560" rIns="473117" bIns="170688"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GB" sz="2400" kern="0" dirty="0" smtClean="0">
              <a:solidFill>
                <a:srgbClr val="0072C6"/>
              </a:solidFill>
            </a:rPr>
            <a:t>New care models</a:t>
          </a:r>
        </a:p>
      </dsp:txBody>
      <dsp:txXfrm>
        <a:off x="0" y="1683475"/>
        <a:ext cx="6096000" cy="960750"/>
      </dsp:txXfrm>
    </dsp:sp>
    <dsp:sp modelId="{D4B5CB37-9362-1C4B-BB4B-4A46C29DCB08}">
      <dsp:nvSpPr>
        <dsp:cNvPr id="0" name=""/>
        <dsp:cNvSpPr/>
      </dsp:nvSpPr>
      <dsp:spPr>
        <a:xfrm>
          <a:off x="304800" y="1388274"/>
          <a:ext cx="4267200" cy="5904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2400" kern="0" dirty="0" smtClean="0">
              <a:solidFill>
                <a:srgbClr val="002060"/>
              </a:solidFill>
            </a:rPr>
            <a:t>Care and quality gap </a:t>
          </a:r>
        </a:p>
        <a:p>
          <a:pPr lvl="0" defTabSz="1200150">
            <a:lnSpc>
              <a:spcPct val="90000"/>
            </a:lnSpc>
            <a:spcBef>
              <a:spcPct val="0"/>
            </a:spcBef>
            <a:spcAft>
              <a:spcPct val="35000"/>
            </a:spcAft>
          </a:pPr>
          <a:endParaRPr lang="en-US" sz="2400" dirty="0"/>
        </a:p>
      </dsp:txBody>
      <dsp:txXfrm>
        <a:off x="333621" y="1417095"/>
        <a:ext cx="4209558" cy="532758"/>
      </dsp:txXfrm>
    </dsp:sp>
    <dsp:sp modelId="{CEB2E6F5-C87D-0D41-A67C-680134DA33F0}">
      <dsp:nvSpPr>
        <dsp:cNvPr id="0" name=""/>
        <dsp:cNvSpPr/>
      </dsp:nvSpPr>
      <dsp:spPr>
        <a:xfrm>
          <a:off x="0" y="3047425"/>
          <a:ext cx="6096000" cy="9607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3117" tIns="416560" rIns="473117" bIns="170688"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en-GB" sz="2400" kern="0" dirty="0" smtClean="0">
              <a:solidFill>
                <a:srgbClr val="0072C6"/>
              </a:solidFill>
            </a:rPr>
            <a:t>Efficiency and investment</a:t>
          </a:r>
        </a:p>
      </dsp:txBody>
      <dsp:txXfrm>
        <a:off x="0" y="3047425"/>
        <a:ext cx="6096000" cy="960750"/>
      </dsp:txXfrm>
    </dsp:sp>
    <dsp:sp modelId="{4AD0169B-6481-2F4E-8E79-B13DE245FB42}">
      <dsp:nvSpPr>
        <dsp:cNvPr id="0" name=""/>
        <dsp:cNvSpPr/>
      </dsp:nvSpPr>
      <dsp:spPr>
        <a:xfrm>
          <a:off x="304800" y="2752225"/>
          <a:ext cx="4267200" cy="5904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1290" tIns="0" rIns="161290"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GB" sz="2400" kern="0" dirty="0" smtClean="0">
              <a:solidFill>
                <a:srgbClr val="002060"/>
              </a:solidFill>
            </a:rPr>
            <a:t>Funding gap </a:t>
          </a:r>
        </a:p>
        <a:p>
          <a:pPr lvl="0" defTabSz="1200150">
            <a:lnSpc>
              <a:spcPct val="90000"/>
            </a:lnSpc>
            <a:spcBef>
              <a:spcPct val="0"/>
            </a:spcBef>
            <a:spcAft>
              <a:spcPct val="35000"/>
            </a:spcAft>
          </a:pPr>
          <a:endParaRPr lang="en-US" sz="2400" dirty="0"/>
        </a:p>
      </dsp:txBody>
      <dsp:txXfrm>
        <a:off x="333621" y="2781046"/>
        <a:ext cx="420955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4CBAB-BE1C-1C44-BF58-7A4256E5EA25}">
      <dsp:nvSpPr>
        <dsp:cNvPr id="0" name=""/>
        <dsp:cNvSpPr/>
      </dsp:nvSpPr>
      <dsp:spPr>
        <a:xfrm>
          <a:off x="2943542" y="3226544"/>
          <a:ext cx="2177415" cy="217741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Quadruple Aim</a:t>
          </a:r>
          <a:endParaRPr lang="en-US" sz="2700" kern="1200" dirty="0"/>
        </a:p>
      </dsp:txBody>
      <dsp:txXfrm>
        <a:off x="3262417" y="3545419"/>
        <a:ext cx="1539665" cy="1539665"/>
      </dsp:txXfrm>
    </dsp:sp>
    <dsp:sp modelId="{7D219CDC-068E-0D43-B1C0-88CC2A00970D}">
      <dsp:nvSpPr>
        <dsp:cNvPr id="0" name=""/>
        <dsp:cNvSpPr/>
      </dsp:nvSpPr>
      <dsp:spPr>
        <a:xfrm rot="11700000">
          <a:off x="1003207" y="3448277"/>
          <a:ext cx="1902875" cy="6205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355DF94-E97E-0647-8CBF-25206B308C7F}">
      <dsp:nvSpPr>
        <dsp:cNvPr id="0" name=""/>
        <dsp:cNvSpPr/>
      </dsp:nvSpPr>
      <dsp:spPr>
        <a:xfrm>
          <a:off x="1354" y="2684891"/>
          <a:ext cx="2068544" cy="16548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panose="020F0502020204030204" pitchFamily="34" charset="0"/>
            </a:rPr>
            <a:t>Patient Experience</a:t>
          </a:r>
        </a:p>
        <a:p>
          <a:pPr lvl="0" algn="l" defTabSz="711200">
            <a:lnSpc>
              <a:spcPct val="90000"/>
            </a:lnSpc>
            <a:spcBef>
              <a:spcPct val="0"/>
            </a:spcBef>
            <a:spcAft>
              <a:spcPct val="35000"/>
            </a:spcAft>
          </a:pPr>
          <a:r>
            <a:rPr lang="en-US" sz="1600" kern="1200" dirty="0" smtClean="0">
              <a:latin typeface="Calibri" panose="020F0502020204030204" pitchFamily="34" charset="0"/>
            </a:rPr>
            <a:t>Satisfaction</a:t>
          </a:r>
        </a:p>
        <a:p>
          <a:pPr lvl="0" algn="l" defTabSz="711200">
            <a:lnSpc>
              <a:spcPct val="90000"/>
            </a:lnSpc>
            <a:spcBef>
              <a:spcPct val="0"/>
            </a:spcBef>
            <a:spcAft>
              <a:spcPct val="35000"/>
            </a:spcAft>
          </a:pPr>
          <a:r>
            <a:rPr lang="en-US" sz="1600" kern="1200" dirty="0" smtClean="0">
              <a:latin typeface="Calibri" panose="020F0502020204030204" pitchFamily="34" charset="0"/>
            </a:rPr>
            <a:t>Quality</a:t>
          </a:r>
        </a:p>
        <a:p>
          <a:pPr lvl="0" algn="l" defTabSz="711200">
            <a:lnSpc>
              <a:spcPct val="90000"/>
            </a:lnSpc>
            <a:spcBef>
              <a:spcPct val="0"/>
            </a:spcBef>
            <a:spcAft>
              <a:spcPct val="35000"/>
            </a:spcAft>
          </a:pPr>
          <a:r>
            <a:rPr lang="en-US" sz="1600" kern="1200" dirty="0" smtClean="0">
              <a:latin typeface="Calibri" panose="020F0502020204030204" pitchFamily="34" charset="0"/>
            </a:rPr>
            <a:t>Trust</a:t>
          </a:r>
          <a:endParaRPr lang="en-US" sz="1600" kern="1200" dirty="0"/>
        </a:p>
      </dsp:txBody>
      <dsp:txXfrm>
        <a:off x="49822" y="2733359"/>
        <a:ext cx="1971608" cy="1557899"/>
      </dsp:txXfrm>
    </dsp:sp>
    <dsp:sp modelId="{2876706D-4E02-2A4D-800A-8EA69E69946B}">
      <dsp:nvSpPr>
        <dsp:cNvPr id="0" name=""/>
        <dsp:cNvSpPr/>
      </dsp:nvSpPr>
      <dsp:spPr>
        <a:xfrm rot="14700000">
          <a:off x="2171804" y="2055597"/>
          <a:ext cx="1902875" cy="6205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BF0D7C-3D52-4E48-8B65-8161E0AAF0AC}">
      <dsp:nvSpPr>
        <dsp:cNvPr id="0" name=""/>
        <dsp:cNvSpPr/>
      </dsp:nvSpPr>
      <dsp:spPr>
        <a:xfrm>
          <a:off x="1686875" y="676165"/>
          <a:ext cx="2068544" cy="16548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panose="020F0502020204030204" pitchFamily="34" charset="0"/>
            </a:rPr>
            <a:t>Costs</a:t>
          </a:r>
        </a:p>
        <a:p>
          <a:pPr lvl="0" algn="l" defTabSz="711200">
            <a:lnSpc>
              <a:spcPct val="100000"/>
            </a:lnSpc>
            <a:spcBef>
              <a:spcPct val="0"/>
            </a:spcBef>
            <a:spcAft>
              <a:spcPct val="35000"/>
            </a:spcAft>
          </a:pPr>
          <a:r>
            <a:rPr lang="en-US" sz="1600" kern="1200" dirty="0" smtClean="0">
              <a:latin typeface="Calibri" panose="020F0502020204030204" pitchFamily="34" charset="0"/>
            </a:rPr>
            <a:t>Lower costs</a:t>
          </a:r>
        </a:p>
        <a:p>
          <a:pPr lvl="0" algn="l" defTabSz="711200">
            <a:lnSpc>
              <a:spcPct val="100000"/>
            </a:lnSpc>
            <a:spcBef>
              <a:spcPct val="0"/>
            </a:spcBef>
            <a:spcAft>
              <a:spcPct val="35000"/>
            </a:spcAft>
          </a:pPr>
          <a:r>
            <a:rPr lang="en-US" sz="1600" kern="1200" dirty="0" smtClean="0">
              <a:latin typeface="Calibri" panose="020F0502020204030204" pitchFamily="34" charset="0"/>
            </a:rPr>
            <a:t>Appropriate spending</a:t>
          </a:r>
          <a:endParaRPr lang="en-US" sz="1600" kern="1200" dirty="0"/>
        </a:p>
      </dsp:txBody>
      <dsp:txXfrm>
        <a:off x="1735343" y="724633"/>
        <a:ext cx="1971608" cy="1557899"/>
      </dsp:txXfrm>
    </dsp:sp>
    <dsp:sp modelId="{22E91446-E3B1-EA48-913B-AFB1EEEEB52F}">
      <dsp:nvSpPr>
        <dsp:cNvPr id="0" name=""/>
        <dsp:cNvSpPr/>
      </dsp:nvSpPr>
      <dsp:spPr>
        <a:xfrm rot="17700000">
          <a:off x="3989819" y="2055597"/>
          <a:ext cx="1902875" cy="6205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F2187C-1804-4740-B22D-458D721B24EB}">
      <dsp:nvSpPr>
        <dsp:cNvPr id="0" name=""/>
        <dsp:cNvSpPr/>
      </dsp:nvSpPr>
      <dsp:spPr>
        <a:xfrm>
          <a:off x="4309080" y="676165"/>
          <a:ext cx="2068544" cy="16548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panose="020F0502020204030204" pitchFamily="34" charset="0"/>
            </a:rPr>
            <a:t>Outcomes</a:t>
          </a:r>
        </a:p>
        <a:p>
          <a:pPr lvl="0" algn="l" defTabSz="711200">
            <a:lnSpc>
              <a:spcPct val="90000"/>
            </a:lnSpc>
            <a:spcBef>
              <a:spcPct val="0"/>
            </a:spcBef>
            <a:spcAft>
              <a:spcPct val="35000"/>
            </a:spcAft>
          </a:pPr>
          <a:r>
            <a:rPr lang="en-US" sz="1600" kern="1200" dirty="0" smtClean="0">
              <a:latin typeface="Calibri" panose="020F0502020204030204" pitchFamily="34" charset="0"/>
            </a:rPr>
            <a:t>Effective interventions</a:t>
          </a:r>
        </a:p>
        <a:p>
          <a:pPr lvl="0" algn="l" defTabSz="711200">
            <a:lnSpc>
              <a:spcPct val="90000"/>
            </a:lnSpc>
            <a:spcBef>
              <a:spcPct val="0"/>
            </a:spcBef>
            <a:spcAft>
              <a:spcPct val="35000"/>
            </a:spcAft>
          </a:pPr>
          <a:r>
            <a:rPr lang="en-US" sz="1600" kern="1200" dirty="0" smtClean="0">
              <a:latin typeface="Calibri" panose="020F0502020204030204" pitchFamily="34" charset="0"/>
            </a:rPr>
            <a:t>Less preventable illness</a:t>
          </a:r>
        </a:p>
        <a:p>
          <a:pPr lvl="0" algn="l" defTabSz="711200">
            <a:lnSpc>
              <a:spcPct val="90000"/>
            </a:lnSpc>
            <a:spcBef>
              <a:spcPct val="0"/>
            </a:spcBef>
            <a:spcAft>
              <a:spcPct val="35000"/>
            </a:spcAft>
          </a:pPr>
          <a:r>
            <a:rPr lang="en-US" sz="1600" kern="1200" dirty="0" smtClean="0">
              <a:latin typeface="Calibri" panose="020F0502020204030204" pitchFamily="34" charset="0"/>
            </a:rPr>
            <a:t>Less variance</a:t>
          </a:r>
          <a:endParaRPr lang="en-US" sz="1600" b="1" kern="1200" dirty="0">
            <a:latin typeface="Calibri" panose="020F0502020204030204" pitchFamily="34" charset="0"/>
          </a:endParaRPr>
        </a:p>
      </dsp:txBody>
      <dsp:txXfrm>
        <a:off x="4357548" y="724633"/>
        <a:ext cx="1971608" cy="1557899"/>
      </dsp:txXfrm>
    </dsp:sp>
    <dsp:sp modelId="{7B5086FE-136C-DD46-A077-C5A24BEA4F08}">
      <dsp:nvSpPr>
        <dsp:cNvPr id="0" name=""/>
        <dsp:cNvSpPr/>
      </dsp:nvSpPr>
      <dsp:spPr>
        <a:xfrm rot="20700000">
          <a:off x="5158416" y="3448277"/>
          <a:ext cx="1902875" cy="62056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D8FFEE-14A4-D243-AB7C-2E5109113BC1}">
      <dsp:nvSpPr>
        <dsp:cNvPr id="0" name=""/>
        <dsp:cNvSpPr/>
      </dsp:nvSpPr>
      <dsp:spPr>
        <a:xfrm>
          <a:off x="5994601" y="2684891"/>
          <a:ext cx="2068544" cy="16548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panose="020F0502020204030204" pitchFamily="34" charset="0"/>
            </a:rPr>
            <a:t>Staff Experience</a:t>
          </a:r>
        </a:p>
        <a:p>
          <a:pPr lvl="0" algn="l" defTabSz="711200">
            <a:lnSpc>
              <a:spcPct val="90000"/>
            </a:lnSpc>
            <a:spcBef>
              <a:spcPct val="0"/>
            </a:spcBef>
            <a:spcAft>
              <a:spcPct val="35000"/>
            </a:spcAft>
          </a:pPr>
          <a:r>
            <a:rPr lang="en-US" sz="1600" kern="1200" dirty="0" smtClean="0">
              <a:latin typeface="Calibri" panose="020F0502020204030204" pitchFamily="34" charset="0"/>
            </a:rPr>
            <a:t>Professionalism</a:t>
          </a:r>
        </a:p>
        <a:p>
          <a:pPr lvl="0" algn="l" defTabSz="711200">
            <a:lnSpc>
              <a:spcPct val="90000"/>
            </a:lnSpc>
            <a:spcBef>
              <a:spcPct val="0"/>
            </a:spcBef>
            <a:spcAft>
              <a:spcPct val="35000"/>
            </a:spcAft>
          </a:pPr>
          <a:r>
            <a:rPr lang="en-US" sz="1600" kern="1200" dirty="0" smtClean="0">
              <a:latin typeface="Calibri" panose="020F0502020204030204" pitchFamily="34" charset="0"/>
            </a:rPr>
            <a:t>Joy at Work</a:t>
          </a:r>
        </a:p>
        <a:p>
          <a:pPr lvl="0" algn="l" defTabSz="711200">
            <a:lnSpc>
              <a:spcPct val="90000"/>
            </a:lnSpc>
            <a:spcBef>
              <a:spcPct val="0"/>
            </a:spcBef>
            <a:spcAft>
              <a:spcPct val="35000"/>
            </a:spcAft>
          </a:pPr>
          <a:r>
            <a:rPr lang="en-US" sz="1600" kern="1200" dirty="0" smtClean="0">
              <a:latin typeface="Calibri" panose="020F0502020204030204" pitchFamily="34" charset="0"/>
            </a:rPr>
            <a:t>Recruitment &amp; Retention</a:t>
          </a:r>
          <a:endParaRPr lang="en-US" sz="1600" kern="1200" dirty="0"/>
        </a:p>
      </dsp:txBody>
      <dsp:txXfrm>
        <a:off x="6043069" y="2733359"/>
        <a:ext cx="1971608" cy="1557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3B758-7557-45E3-9894-C7B907C72A42}">
      <dsp:nvSpPr>
        <dsp:cNvPr id="0" name=""/>
        <dsp:cNvSpPr/>
      </dsp:nvSpPr>
      <dsp:spPr>
        <a:xfrm>
          <a:off x="6931" y="1010212"/>
          <a:ext cx="2071799" cy="12430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Data</a:t>
          </a:r>
          <a:endParaRPr lang="en-US" sz="2900" kern="1200" dirty="0"/>
        </a:p>
      </dsp:txBody>
      <dsp:txXfrm>
        <a:off x="43340" y="1046621"/>
        <a:ext cx="1998981" cy="1170261"/>
      </dsp:txXfrm>
    </dsp:sp>
    <dsp:sp modelId="{C5B52F80-175D-43AF-94E0-D6177E68ADBC}">
      <dsp:nvSpPr>
        <dsp:cNvPr id="0" name=""/>
        <dsp:cNvSpPr/>
      </dsp:nvSpPr>
      <dsp:spPr>
        <a:xfrm>
          <a:off x="2285910" y="1374848"/>
          <a:ext cx="439221" cy="513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285910" y="1477609"/>
        <a:ext cx="307455" cy="308284"/>
      </dsp:txXfrm>
    </dsp:sp>
    <dsp:sp modelId="{531354F3-DEAA-43A7-B1DE-20190943B0EF}">
      <dsp:nvSpPr>
        <dsp:cNvPr id="0" name=""/>
        <dsp:cNvSpPr/>
      </dsp:nvSpPr>
      <dsp:spPr>
        <a:xfrm>
          <a:off x="2907450" y="1010212"/>
          <a:ext cx="2071799" cy="12430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Information</a:t>
          </a:r>
          <a:endParaRPr lang="en-US" sz="2900" kern="1200" dirty="0"/>
        </a:p>
      </dsp:txBody>
      <dsp:txXfrm>
        <a:off x="2943859" y="1046621"/>
        <a:ext cx="1998981" cy="1170261"/>
      </dsp:txXfrm>
    </dsp:sp>
    <dsp:sp modelId="{6DD27095-F96D-4C19-BE73-AC0D7A064B53}">
      <dsp:nvSpPr>
        <dsp:cNvPr id="0" name=""/>
        <dsp:cNvSpPr/>
      </dsp:nvSpPr>
      <dsp:spPr>
        <a:xfrm>
          <a:off x="5186429" y="1374848"/>
          <a:ext cx="439221" cy="5138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186429" y="1477609"/>
        <a:ext cx="307455" cy="308284"/>
      </dsp:txXfrm>
    </dsp:sp>
    <dsp:sp modelId="{9A59B292-D535-438A-B846-72FCD87D5AD2}">
      <dsp:nvSpPr>
        <dsp:cNvPr id="0" name=""/>
        <dsp:cNvSpPr/>
      </dsp:nvSpPr>
      <dsp:spPr>
        <a:xfrm>
          <a:off x="5807969" y="1010212"/>
          <a:ext cx="2071799" cy="12430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Evidence</a:t>
          </a:r>
          <a:endParaRPr lang="en-US" sz="2900" kern="1200" dirty="0"/>
        </a:p>
      </dsp:txBody>
      <dsp:txXfrm>
        <a:off x="5844378" y="1046621"/>
        <a:ext cx="1998981" cy="117026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7A984E53-D184-450F-A500-A383605C2EE5}" type="datetimeFigureOut">
              <a:rPr lang="en-GB" smtClean="0"/>
              <a:pPr/>
              <a:t>01/11/2018</a:t>
            </a:fld>
            <a:endParaRPr lang="en-GB"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FFA5208C-D5B8-41AA-9899-0311D22C914E}" type="slidenum">
              <a:rPr lang="en-GB" smtClean="0"/>
              <a:pPr/>
              <a:t>‹#›</a:t>
            </a:fld>
            <a:endParaRPr lang="en-GB" dirty="0"/>
          </a:p>
        </p:txBody>
      </p:sp>
    </p:spTree>
    <p:extLst>
      <p:ext uri="{BB962C8B-B14F-4D97-AF65-F5344CB8AC3E}">
        <p14:creationId xmlns:p14="http://schemas.microsoft.com/office/powerpoint/2010/main" val="416546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19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These are the challenges outlined in Five Year Forward View and the 10 year plan will most likely be an iteration of these</a:t>
            </a:r>
          </a:p>
          <a:p>
            <a:r>
              <a:rPr lang="en-GB" altLang="en-US" smtClean="0"/>
              <a:t>Same challenges as we move forward…..</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064041-39F2-4B87-9686-06BA24F0E0CA}"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67616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All will have heard of the ‘Tripe Aim’ – safe, effective patient centered care but after tragedies such AS Francis staff experience is also recognised as being really important</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D94503-562B-4A33-8AFA-5E2D24E9382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62172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Most STPs are developing into different things e.g. ICSs</a:t>
            </a:r>
          </a:p>
          <a:p>
            <a:r>
              <a:rPr lang="en-GB" altLang="en-US" smtClean="0"/>
              <a:t>Need to be aware of whats happening with yours locally.</a:t>
            </a:r>
          </a:p>
          <a:p>
            <a:r>
              <a:rPr lang="en-GB" altLang="en-US" smtClean="0"/>
              <a:t>Do you know?</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B1D4AE-E404-4C97-8C73-986A1641361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15827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STPs in area – simply googled and found the high level plans for your areas</a:t>
            </a:r>
          </a:p>
          <a:p>
            <a:endParaRPr lang="en-GB" altLang="en-US" smtClean="0"/>
          </a:p>
          <a:p>
            <a:r>
              <a:rPr lang="en-GB" altLang="en-US" smtClean="0"/>
              <a:t>E.g. Frimley Health; </a:t>
            </a:r>
          </a:p>
          <a:p>
            <a:r>
              <a:rPr lang="en-GB" altLang="en-US" smtClean="0"/>
              <a:t>1. Improve wellbeing and increase prevention, self-care and early detection.</a:t>
            </a:r>
          </a:p>
          <a:p>
            <a:r>
              <a:rPr lang="en-GB" altLang="en-US" smtClean="0"/>
              <a:t>2. Improve treatment planning for patients with long-term conditions, including</a:t>
            </a:r>
          </a:p>
          <a:p>
            <a:r>
              <a:rPr lang="en-GB" altLang="en-US" smtClean="0"/>
              <a:t>greater self-management and proactive management across all providers.</a:t>
            </a:r>
          </a:p>
          <a:p>
            <a:r>
              <a:rPr lang="en-GB" altLang="en-US" smtClean="0"/>
              <a:t>3. Provide proactive management for people who have multiple, complex and</a:t>
            </a:r>
          </a:p>
          <a:p>
            <a:r>
              <a:rPr lang="en-GB" altLang="en-US" smtClean="0"/>
              <a:t>long-term physical and mental health conditions, to reduce crises and</a:t>
            </a:r>
          </a:p>
          <a:p>
            <a:r>
              <a:rPr lang="en-GB" altLang="en-US" smtClean="0"/>
              <a:t>prolonged hospital stays.</a:t>
            </a:r>
          </a:p>
          <a:p>
            <a:r>
              <a:rPr lang="en-GB" altLang="en-US" smtClean="0"/>
              <a:t>4. Redesign urgent and emergency care, including integrated working and</a:t>
            </a:r>
          </a:p>
          <a:p>
            <a:r>
              <a:rPr lang="en-GB" altLang="en-US" smtClean="0"/>
              <a:t>primary care models providing out of hospital responses to reduce hospital</a:t>
            </a:r>
          </a:p>
          <a:p>
            <a:r>
              <a:rPr lang="en-GB" altLang="en-US" smtClean="0"/>
              <a:t>stays.</a:t>
            </a:r>
          </a:p>
          <a:p>
            <a:r>
              <a:rPr lang="en-GB" altLang="en-US" smtClean="0"/>
              <a:t>5. Reduce variation and health inequalities to improve outcomes and maximise</a:t>
            </a:r>
          </a:p>
          <a:p>
            <a:r>
              <a:rPr lang="en-GB" altLang="en-US" smtClean="0"/>
              <a:t>value for citizens across the population, supported by evidence.</a:t>
            </a:r>
          </a:p>
          <a:p>
            <a:endParaRPr lang="en-GB"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1BBC2-41A5-4304-9707-0187FECF9A6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3879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Note that STps are often called or have morphed into something different … </a:t>
            </a:r>
          </a:p>
          <a:p>
            <a:r>
              <a:rPr lang="en-US" altLang="en-US" smtClean="0"/>
              <a:t>Key themes across all; prevention, self management, tackling variation…</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EBEE4-0B9D-494A-B895-98C1EF7D17A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3154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DD2107-6A49-45C3-99DA-46BD064A605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9630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Loads of great information on each area on RightCare website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284F9-F028-45BD-8C63-CFD975E5BDBC}"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1734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Have a look at your own pack….</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48ED5C-CE4E-4D38-8809-C2E6B8A2472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013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Use alongside RightCare data to get a greater understanding of what is happening at your local level</a:t>
            </a:r>
          </a:p>
          <a:p>
            <a:r>
              <a:rPr lang="en-GB" altLang="en-US" smtClean="0"/>
              <a:t>Also add your organisation and team data, Hip Sprint Data….</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51E4F-6A2B-45C1-BBD3-ABD3C3D1C9F0}"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21161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If time could use as a short activity to let them discuss / explore what data they have and what they need</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F34023-F2B2-48DE-BA9C-1FB2B81DD79F}"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1882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607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AHPs into Action</a:t>
            </a:r>
          </a:p>
          <a:p>
            <a:r>
              <a:rPr lang="en-GB" altLang="en-US" smtClean="0"/>
              <a:t>What data do we have to help us understand this about ourselves and our service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2CFF54-2C76-472E-9A07-A1E442120ED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5653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48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1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62626"/>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8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6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7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7C45A-4DC5-485A-AC97-B1FA2292B8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97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lang="en-US" sz="5400" b="1" kern="1200" baseline="30000" dirty="0" smtClean="0">
                <a:solidFill>
                  <a:srgbClr val="4E5590"/>
                </a:solidFill>
                <a:latin typeface="Arial Bold" pitchFamily="34" charset="0"/>
                <a:ea typeface="+mn-ea"/>
                <a:cs typeface="Arial Bol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92AAC5-EC85-EB4A-8FA5-E63B38239D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646698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085996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931281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normAutofit/>
          </a:bodyPr>
          <a:lstStyle>
            <a:lvl1pPr>
              <a:defRPr lang="en-US" sz="540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0D03262B-21E7-4AA7-BB7E-68F3BF303870}" type="datetimeFigureOut">
              <a:rPr lang="en-US" altLang="en-US"/>
              <a:pPr>
                <a:defRPr/>
              </a:pPr>
              <a:t>11/1/2018</a:t>
            </a:fld>
            <a:endParaRPr lang="en-US" alt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53160B75-C665-4931-BE66-FA66DCDFFE80}" type="slidenum">
              <a:rPr lang="en-US" altLang="en-US"/>
              <a:pPr>
                <a:defRPr/>
              </a:pPr>
              <a:t>‹#›</a:t>
            </a:fld>
            <a:endParaRPr lang="en-US" altLang="en-US"/>
          </a:p>
        </p:txBody>
      </p:sp>
    </p:spTree>
    <p:extLst>
      <p:ext uri="{BB962C8B-B14F-4D97-AF65-F5344CB8AC3E}">
        <p14:creationId xmlns:p14="http://schemas.microsoft.com/office/powerpoint/2010/main" val="7917013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pic>
        <p:nvPicPr>
          <p:cNvPr id="4"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9938" y="333375"/>
            <a:ext cx="29464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a:t>Click to edit Master text styles</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p:cNvPr>
          <p:cNvSpPr>
            <a:spLocks noGrp="1"/>
          </p:cNvSpPr>
          <p:nvPr>
            <p:ph type="dt" sz="half" idx="14"/>
          </p:nvPr>
        </p:nvSpPr>
        <p:spPr/>
        <p:txBody>
          <a:bodyPr/>
          <a:lstStyle>
            <a:lvl1pPr>
              <a:defRPr/>
            </a:lvl1pPr>
          </a:lstStyle>
          <a:p>
            <a:pPr>
              <a:defRPr/>
            </a:pPr>
            <a:fld id="{8A935644-CBD1-488C-B40D-83F4B25494B4}" type="datetimeFigureOut">
              <a:rPr lang="en-US" altLang="en-US"/>
              <a:pPr>
                <a:defRPr/>
              </a:pPr>
              <a:t>11/1/2018</a:t>
            </a:fld>
            <a:endParaRPr lang="en-US" altLang="en-US"/>
          </a:p>
        </p:txBody>
      </p:sp>
      <p:sp>
        <p:nvSpPr>
          <p:cNvPr id="7" name="Footer Placeholder 4">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p:cNvPr>
          <p:cNvSpPr>
            <a:spLocks noGrp="1"/>
          </p:cNvSpPr>
          <p:nvPr>
            <p:ph type="sldNum" sz="quarter" idx="16"/>
          </p:nvPr>
        </p:nvSpPr>
        <p:spPr/>
        <p:txBody>
          <a:bodyPr/>
          <a:lstStyle>
            <a:lvl1pPr>
              <a:defRPr/>
            </a:lvl1pPr>
          </a:lstStyle>
          <a:p>
            <a:pPr>
              <a:defRPr/>
            </a:pPr>
            <a:fld id="{5F6D6BFD-AA50-4F30-ADA4-593A4D94A0B8}" type="slidenum">
              <a:rPr lang="en-US" altLang="en-US"/>
              <a:pPr>
                <a:defRPr/>
              </a:pPr>
              <a:t>‹#›</a:t>
            </a:fld>
            <a:endParaRPr lang="en-US" altLang="en-US"/>
          </a:p>
        </p:txBody>
      </p:sp>
    </p:spTree>
    <p:extLst>
      <p:ext uri="{BB962C8B-B14F-4D97-AF65-F5344CB8AC3E}">
        <p14:creationId xmlns:p14="http://schemas.microsoft.com/office/powerpoint/2010/main" val="2823490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467544" y="1628800"/>
            <a:ext cx="8424862" cy="936625"/>
          </a:xfrm>
        </p:spPr>
        <p:txBody>
          <a:bodyPr/>
          <a:lstStyle>
            <a:lvl1pPr>
              <a:buNone/>
              <a:defRPr lang="en-US" sz="4200" b="1" kern="1200" spc="-150" dirty="0" smtClean="0">
                <a:solidFill>
                  <a:srgbClr val="4E5590"/>
                </a:solidFill>
                <a:latin typeface="Calibri" panose="020F0502020204030204" pitchFamily="34" charset="0"/>
                <a:ea typeface="+mn-ea"/>
                <a:cs typeface="Arial Bold"/>
              </a:defRPr>
            </a:lvl1pPr>
            <a:lvl3pPr>
              <a:buNone/>
              <a:defRPr/>
            </a:lvl3pPr>
            <a:lvl5pPr>
              <a:buNone/>
              <a:defRPr/>
            </a:lvl5pPr>
          </a:lstStyle>
          <a:p>
            <a:pPr lvl="0"/>
            <a:r>
              <a:rPr lang="en-US"/>
              <a:t>Click to edit Master text styles</a:t>
            </a:r>
          </a:p>
        </p:txBody>
      </p:sp>
      <p:sp>
        <p:nvSpPr>
          <p:cNvPr id="3" name="Content Placeholder 2"/>
          <p:cNvSpPr>
            <a:spLocks noGrp="1"/>
          </p:cNvSpPr>
          <p:nvPr>
            <p:ph idx="1"/>
          </p:nvPr>
        </p:nvSpPr>
        <p:spPr>
          <a:xfrm>
            <a:off x="457200" y="2714620"/>
            <a:ext cx="8229600" cy="3411543"/>
          </a:xfrm>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p:cNvPr>
          <p:cNvSpPr>
            <a:spLocks noGrp="1"/>
          </p:cNvSpPr>
          <p:nvPr>
            <p:ph type="dt" sz="half" idx="14"/>
          </p:nvPr>
        </p:nvSpPr>
        <p:spPr/>
        <p:txBody>
          <a:bodyPr/>
          <a:lstStyle>
            <a:lvl1pPr>
              <a:defRPr/>
            </a:lvl1pPr>
          </a:lstStyle>
          <a:p>
            <a:pPr>
              <a:defRPr/>
            </a:pPr>
            <a:fld id="{899B595D-C7F3-4CD7-9DC6-FE110788860D}" type="datetimeFigureOut">
              <a:rPr lang="en-US" altLang="en-US"/>
              <a:pPr>
                <a:defRPr/>
              </a:pPr>
              <a:t>11/1/2018</a:t>
            </a:fld>
            <a:endParaRPr lang="en-US" alt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a:lvl1pPr>
          </a:lstStyle>
          <a:p>
            <a:pPr>
              <a:defRPr/>
            </a:pPr>
            <a:fld id="{11EB0576-1690-40A4-B675-9C648D20422E}" type="slidenum">
              <a:rPr lang="en-US" altLang="en-US"/>
              <a:pPr>
                <a:defRPr/>
              </a:pPr>
              <a:t>‹#›</a:t>
            </a:fld>
            <a:endParaRPr lang="en-US" altLang="en-US"/>
          </a:p>
        </p:txBody>
      </p:sp>
    </p:spTree>
    <p:extLst>
      <p:ext uri="{BB962C8B-B14F-4D97-AF65-F5344CB8AC3E}">
        <p14:creationId xmlns:p14="http://schemas.microsoft.com/office/powerpoint/2010/main" val="2936602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4267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000504"/>
            <a:ext cx="7772400" cy="1768471"/>
          </a:xfrm>
        </p:spPr>
        <p:txBody>
          <a:bodyPr anchor="t">
            <a:normAutofit/>
          </a:bodyPr>
          <a:lstStyle>
            <a:lvl1pPr marL="0" algn="l">
              <a:lnSpc>
                <a:spcPct val="200000"/>
              </a:lnSpc>
              <a:spcBef>
                <a:spcPts val="1200"/>
              </a:spcBef>
              <a:defRPr lang="en-US" sz="4800" b="1" kern="1200" baseline="30000" dirty="0" smtClean="0">
                <a:solidFill>
                  <a:srgbClr val="4E5590"/>
                </a:solidFill>
                <a:latin typeface="+mn-lt"/>
                <a:ea typeface="+mn-ea"/>
                <a:cs typeface="Arial Bold" pitchFamily="34" charset="0"/>
              </a:defRPr>
            </a:lvl1pPr>
          </a:lstStyle>
          <a:p>
            <a:r>
              <a:rPr lang="en-US"/>
              <a:t>Click to edit Master title style</a:t>
            </a:r>
            <a:endParaRPr lang="en-US" dirty="0"/>
          </a:p>
        </p:txBody>
      </p:sp>
      <p:sp>
        <p:nvSpPr>
          <p:cNvPr id="4" name="Date Placeholder 3">
            <a:extLst/>
          </p:cNvPr>
          <p:cNvSpPr>
            <a:spLocks noGrp="1"/>
          </p:cNvSpPr>
          <p:nvPr>
            <p:ph type="dt" sz="half" idx="10"/>
          </p:nvPr>
        </p:nvSpPr>
        <p:spPr/>
        <p:txBody>
          <a:bodyPr/>
          <a:lstStyle>
            <a:lvl1pPr>
              <a:defRPr/>
            </a:lvl1pPr>
          </a:lstStyle>
          <a:p>
            <a:pPr>
              <a:defRPr/>
            </a:pPr>
            <a:fld id="{FDA26AE2-0AA7-4A3F-B820-A2EF647A7263}" type="datetimeFigureOut">
              <a:rPr lang="en-US" altLang="en-US"/>
              <a:pPr>
                <a:defRPr/>
              </a:pPr>
              <a:t>11/1/2018</a:t>
            </a:fld>
            <a:endParaRPr lang="en-US" alt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F3BF69BE-1FA7-48DC-9AB2-279EFFED7562}" type="slidenum">
              <a:rPr lang="en-US" altLang="en-US"/>
              <a:pPr>
                <a:defRPr/>
              </a:pPr>
              <a:t>‹#›</a:t>
            </a:fld>
            <a:endParaRPr lang="en-US" altLang="en-US"/>
          </a:p>
        </p:txBody>
      </p:sp>
    </p:spTree>
    <p:extLst>
      <p:ext uri="{BB962C8B-B14F-4D97-AF65-F5344CB8AC3E}">
        <p14:creationId xmlns:p14="http://schemas.microsoft.com/office/powerpoint/2010/main" val="11261105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9538" y="1690688"/>
            <a:ext cx="3954462"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SP MASTER LOGO 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4200" b="1" kern="1200" spc="-150"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88"/>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p:cNvPr>
          <p:cNvSpPr>
            <a:spLocks noGrp="1"/>
          </p:cNvSpPr>
          <p:nvPr>
            <p:ph type="dt" sz="half" idx="15"/>
          </p:nvPr>
        </p:nvSpPr>
        <p:spPr/>
        <p:txBody>
          <a:bodyPr/>
          <a:lstStyle>
            <a:lvl1pPr>
              <a:defRPr/>
            </a:lvl1pPr>
          </a:lstStyle>
          <a:p>
            <a:pPr>
              <a:defRPr/>
            </a:pPr>
            <a:fld id="{544B509C-33F9-4E01-A177-7D5C9640E403}" type="datetimeFigureOut">
              <a:rPr lang="en-US" altLang="en-US"/>
              <a:pPr>
                <a:defRPr/>
              </a:pPr>
              <a:t>11/1/2018</a:t>
            </a:fld>
            <a:endParaRPr lang="en-US" altLang="en-US"/>
          </a:p>
        </p:txBody>
      </p:sp>
      <p:sp>
        <p:nvSpPr>
          <p:cNvPr id="7" name="Footer Placeholder 5">
            <a:extLst/>
          </p:cNvPr>
          <p:cNvSpPr>
            <a:spLocks noGrp="1"/>
          </p:cNvSpPr>
          <p:nvPr>
            <p:ph type="ftr" sz="quarter" idx="16"/>
          </p:nvPr>
        </p:nvSpPr>
        <p:spPr/>
        <p:txBody>
          <a:bodyPr/>
          <a:lstStyle>
            <a:lvl1pPr>
              <a:defRPr/>
            </a:lvl1pPr>
          </a:lstStyle>
          <a:p>
            <a:pPr>
              <a:defRPr/>
            </a:pPr>
            <a:endParaRPr lang="en-US"/>
          </a:p>
        </p:txBody>
      </p:sp>
      <p:sp>
        <p:nvSpPr>
          <p:cNvPr id="8" name="Slide Number Placeholder 6">
            <a:extLst/>
          </p:cNvPr>
          <p:cNvSpPr>
            <a:spLocks noGrp="1"/>
          </p:cNvSpPr>
          <p:nvPr>
            <p:ph type="sldNum" sz="quarter" idx="17"/>
          </p:nvPr>
        </p:nvSpPr>
        <p:spPr/>
        <p:txBody>
          <a:bodyPr/>
          <a:lstStyle>
            <a:lvl1pPr>
              <a:defRPr/>
            </a:lvl1pPr>
          </a:lstStyle>
          <a:p>
            <a:pPr>
              <a:defRPr/>
            </a:pPr>
            <a:fld id="{C264F251-D0F7-43DE-8BCF-56357D4D24D0}" type="slidenum">
              <a:rPr lang="en-US" altLang="en-US"/>
              <a:pPr>
                <a:defRPr/>
              </a:pPr>
              <a:t>‹#›</a:t>
            </a:fld>
            <a:endParaRPr lang="en-US" altLang="en-US"/>
          </a:p>
        </p:txBody>
      </p:sp>
    </p:spTree>
    <p:extLst>
      <p:ext uri="{BB962C8B-B14F-4D97-AF65-F5344CB8AC3E}">
        <p14:creationId xmlns:p14="http://schemas.microsoft.com/office/powerpoint/2010/main" val="3297507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7175" y="-603250"/>
            <a:ext cx="7254875" cy="984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SP MASTER LOGO 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1524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457200" y="3230563"/>
            <a:ext cx="8229600" cy="2698768"/>
          </a:xfrm>
        </p:spPr>
        <p:txBody>
          <a:bodyPr/>
          <a:lstStyle/>
          <a:p>
            <a:pPr lvl="0"/>
            <a:r>
              <a:rPr lang="en-US"/>
              <a:t>Click to edit Master text styles</a:t>
            </a:r>
          </a:p>
        </p:txBody>
      </p:sp>
      <p:sp>
        <p:nvSpPr>
          <p:cNvPr id="11" name="Title 1"/>
          <p:cNvSpPr>
            <a:spLocks noGrp="1"/>
          </p:cNvSpPr>
          <p:nvPr>
            <p:ph type="title"/>
          </p:nvPr>
        </p:nvSpPr>
        <p:spPr>
          <a:xfrm>
            <a:off x="457200" y="1905000"/>
            <a:ext cx="8229600" cy="1143000"/>
          </a:xfrm>
        </p:spPr>
        <p:txBody>
          <a:bodyPr>
            <a:normAutofit/>
          </a:bodyPr>
          <a:lstStyle>
            <a:lvl1pPr algn="l" defTabSz="914400" rtl="0" eaLnBrk="1" latinLnBrk="0" hangingPunct="1">
              <a:spcBef>
                <a:spcPct val="0"/>
              </a:spcBef>
              <a:buNone/>
              <a:defRPr lang="en-US" sz="4200" b="1" kern="1200" spc="-150" dirty="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6" name="Date Placeholder 6">
            <a:extLst/>
          </p:cNvPr>
          <p:cNvSpPr>
            <a:spLocks noGrp="1"/>
          </p:cNvSpPr>
          <p:nvPr>
            <p:ph type="dt" sz="half" idx="10"/>
          </p:nvPr>
        </p:nvSpPr>
        <p:spPr/>
        <p:txBody>
          <a:bodyPr/>
          <a:lstStyle>
            <a:lvl1pPr>
              <a:defRPr/>
            </a:lvl1pPr>
          </a:lstStyle>
          <a:p>
            <a:pPr>
              <a:defRPr/>
            </a:pPr>
            <a:fld id="{5943709F-84D2-4D2A-8AC9-00606068E7F4}" type="datetimeFigureOut">
              <a:rPr lang="en-US" altLang="en-US"/>
              <a:pPr>
                <a:defRPr/>
              </a:pPr>
              <a:t>11/1/2018</a:t>
            </a:fld>
            <a:endParaRPr lang="en-US" altLang="en-US"/>
          </a:p>
        </p:txBody>
      </p:sp>
      <p:sp>
        <p:nvSpPr>
          <p:cNvPr id="7" name="Footer Placeholder 7">
            <a:extLst/>
          </p:cNvPr>
          <p:cNvSpPr>
            <a:spLocks noGrp="1"/>
          </p:cNvSpPr>
          <p:nvPr>
            <p:ph type="ftr" sz="quarter" idx="11"/>
          </p:nvPr>
        </p:nvSpPr>
        <p:spPr/>
        <p:txBody>
          <a:bodyPr/>
          <a:lstStyle>
            <a:lvl1pPr>
              <a:defRPr/>
            </a:lvl1pPr>
          </a:lstStyle>
          <a:p>
            <a:pPr>
              <a:defRPr/>
            </a:pPr>
            <a:endParaRPr lang="en-US"/>
          </a:p>
        </p:txBody>
      </p:sp>
      <p:sp>
        <p:nvSpPr>
          <p:cNvPr id="8" name="Slide Number Placeholder 8">
            <a:extLst/>
          </p:cNvPr>
          <p:cNvSpPr>
            <a:spLocks noGrp="1"/>
          </p:cNvSpPr>
          <p:nvPr>
            <p:ph type="sldNum" sz="quarter" idx="12"/>
          </p:nvPr>
        </p:nvSpPr>
        <p:spPr/>
        <p:txBody>
          <a:bodyPr/>
          <a:lstStyle>
            <a:lvl1pPr>
              <a:defRPr/>
            </a:lvl1pPr>
          </a:lstStyle>
          <a:p>
            <a:pPr>
              <a:defRPr/>
            </a:pPr>
            <a:fld id="{1A879A02-35DB-48BD-80FD-BDCE2403243F}" type="slidenum">
              <a:rPr lang="en-US" altLang="en-US"/>
              <a:pPr>
                <a:defRPr/>
              </a:pPr>
              <a:t>‹#›</a:t>
            </a:fld>
            <a:endParaRPr lang="en-US" altLang="en-US"/>
          </a:p>
        </p:txBody>
      </p:sp>
    </p:spTree>
    <p:extLst>
      <p:ext uri="{BB962C8B-B14F-4D97-AF65-F5344CB8AC3E}">
        <p14:creationId xmlns:p14="http://schemas.microsoft.com/office/powerpoint/2010/main" val="29029231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pic>
        <p:nvPicPr>
          <p:cNvPr id="2"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1524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24000" y="152400"/>
            <a:ext cx="7329488" cy="102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2">
            <a:extLst/>
          </p:cNvPr>
          <p:cNvSpPr>
            <a:spLocks noGrp="1"/>
          </p:cNvSpPr>
          <p:nvPr>
            <p:ph type="dt" sz="half" idx="10"/>
          </p:nvPr>
        </p:nvSpPr>
        <p:spPr/>
        <p:txBody>
          <a:bodyPr/>
          <a:lstStyle>
            <a:lvl1pPr>
              <a:defRPr/>
            </a:lvl1pPr>
          </a:lstStyle>
          <a:p>
            <a:pPr>
              <a:defRPr/>
            </a:pPr>
            <a:fld id="{4003BA6B-9F72-48B8-8BA5-D55E4519DB9E}" type="datetimeFigureOut">
              <a:rPr lang="en-US" altLang="en-US"/>
              <a:pPr>
                <a:defRPr/>
              </a:pPr>
              <a:t>11/1/2018</a:t>
            </a:fld>
            <a:endParaRPr lang="en-US" altLang="en-US"/>
          </a:p>
        </p:txBody>
      </p:sp>
      <p:sp>
        <p:nvSpPr>
          <p:cNvPr id="5" name="Footer Placeholder 3">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p:cNvPr>
          <p:cNvSpPr>
            <a:spLocks noGrp="1"/>
          </p:cNvSpPr>
          <p:nvPr>
            <p:ph type="sldNum" sz="quarter" idx="12"/>
          </p:nvPr>
        </p:nvSpPr>
        <p:spPr/>
        <p:txBody>
          <a:bodyPr/>
          <a:lstStyle>
            <a:lvl1pPr>
              <a:defRPr/>
            </a:lvl1pPr>
          </a:lstStyle>
          <a:p>
            <a:pPr>
              <a:defRPr/>
            </a:pPr>
            <a:fld id="{50A973C3-D8D1-4494-9F41-7D66F94732D3}" type="slidenum">
              <a:rPr lang="en-US" altLang="en-US"/>
              <a:pPr>
                <a:defRPr/>
              </a:pPr>
              <a:t>‹#›</a:t>
            </a:fld>
            <a:endParaRPr lang="en-US" altLang="en-US"/>
          </a:p>
        </p:txBody>
      </p:sp>
    </p:spTree>
    <p:extLst>
      <p:ext uri="{BB962C8B-B14F-4D97-AF65-F5344CB8AC3E}">
        <p14:creationId xmlns:p14="http://schemas.microsoft.com/office/powerpoint/2010/main" val="70232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91440" tIns="45720" rIns="91440" bIns="45720" rtlCol="0" anchor="ctr">
            <a:normAutofit/>
          </a:bodyPr>
          <a:lstStyle/>
          <a:p>
            <a:r>
              <a:rPr lang="en-US" sz="7200" b="1" baseline="30000" dirty="0" smtClean="0">
                <a:solidFill>
                  <a:srgbClr val="4E5590"/>
                </a:solidFill>
                <a:latin typeface="Arial"/>
                <a:cs typeface="Arial"/>
              </a:rPr>
              <a:t>www.csp.org.uk</a:t>
            </a:r>
            <a:endParaRPr lang="en-US" sz="7200" b="1" baseline="30000" dirty="0">
              <a:solidFill>
                <a:srgbClr val="4E5590"/>
              </a:solidFill>
              <a:latin typeface="Arial"/>
              <a:cs typeface="Arial"/>
            </a:endParaRP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pic>
        <p:nvPicPr>
          <p:cNvPr id="3"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4267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3"/>
          </p:nvPr>
        </p:nvSpPr>
        <p:spPr>
          <a:xfrm>
            <a:off x="571472" y="2928938"/>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
            <a:extLst/>
          </p:cNvPr>
          <p:cNvSpPr>
            <a:spLocks noGrp="1"/>
          </p:cNvSpPr>
          <p:nvPr>
            <p:ph type="dt" sz="half" idx="14"/>
          </p:nvPr>
        </p:nvSpPr>
        <p:spPr/>
        <p:txBody>
          <a:bodyPr/>
          <a:lstStyle>
            <a:lvl1pPr>
              <a:defRPr/>
            </a:lvl1pPr>
          </a:lstStyle>
          <a:p>
            <a:pPr>
              <a:defRPr/>
            </a:pPr>
            <a:fld id="{630466F3-AF4F-40BD-9352-590A6967EC3E}" type="datetimeFigureOut">
              <a:rPr lang="en-US" altLang="en-US"/>
              <a:pPr>
                <a:defRPr/>
              </a:pPr>
              <a:t>11/1/2018</a:t>
            </a:fld>
            <a:endParaRPr lang="en-US" altLang="en-US"/>
          </a:p>
        </p:txBody>
      </p:sp>
      <p:sp>
        <p:nvSpPr>
          <p:cNvPr id="5" name="Footer Placeholder 2">
            <a:extLst/>
          </p:cNvPr>
          <p:cNvSpPr>
            <a:spLocks noGrp="1"/>
          </p:cNvSpPr>
          <p:nvPr>
            <p:ph type="ftr" sz="quarter" idx="15"/>
          </p:nvPr>
        </p:nvSpPr>
        <p:spPr/>
        <p:txBody>
          <a:bodyPr/>
          <a:lstStyle>
            <a:lvl1pPr>
              <a:defRPr/>
            </a:lvl1pPr>
          </a:lstStyle>
          <a:p>
            <a:pPr>
              <a:defRPr/>
            </a:pPr>
            <a:endParaRPr lang="en-US"/>
          </a:p>
        </p:txBody>
      </p:sp>
      <p:sp>
        <p:nvSpPr>
          <p:cNvPr id="6" name="Slide Number Placeholder 3">
            <a:extLst/>
          </p:cNvPr>
          <p:cNvSpPr>
            <a:spLocks noGrp="1"/>
          </p:cNvSpPr>
          <p:nvPr>
            <p:ph type="sldNum" sz="quarter" idx="16"/>
          </p:nvPr>
        </p:nvSpPr>
        <p:spPr/>
        <p:txBody>
          <a:bodyPr/>
          <a:lstStyle>
            <a:lvl1pPr>
              <a:defRPr/>
            </a:lvl1pPr>
          </a:lstStyle>
          <a:p>
            <a:pPr>
              <a:defRPr/>
            </a:pPr>
            <a:fld id="{A729E989-C8A1-4DB5-8DB9-7EB42417F2D1}" type="slidenum">
              <a:rPr lang="en-US" altLang="en-US"/>
              <a:pPr>
                <a:defRPr/>
              </a:pPr>
              <a:t>‹#›</a:t>
            </a:fld>
            <a:endParaRPr lang="en-US" altLang="en-US"/>
          </a:p>
        </p:txBody>
      </p:sp>
    </p:spTree>
    <p:extLst>
      <p:ext uri="{BB962C8B-B14F-4D97-AF65-F5344CB8AC3E}">
        <p14:creationId xmlns:p14="http://schemas.microsoft.com/office/powerpoint/2010/main" val="4173869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pic>
        <p:nvPicPr>
          <p:cNvPr id="2"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1524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2938" y="1512888"/>
            <a:ext cx="5308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a:extLst/>
          </p:cNvPr>
          <p:cNvSpPr>
            <a:spLocks noGrp="1"/>
          </p:cNvSpPr>
          <p:nvPr>
            <p:ph type="dt" sz="half" idx="10"/>
          </p:nvPr>
        </p:nvSpPr>
        <p:spPr/>
        <p:txBody>
          <a:bodyPr/>
          <a:lstStyle>
            <a:lvl1pPr>
              <a:defRPr/>
            </a:lvl1pPr>
          </a:lstStyle>
          <a:p>
            <a:pPr>
              <a:defRPr/>
            </a:pPr>
            <a:fld id="{A3FC19E8-00D3-491A-A5A9-704234BD9E84}" type="datetimeFigureOut">
              <a:rPr lang="en-US" altLang="en-US"/>
              <a:pPr>
                <a:defRPr/>
              </a:pPr>
              <a:t>11/1/2018</a:t>
            </a:fld>
            <a:endParaRPr lang="en-US" altLang="en-US"/>
          </a:p>
        </p:txBody>
      </p:sp>
      <p:sp>
        <p:nvSpPr>
          <p:cNvPr id="5" name="Footer Placeholder 5">
            <a:extLst/>
          </p:cNvPr>
          <p:cNvSpPr>
            <a:spLocks noGrp="1"/>
          </p:cNvSpPr>
          <p:nvPr>
            <p:ph type="ftr" sz="quarter" idx="11"/>
          </p:nvPr>
        </p:nvSpPr>
        <p:spPr/>
        <p:txBody>
          <a:bodyPr/>
          <a:lstStyle>
            <a:lvl1pPr>
              <a:defRPr/>
            </a:lvl1pPr>
          </a:lstStyle>
          <a:p>
            <a:pPr>
              <a:defRPr/>
            </a:pPr>
            <a:endParaRPr lang="en-US"/>
          </a:p>
        </p:txBody>
      </p:sp>
      <p:sp>
        <p:nvSpPr>
          <p:cNvPr id="6" name="Slide Number Placeholder 6">
            <a:extLst/>
          </p:cNvPr>
          <p:cNvSpPr>
            <a:spLocks noGrp="1"/>
          </p:cNvSpPr>
          <p:nvPr>
            <p:ph type="sldNum" sz="quarter" idx="12"/>
          </p:nvPr>
        </p:nvSpPr>
        <p:spPr/>
        <p:txBody>
          <a:bodyPr/>
          <a:lstStyle>
            <a:lvl1pPr>
              <a:defRPr/>
            </a:lvl1pPr>
          </a:lstStyle>
          <a:p>
            <a:pPr>
              <a:defRPr/>
            </a:pPr>
            <a:fld id="{C1AD748F-8CB1-411F-955B-B61166B3DCB2}" type="slidenum">
              <a:rPr lang="en-US" altLang="en-US"/>
              <a:pPr>
                <a:defRPr/>
              </a:pPr>
              <a:t>‹#›</a:t>
            </a:fld>
            <a:endParaRPr lang="en-US" altLang="en-US"/>
          </a:p>
        </p:txBody>
      </p:sp>
    </p:spTree>
    <p:extLst>
      <p:ext uri="{BB962C8B-B14F-4D97-AF65-F5344CB8AC3E}">
        <p14:creationId xmlns:p14="http://schemas.microsoft.com/office/powerpoint/2010/main" val="13701717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9125" y="720725"/>
            <a:ext cx="838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CSP MASTER LOGO 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22860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4">
            <a:extLst/>
          </p:cNvPr>
          <p:cNvSpPr>
            <a:spLocks noGrp="1"/>
          </p:cNvSpPr>
          <p:nvPr>
            <p:ph type="dt" sz="half" idx="10"/>
          </p:nvPr>
        </p:nvSpPr>
        <p:spPr/>
        <p:txBody>
          <a:bodyPr/>
          <a:lstStyle>
            <a:lvl1pPr>
              <a:defRPr/>
            </a:lvl1pPr>
          </a:lstStyle>
          <a:p>
            <a:pPr>
              <a:defRPr/>
            </a:pPr>
            <a:fld id="{E694C1F7-3839-495C-A888-F6BCA30E62B8}" type="datetimeFigureOut">
              <a:rPr lang="en-US" altLang="en-US"/>
              <a:pPr>
                <a:defRPr/>
              </a:pPr>
              <a:t>11/1/2018</a:t>
            </a:fld>
            <a:endParaRPr lang="en-US" altLang="en-US"/>
          </a:p>
        </p:txBody>
      </p:sp>
      <p:sp>
        <p:nvSpPr>
          <p:cNvPr id="5" name="Footer Placeholder 5">
            <a:extLst/>
          </p:cNvPr>
          <p:cNvSpPr>
            <a:spLocks noGrp="1"/>
          </p:cNvSpPr>
          <p:nvPr>
            <p:ph type="ftr" sz="quarter" idx="11"/>
          </p:nvPr>
        </p:nvSpPr>
        <p:spPr/>
        <p:txBody>
          <a:bodyPr/>
          <a:lstStyle>
            <a:lvl1pPr>
              <a:defRPr/>
            </a:lvl1pPr>
          </a:lstStyle>
          <a:p>
            <a:pPr>
              <a:defRPr/>
            </a:pPr>
            <a:endParaRPr lang="en-US"/>
          </a:p>
        </p:txBody>
      </p:sp>
      <p:sp>
        <p:nvSpPr>
          <p:cNvPr id="6" name="Slide Number Placeholder 6">
            <a:extLst/>
          </p:cNvPr>
          <p:cNvSpPr>
            <a:spLocks noGrp="1"/>
          </p:cNvSpPr>
          <p:nvPr>
            <p:ph type="sldNum" sz="quarter" idx="12"/>
          </p:nvPr>
        </p:nvSpPr>
        <p:spPr/>
        <p:txBody>
          <a:bodyPr/>
          <a:lstStyle>
            <a:lvl1pPr>
              <a:defRPr/>
            </a:lvl1pPr>
          </a:lstStyle>
          <a:p>
            <a:pPr>
              <a:defRPr/>
            </a:pPr>
            <a:fld id="{8DEE595B-785F-482A-92F5-FF68488509A4}" type="slidenum">
              <a:rPr lang="en-US" altLang="en-US"/>
              <a:pPr>
                <a:defRPr/>
              </a:pPr>
              <a:t>‹#›</a:t>
            </a:fld>
            <a:endParaRPr lang="en-US" altLang="en-US"/>
          </a:p>
        </p:txBody>
      </p:sp>
    </p:spTree>
    <p:extLst>
      <p:ext uri="{BB962C8B-B14F-4D97-AF65-F5344CB8AC3E}">
        <p14:creationId xmlns:p14="http://schemas.microsoft.com/office/powerpoint/2010/main" val="1005038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pic>
        <p:nvPicPr>
          <p:cNvPr id="3"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32877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p:cNvPr>
          <p:cNvSpPr txBox="1">
            <a:spLocks/>
          </p:cNvSpPr>
          <p:nvPr userDrawn="1"/>
        </p:nvSpPr>
        <p:spPr bwMode="auto">
          <a:xfrm>
            <a:off x="4114800" y="5410200"/>
            <a:ext cx="6705600" cy="1828800"/>
          </a:xfrm>
          <a:prstGeom prst="rect">
            <a:avLst/>
          </a:prstGeom>
          <a:no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7200" b="1" baseline="30000">
                <a:solidFill>
                  <a:srgbClr val="4E5590"/>
                </a:solidFill>
                <a:ea typeface="+mn-ea"/>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4"/>
          </p:nvPr>
        </p:nvSpPr>
        <p:spPr/>
        <p:txBody>
          <a:bodyPr/>
          <a:lstStyle>
            <a:lvl1pPr>
              <a:defRPr/>
            </a:lvl1pPr>
          </a:lstStyle>
          <a:p>
            <a:pPr>
              <a:defRPr/>
            </a:pPr>
            <a:fld id="{1BB46132-8A9B-4478-A437-C2DD4A2B5B1D}" type="datetimeFigureOut">
              <a:rPr lang="en-US" altLang="en-US"/>
              <a:pPr>
                <a:defRPr/>
              </a:pPr>
              <a:t>11/1/2018</a:t>
            </a:fld>
            <a:endParaRPr lang="en-US" altLang="en-US"/>
          </a:p>
        </p:txBody>
      </p:sp>
      <p:sp>
        <p:nvSpPr>
          <p:cNvPr id="6" name="Footer Placeholder 4">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p:cNvPr>
          <p:cNvSpPr>
            <a:spLocks noGrp="1"/>
          </p:cNvSpPr>
          <p:nvPr>
            <p:ph type="sldNum" sz="quarter" idx="16"/>
          </p:nvPr>
        </p:nvSpPr>
        <p:spPr/>
        <p:txBody>
          <a:bodyPr/>
          <a:lstStyle>
            <a:lvl1pPr>
              <a:defRPr/>
            </a:lvl1pPr>
          </a:lstStyle>
          <a:p>
            <a:pPr>
              <a:defRPr/>
            </a:pPr>
            <a:fld id="{25597444-6C5B-4ED4-8907-DA4907B81B2E}" type="slidenum">
              <a:rPr lang="en-US" altLang="en-US"/>
              <a:pPr>
                <a:defRPr/>
              </a:pPr>
              <a:t>‹#›</a:t>
            </a:fld>
            <a:endParaRPr lang="en-US" altLang="en-US"/>
          </a:p>
        </p:txBody>
      </p:sp>
    </p:spTree>
    <p:extLst>
      <p:ext uri="{BB962C8B-B14F-4D97-AF65-F5344CB8AC3E}">
        <p14:creationId xmlns:p14="http://schemas.microsoft.com/office/powerpoint/2010/main" val="2754408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pic>
        <p:nvPicPr>
          <p:cNvPr id="2" name="Picture 7" descr="CSP MASTER LOGO 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33600" y="1752600"/>
            <a:ext cx="47355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p:cNvPr>
          <p:cNvSpPr>
            <a:spLocks noGrp="1"/>
          </p:cNvSpPr>
          <p:nvPr>
            <p:ph type="dt" sz="half" idx="10"/>
          </p:nvPr>
        </p:nvSpPr>
        <p:spPr/>
        <p:txBody>
          <a:bodyPr/>
          <a:lstStyle>
            <a:lvl1pPr>
              <a:defRPr/>
            </a:lvl1pPr>
          </a:lstStyle>
          <a:p>
            <a:pPr>
              <a:defRPr/>
            </a:pPr>
            <a:fld id="{442373AA-58F3-4ABE-9BD4-E58F90F46949}" type="datetimeFigureOut">
              <a:rPr lang="en-US" altLang="en-US"/>
              <a:pPr>
                <a:defRPr/>
              </a:pPr>
              <a:t>11/1/2018</a:t>
            </a:fld>
            <a:endParaRPr lang="en-US" altLang="en-US"/>
          </a:p>
        </p:txBody>
      </p:sp>
      <p:sp>
        <p:nvSpPr>
          <p:cNvPr id="4" name="Footer Placeholder 4">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p:cNvPr>
          <p:cNvSpPr>
            <a:spLocks noGrp="1"/>
          </p:cNvSpPr>
          <p:nvPr>
            <p:ph type="sldNum" sz="quarter" idx="12"/>
          </p:nvPr>
        </p:nvSpPr>
        <p:spPr/>
        <p:txBody>
          <a:bodyPr/>
          <a:lstStyle>
            <a:lvl1pPr>
              <a:defRPr/>
            </a:lvl1pPr>
          </a:lstStyle>
          <a:p>
            <a:pPr>
              <a:defRPr/>
            </a:pPr>
            <a:fld id="{2C53FE73-DE3B-44A6-A269-F9ADDC2B4F5A}" type="slidenum">
              <a:rPr lang="en-US" altLang="en-US"/>
              <a:pPr>
                <a:defRPr/>
              </a:pPr>
              <a:t>‹#›</a:t>
            </a:fld>
            <a:endParaRPr lang="en-US" altLang="en-US"/>
          </a:p>
        </p:txBody>
      </p:sp>
    </p:spTree>
    <p:extLst>
      <p:ext uri="{BB962C8B-B14F-4D97-AF65-F5344CB8AC3E}">
        <p14:creationId xmlns:p14="http://schemas.microsoft.com/office/powerpoint/2010/main" val="1900110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p:cNvPr>
          <p:cNvSpPr>
            <a:spLocks noGrp="1"/>
          </p:cNvSpPr>
          <p:nvPr>
            <p:ph type="dt" sz="half" idx="10"/>
          </p:nvPr>
        </p:nvSpPr>
        <p:spPr/>
        <p:txBody>
          <a:bodyPr/>
          <a:lstStyle>
            <a:lvl1pPr>
              <a:defRPr/>
            </a:lvl1pPr>
          </a:lstStyle>
          <a:p>
            <a:pPr>
              <a:defRPr/>
            </a:pPr>
            <a:fld id="{96222145-11E4-4CDB-A258-262ECD5C1D91}" type="datetimeFigureOut">
              <a:rPr lang="en-US" altLang="en-US"/>
              <a:pPr>
                <a:defRPr/>
              </a:pPr>
              <a:t>11/1/2018</a:t>
            </a:fld>
            <a:endParaRPr lang="en-US" alt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9FAE443D-C82F-4659-92B5-F2E2B5E3BB77}" type="slidenum">
              <a:rPr lang="en-US" altLang="en-US"/>
              <a:pPr>
                <a:defRPr/>
              </a:pPr>
              <a:t>‹#›</a:t>
            </a:fld>
            <a:endParaRPr lang="en-US" altLang="en-US"/>
          </a:p>
        </p:txBody>
      </p:sp>
    </p:spTree>
    <p:extLst>
      <p:ext uri="{BB962C8B-B14F-4D97-AF65-F5344CB8AC3E}">
        <p14:creationId xmlns:p14="http://schemas.microsoft.com/office/powerpoint/2010/main" val="19356321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Date Placeholder 3"/>
          <p:cNvSpPr txBox="1">
            <a:spLocks/>
          </p:cNvSpPr>
          <p:nvPr userDrawn="1"/>
        </p:nvSpPr>
        <p:spPr>
          <a:xfrm>
            <a:off x="65088" y="6164263"/>
            <a:ext cx="642937" cy="357187"/>
          </a:xfrm>
          <a:prstGeom prst="rect">
            <a:avLst/>
          </a:prstGeom>
        </p:spPr>
        <p:txBody>
          <a:bodyPr/>
          <a:lstStyle>
            <a:lvl1pPr algn="r">
              <a:lnSpc>
                <a:spcPts val="700"/>
              </a:lnSpc>
              <a:defRPr sz="800" baseline="0" dirty="0" smtClean="0">
                <a:solidFill>
                  <a:schemeClr val="bg1"/>
                </a:solidFill>
                <a:latin typeface="Trebuchet MS" pitchFamily="34" charset="0"/>
              </a:defRPr>
            </a:lvl1pPr>
          </a:lstStyle>
          <a:p>
            <a:pPr>
              <a:defRPr/>
            </a:pPr>
            <a:r>
              <a:rPr lang="en-US">
                <a:ea typeface="+mn-ea"/>
                <a:cs typeface="Arial" charset="0"/>
              </a:rPr>
              <a:t>22nd March 2010</a:t>
            </a:r>
            <a:endParaRPr lang="en-GB">
              <a:ea typeface="+mn-ea"/>
              <a:cs typeface="Arial" charset="0"/>
            </a:endParaRPr>
          </a:p>
        </p:txBody>
      </p:sp>
      <p:sp>
        <p:nvSpPr>
          <p:cNvPr id="3" name="Footer Placeholder 4"/>
          <p:cNvSpPr txBox="1">
            <a:spLocks/>
          </p:cNvSpPr>
          <p:nvPr userDrawn="1"/>
        </p:nvSpPr>
        <p:spPr>
          <a:xfrm>
            <a:off x="714375" y="6145213"/>
            <a:ext cx="3643313" cy="400050"/>
          </a:xfrm>
          <a:prstGeom prst="rect">
            <a:avLst/>
          </a:prstGeom>
        </p:spPr>
        <p:txBody>
          <a:bodyPr lIns="0" rIns="0">
            <a:spAutoFit/>
          </a:bodyPr>
          <a:lstStyle>
            <a:lvl1pPr algn="l">
              <a:lnSpc>
                <a:spcPts val="1200"/>
              </a:lnSpc>
              <a:defRPr b="1" baseline="0" dirty="0" smtClean="0">
                <a:solidFill>
                  <a:srgbClr val="3E3E3E"/>
                </a:solidFill>
                <a:latin typeface="Trebuchet MS" pitchFamily="34" charset="0"/>
              </a:defRPr>
            </a:lvl1pPr>
          </a:lstStyle>
          <a:p>
            <a:pPr>
              <a:defRPr/>
            </a:pPr>
            <a:r>
              <a:rPr lang="en-GB" sz="1200">
                <a:solidFill>
                  <a:srgbClr val="2D9ED7"/>
                </a:solidFill>
                <a:ea typeface="+mn-ea"/>
                <a:cs typeface="Arial" charset="0"/>
              </a:rPr>
              <a:t>DH Tender - Transforming Community Services</a:t>
            </a:r>
          </a:p>
          <a:p>
            <a:pPr>
              <a:defRPr/>
            </a:pPr>
            <a:r>
              <a:rPr lang="en-GB" sz="1200">
                <a:ea typeface="+mn-ea"/>
                <a:cs typeface="Arial" charset="0"/>
              </a:rPr>
              <a:t>Summary CV</a:t>
            </a:r>
          </a:p>
        </p:txBody>
      </p:sp>
      <p:sp>
        <p:nvSpPr>
          <p:cNvPr id="4" name="Slide Number Placeholder 5"/>
          <p:cNvSpPr txBox="1">
            <a:spLocks/>
          </p:cNvSpPr>
          <p:nvPr userDrawn="1"/>
        </p:nvSpPr>
        <p:spPr>
          <a:xfrm>
            <a:off x="4357688" y="6176963"/>
            <a:ext cx="857250" cy="428625"/>
          </a:xfrm>
          <a:prstGeom prst="rect">
            <a:avLst/>
          </a:prstGeom>
        </p:spPr>
        <p:txBody>
          <a:bodyPr/>
          <a:lstStyle>
            <a:lvl1pPr>
              <a:lnSpc>
                <a:spcPts val="1200"/>
              </a:lnSpc>
              <a:defRPr baseline="0" dirty="0" smtClean="0">
                <a:latin typeface="Trebuchet MS" pitchFamily="34" charset="0"/>
              </a:defRPr>
            </a:lvl1pPr>
          </a:lstStyle>
          <a:p>
            <a:pPr>
              <a:defRPr/>
            </a:pPr>
            <a:endParaRPr lang="en-GB">
              <a:ea typeface="+mn-ea"/>
              <a:cs typeface="Arial" charset="0"/>
            </a:endParaRPr>
          </a:p>
        </p:txBody>
      </p:sp>
      <p:sp>
        <p:nvSpPr>
          <p:cNvPr id="5" name="Rectangle 4"/>
          <p:cNvSpPr/>
          <p:nvPr userDrawn="1"/>
        </p:nvSpPr>
        <p:spPr>
          <a:xfrm>
            <a:off x="214313" y="6072188"/>
            <a:ext cx="485775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extLst>
      <p:ext uri="{BB962C8B-B14F-4D97-AF65-F5344CB8AC3E}">
        <p14:creationId xmlns:p14="http://schemas.microsoft.com/office/powerpoint/2010/main" val="39716010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B49FF617-BA0B-48EA-B8B9-9B74EEB31982}" type="datetimeFigureOut">
              <a:rPr lang="en-US" altLang="en-US"/>
              <a:pPr>
                <a:defRPr/>
              </a:pPr>
              <a:t>11/1/2018</a:t>
            </a:fld>
            <a:endParaRPr lang="en-US" altLang="en-US"/>
          </a:p>
        </p:txBody>
      </p:sp>
      <p:sp>
        <p:nvSpPr>
          <p:cNvPr id="3" name="Footer Placeholder 4">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p:cNvPr>
          <p:cNvSpPr>
            <a:spLocks noGrp="1"/>
          </p:cNvSpPr>
          <p:nvPr>
            <p:ph type="sldNum" sz="quarter" idx="12"/>
          </p:nvPr>
        </p:nvSpPr>
        <p:spPr/>
        <p:txBody>
          <a:bodyPr/>
          <a:lstStyle>
            <a:lvl1pPr>
              <a:defRPr/>
            </a:lvl1pPr>
          </a:lstStyle>
          <a:p>
            <a:pPr>
              <a:defRPr/>
            </a:pPr>
            <a:fld id="{2B51829C-DBB1-441B-A020-239B0ACEF427}" type="slidenum">
              <a:rPr lang="en-US" altLang="en-US"/>
              <a:pPr>
                <a:defRPr/>
              </a:pPr>
              <a:t>‹#›</a:t>
            </a:fld>
            <a:endParaRPr lang="en-US" altLang="en-US"/>
          </a:p>
        </p:txBody>
      </p:sp>
    </p:spTree>
    <p:extLst>
      <p:ext uri="{BB962C8B-B14F-4D97-AF65-F5344CB8AC3E}">
        <p14:creationId xmlns:p14="http://schemas.microsoft.com/office/powerpoint/2010/main" val="1004587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2" name="Rectangle 1"/>
          <p:cNvSpPr/>
          <p:nvPr userDrawn="1"/>
        </p:nvSpPr>
        <p:spPr>
          <a:xfrm>
            <a:off x="7956550" y="549275"/>
            <a:ext cx="1008063" cy="358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dirty="0">
              <a:solidFill>
                <a:prstClr val="white"/>
              </a:solidFill>
            </a:endParaRPr>
          </a:p>
        </p:txBody>
      </p:sp>
    </p:spTree>
    <p:extLst>
      <p:ext uri="{BB962C8B-B14F-4D97-AF65-F5344CB8AC3E}">
        <p14:creationId xmlns:p14="http://schemas.microsoft.com/office/powerpoint/2010/main" val="37309296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512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lide title, text and photo">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025530"/>
            <a:ext cx="7772400" cy="679449"/>
          </a:xfrm>
          <a:prstGeom prst="rect">
            <a:avLst/>
          </a:prstGeom>
        </p:spPr>
        <p:txBody>
          <a:bodyPr/>
          <a:lstStyle>
            <a:lvl1pPr algn="l">
              <a:defRPr sz="3600" b="1">
                <a:solidFill>
                  <a:srgbClr val="A00054"/>
                </a:solidFill>
              </a:defRPr>
            </a:lvl1pPr>
          </a:lstStyle>
          <a:p>
            <a:r>
              <a:rPr lang="en-US" smtClean="0"/>
              <a:t>Click to edit Master title style</a:t>
            </a:r>
            <a:endParaRPr lang="en-US" dirty="0"/>
          </a:p>
        </p:txBody>
      </p:sp>
      <p:sp>
        <p:nvSpPr>
          <p:cNvPr id="10" name="Text Placeholder 7"/>
          <p:cNvSpPr>
            <a:spLocks noGrp="1"/>
          </p:cNvSpPr>
          <p:nvPr>
            <p:ph type="body" sz="quarter" idx="13"/>
          </p:nvPr>
        </p:nvSpPr>
        <p:spPr>
          <a:xfrm>
            <a:off x="457202" y="1954924"/>
            <a:ext cx="4619297" cy="3720662"/>
          </a:xfrm>
          <a:prstGeom prst="rect">
            <a:avLst/>
          </a:prstGeom>
        </p:spPr>
        <p:txBody>
          <a:bodyPr/>
          <a:lstStyle>
            <a:lvl1pPr marL="342891" indent="-342891">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Picture Placeholder 2"/>
          <p:cNvSpPr>
            <a:spLocks noGrp="1"/>
          </p:cNvSpPr>
          <p:nvPr>
            <p:ph type="pic" sz="quarter" idx="14"/>
          </p:nvPr>
        </p:nvSpPr>
        <p:spPr>
          <a:xfrm>
            <a:off x="5218115" y="1954213"/>
            <a:ext cx="3673475" cy="3721100"/>
          </a:xfrm>
          <a:prstGeom prst="rect">
            <a:avLst/>
          </a:prstGeom>
        </p:spPr>
        <p:txBody>
          <a:bodyPr/>
          <a:lstStyle>
            <a:lvl1pPr marL="0" indent="0" algn="ctr">
              <a:buNone/>
              <a:defRPr sz="2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630937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025530"/>
            <a:ext cx="7772400" cy="679449"/>
          </a:xfrm>
          <a:prstGeom prst="rect">
            <a:avLst/>
          </a:prstGeom>
        </p:spPr>
        <p:txBody>
          <a:bodyPr/>
          <a:lstStyle>
            <a:lvl1pPr algn="l">
              <a:defRPr sz="3600" b="1" baseline="0">
                <a:solidFill>
                  <a:srgbClr val="A00054"/>
                </a:solidFill>
              </a:defRPr>
            </a:lvl1pPr>
          </a:lstStyle>
          <a:p>
            <a:r>
              <a:rPr lang="en-US" smtClean="0"/>
              <a:t>Click to edit Master title style</a:t>
            </a:r>
            <a:endParaRPr lang="en-US" dirty="0"/>
          </a:p>
        </p:txBody>
      </p:sp>
      <p:sp>
        <p:nvSpPr>
          <p:cNvPr id="10" name="Text Placeholder 7"/>
          <p:cNvSpPr>
            <a:spLocks noGrp="1"/>
          </p:cNvSpPr>
          <p:nvPr>
            <p:ph type="body" sz="quarter" idx="13"/>
          </p:nvPr>
        </p:nvSpPr>
        <p:spPr>
          <a:xfrm>
            <a:off x="457202"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701534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a:extLst/>
          </p:cNvPr>
          <p:cNvSpPr>
            <a:spLocks noGrp="1"/>
          </p:cNvSpPr>
          <p:nvPr>
            <p:ph type="dt" sz="half" idx="10"/>
          </p:nvPr>
        </p:nvSpPr>
        <p:spPr/>
        <p:txBody>
          <a:bodyPr/>
          <a:lstStyle>
            <a:lvl1pPr>
              <a:defRPr/>
            </a:lvl1pPr>
          </a:lstStyle>
          <a:p>
            <a:pPr>
              <a:defRPr/>
            </a:pPr>
            <a:fld id="{FF811A24-4FAB-4378-BC15-BBA523574C4F}" type="datetimeFigureOut">
              <a:rPr lang="en-US" altLang="en-US"/>
              <a:pPr>
                <a:defRPr/>
              </a:pPr>
              <a:t>11/1/2018</a:t>
            </a:fld>
            <a:endParaRPr lang="en-US" altLang="en-US"/>
          </a:p>
        </p:txBody>
      </p:sp>
      <p:sp>
        <p:nvSpPr>
          <p:cNvPr id="4" name="Footer Placeholder 4">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p:cNvPr>
          <p:cNvSpPr>
            <a:spLocks noGrp="1"/>
          </p:cNvSpPr>
          <p:nvPr>
            <p:ph type="sldNum" sz="quarter" idx="12"/>
          </p:nvPr>
        </p:nvSpPr>
        <p:spPr/>
        <p:txBody>
          <a:bodyPr/>
          <a:lstStyle>
            <a:lvl1pPr>
              <a:defRPr/>
            </a:lvl1pPr>
          </a:lstStyle>
          <a:p>
            <a:pPr>
              <a:defRPr/>
            </a:pPr>
            <a:fld id="{B81AC1F0-7F89-4FCE-87AA-C7792CF85124}" type="slidenum">
              <a:rPr lang="en-US" altLang="en-US"/>
              <a:pPr>
                <a:defRPr/>
              </a:pPr>
              <a:t>‹#›</a:t>
            </a:fld>
            <a:endParaRPr lang="en-US" altLang="en-US"/>
          </a:p>
        </p:txBody>
      </p:sp>
    </p:spTree>
    <p:extLst>
      <p:ext uri="{BB962C8B-B14F-4D97-AF65-F5344CB8AC3E}">
        <p14:creationId xmlns:p14="http://schemas.microsoft.com/office/powerpoint/2010/main" val="21345669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a:extLst/>
          </p:cNvPr>
          <p:cNvSpPr>
            <a:spLocks noGrp="1"/>
          </p:cNvSpPr>
          <p:nvPr>
            <p:ph type="dt" sz="half" idx="10"/>
          </p:nvPr>
        </p:nvSpPr>
        <p:spPr/>
        <p:txBody>
          <a:bodyPr/>
          <a:lstStyle>
            <a:lvl1pPr>
              <a:defRPr/>
            </a:lvl1pPr>
          </a:lstStyle>
          <a:p>
            <a:pPr>
              <a:defRPr/>
            </a:pPr>
            <a:fld id="{DC6F57E9-B12B-4622-9D7E-79A68C9DB909}" type="datetimeFigureOut">
              <a:rPr lang="en-US" altLang="en-US"/>
              <a:pPr>
                <a:defRPr/>
              </a:pPr>
              <a:t>11/1/2018</a:t>
            </a:fld>
            <a:endParaRPr lang="en-US" altLang="en-US"/>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3BC44EFA-2008-4AD5-B5A2-54CA7502C6A9}" type="slidenum">
              <a:rPr lang="en-US" altLang="en-US"/>
              <a:pPr>
                <a:defRPr/>
              </a:pPr>
              <a:t>‹#›</a:t>
            </a:fld>
            <a:endParaRPr lang="en-US" altLang="en-US"/>
          </a:p>
        </p:txBody>
      </p:sp>
    </p:spTree>
    <p:extLst>
      <p:ext uri="{BB962C8B-B14F-4D97-AF65-F5344CB8AC3E}">
        <p14:creationId xmlns:p14="http://schemas.microsoft.com/office/powerpoint/2010/main" val="27873101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a:extLst/>
          </p:cNvPr>
          <p:cNvSpPr>
            <a:spLocks noGrp="1"/>
          </p:cNvSpPr>
          <p:nvPr>
            <p:ph type="dt" sz="half" idx="10"/>
          </p:nvPr>
        </p:nvSpPr>
        <p:spPr/>
        <p:txBody>
          <a:bodyPr/>
          <a:lstStyle>
            <a:lvl1pPr>
              <a:defRPr/>
            </a:lvl1pPr>
          </a:lstStyle>
          <a:p>
            <a:pPr>
              <a:defRPr/>
            </a:pPr>
            <a:fld id="{9F1ED4C2-D421-430D-A3BB-FE52431BBFEE}" type="datetimeFigureOut">
              <a:rPr lang="en-US" altLang="en-US"/>
              <a:pPr>
                <a:defRPr/>
              </a:pPr>
              <a:t>11/1/2018</a:t>
            </a:fld>
            <a:endParaRPr lang="en-US" altLang="en-US"/>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89CC76F2-1777-4CDE-BE1D-6425499DD02C}" type="slidenum">
              <a:rPr lang="en-US" altLang="en-US"/>
              <a:pPr>
                <a:defRPr/>
              </a:pPr>
              <a:t>‹#›</a:t>
            </a:fld>
            <a:endParaRPr lang="en-US" altLang="en-US"/>
          </a:p>
        </p:txBody>
      </p:sp>
    </p:spTree>
    <p:extLst>
      <p:ext uri="{BB962C8B-B14F-4D97-AF65-F5344CB8AC3E}">
        <p14:creationId xmlns:p14="http://schemas.microsoft.com/office/powerpoint/2010/main" val="496778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29541928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38167782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731D-1EFE-479F-879B-C4D023067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E0C61-36A6-4589-A1DC-D9F9E5BC4C6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4A4E2-AE89-443F-B0DF-D702830915D6}"/>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01/11/2018</a:t>
            </a:fld>
            <a:endParaRPr lang="en-GB"/>
          </a:p>
        </p:txBody>
      </p:sp>
      <p:sp>
        <p:nvSpPr>
          <p:cNvPr id="5" name="Footer Placeholder 4">
            <a:extLst>
              <a:ext uri="{FF2B5EF4-FFF2-40B4-BE49-F238E27FC236}">
                <a16:creationId xmlns:a16="http://schemas.microsoft.com/office/drawing/2014/main" id="{68F25C68-A04D-4BE3-BBC2-E59A3447FF3D}"/>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5FCB6A-D30D-43E7-8335-2A9C8ECC7192}"/>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1169649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60B5-0E62-4BB7-9ADB-E21EC2EA83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AA7108-939F-423E-B8FD-A9DA08567D4E}"/>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01/11/2018</a:t>
            </a:fld>
            <a:endParaRPr lang="en-GB"/>
          </a:p>
        </p:txBody>
      </p:sp>
      <p:sp>
        <p:nvSpPr>
          <p:cNvPr id="4" name="Footer Placeholder 3">
            <a:extLst>
              <a:ext uri="{FF2B5EF4-FFF2-40B4-BE49-F238E27FC236}">
                <a16:creationId xmlns:a16="http://schemas.microsoft.com/office/drawing/2014/main" id="{C3936672-8ADB-4507-A978-C8217DB5479B}"/>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E00D5DF-7CFD-4D70-8549-4092FEE2E193}"/>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372050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8" name="Picture 7"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
        <p:nvSpPr>
          <p:cNvPr id="9" name="Title 8"/>
          <p:cNvSpPr>
            <a:spLocks noGrp="1"/>
          </p:cNvSpPr>
          <p:nvPr>
            <p:ph type="title"/>
          </p:nvPr>
        </p:nvSpPr>
        <p:spPr>
          <a:xfrm>
            <a:off x="539552" y="2276872"/>
            <a:ext cx="8229600" cy="1143000"/>
          </a:xfrm>
        </p:spPr>
        <p:txBody>
          <a:bodyPr>
            <a:normAutofit/>
          </a:bodyPr>
          <a:lstStyle>
            <a:lvl1pPr>
              <a:defRPr lang="en-GB" sz="54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11" name="Text Placeholder 10"/>
          <p:cNvSpPr>
            <a:spLocks noGrp="1"/>
          </p:cNvSpPr>
          <p:nvPr>
            <p:ph type="body" sz="quarter" idx="13"/>
          </p:nvPr>
        </p:nvSpPr>
        <p:spPr>
          <a:xfrm>
            <a:off x="1042988" y="3644900"/>
            <a:ext cx="7200900" cy="1368425"/>
          </a:xfrm>
        </p:spPr>
        <p:txBody>
          <a:bodyPr/>
          <a:lstStyle>
            <a:lvl1pPr algn="ctr">
              <a:buNone/>
              <a:defRPr>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84384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79767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4" cstate="print"/>
          <a:stretch>
            <a:fillRect/>
          </a:stretch>
        </p:blipFill>
        <p:spPr>
          <a:xfrm>
            <a:off x="6858000" y="334028"/>
            <a:ext cx="2946974" cy="6257272"/>
          </a:xfrm>
          <a:prstGeom prst="rect">
            <a:avLst/>
          </a:prstGeom>
        </p:spPr>
      </p:pic>
    </p:spTree>
    <p:extLst>
      <p:ext uri="{BB962C8B-B14F-4D97-AF65-F5344CB8AC3E}">
        <p14:creationId xmlns:p14="http://schemas.microsoft.com/office/powerpoint/2010/main" val="378847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smtClean="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8" y="334028"/>
            <a:ext cx="2946974" cy="62572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with shapes">
    <p:spTree>
      <p:nvGrpSpPr>
        <p:cNvPr id="1" name=""/>
        <p:cNvGrpSpPr/>
        <p:nvPr/>
      </p:nvGrpSpPr>
      <p:grpSpPr>
        <a:xfrm>
          <a:off x="0" y="0"/>
          <a:ext cx="0" cy="0"/>
          <a:chOff x="0" y="0"/>
          <a:chExt cx="0" cy="0"/>
        </a:xfrm>
      </p:grpSpPr>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12" name="Picture 11"/>
          <p:cNvPicPr>
            <a:picLocks noChangeAspect="1"/>
          </p:cNvPicPr>
          <p:nvPr userDrawn="1"/>
        </p:nvPicPr>
        <p:blipFill>
          <a:blip r:embed="rId3" cstate="print"/>
          <a:stretch>
            <a:fillRect/>
          </a:stretch>
        </p:blipFill>
        <p:spPr>
          <a:xfrm>
            <a:off x="4253114" y="-969820"/>
            <a:ext cx="7254243" cy="9842500"/>
          </a:xfrm>
          <a:prstGeom prst="rect">
            <a:avLst/>
          </a:prstGeom>
        </p:spPr>
      </p:pic>
    </p:spTree>
    <p:extLst>
      <p:ext uri="{BB962C8B-B14F-4D97-AF65-F5344CB8AC3E}">
        <p14:creationId xmlns:p14="http://schemas.microsoft.com/office/powerpoint/2010/main" val="347714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7" name="Picture 6"/>
          <p:cNvPicPr>
            <a:picLocks noChangeAspect="1"/>
          </p:cNvPicPr>
          <p:nvPr userDrawn="1"/>
        </p:nvPicPr>
        <p:blipFill>
          <a:blip r:embed="rId3" cstate="print"/>
          <a:stretch>
            <a:fillRect/>
          </a:stretch>
        </p:blipFill>
        <p:spPr>
          <a:xfrm>
            <a:off x="2286000" y="2895600"/>
            <a:ext cx="5308600" cy="24130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613138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1687814"/>
            <a:ext cx="6635080" cy="1143000"/>
          </a:xfrm>
        </p:spPr>
        <p:txBody>
          <a:bodyPr>
            <a:noAutofit/>
          </a:bodyPr>
          <a:lstStyle>
            <a:lvl1pPr>
              <a:defRPr lang="en-GB" sz="48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idx="1"/>
          </p:nvPr>
        </p:nvSpPr>
        <p:spPr>
          <a:xfrm>
            <a:off x="2036618" y="2852936"/>
            <a:ext cx="665018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2" cstate="print"/>
          <a:stretch>
            <a:fillRect/>
          </a:stretch>
        </p:blipFill>
        <p:spPr>
          <a:xfrm>
            <a:off x="222455" y="1591328"/>
            <a:ext cx="2444545" cy="5190472"/>
          </a:xfrm>
          <a:prstGeom prst="rect">
            <a:avLst/>
          </a:prstGeom>
        </p:spPr>
      </p:pic>
      <p:pic>
        <p:nvPicPr>
          <p:cNvPr id="8" name="Picture 7"/>
          <p:cNvPicPr>
            <a:picLocks noChangeAspect="1"/>
          </p:cNvPicPr>
          <p:nvPr userDrawn="1"/>
        </p:nvPicPr>
        <p:blipFill>
          <a:blip r:embed="rId3"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4129069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no image">
    <p:spTree>
      <p:nvGrpSpPr>
        <p:cNvPr id="1" name=""/>
        <p:cNvGrpSpPr/>
        <p:nvPr/>
      </p:nvGrpSpPr>
      <p:grpSpPr>
        <a:xfrm>
          <a:off x="0" y="0"/>
          <a:ext cx="0" cy="0"/>
          <a:chOff x="0" y="0"/>
          <a:chExt cx="0" cy="0"/>
        </a:xfrm>
      </p:grpSpPr>
      <p:sp>
        <p:nvSpPr>
          <p:cNvPr id="2" name="Title 1"/>
          <p:cNvSpPr>
            <a:spLocks noGrp="1"/>
          </p:cNvSpPr>
          <p:nvPr>
            <p:ph type="title"/>
          </p:nvPr>
        </p:nvSpPr>
        <p:spPr>
          <a:xfrm>
            <a:off x="683568" y="1687814"/>
            <a:ext cx="8003232" cy="1143000"/>
          </a:xfrm>
        </p:spPr>
        <p:txBody>
          <a:bodyPr>
            <a:noAutofit/>
          </a:bodyPr>
          <a:lstStyle>
            <a:lvl1pPr algn="l">
              <a:defRPr lang="en-GB" sz="48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idx="1"/>
          </p:nvPr>
        </p:nvSpPr>
        <p:spPr>
          <a:xfrm>
            <a:off x="683568" y="2852936"/>
            <a:ext cx="800323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8" name="Picture 7"/>
          <p:cNvPicPr>
            <a:picLocks noChangeAspect="1"/>
          </p:cNvPicPr>
          <p:nvPr userDrawn="1"/>
        </p:nvPicPr>
        <p:blipFill>
          <a:blip r:embed="rId2"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7252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1143000" y="152400"/>
            <a:ext cx="14465300" cy="10452100"/>
          </a:xfrm>
          <a:prstGeom prst="rect">
            <a:avLst/>
          </a:prstGeom>
        </p:spPr>
      </p:pic>
      <p:sp>
        <p:nvSpPr>
          <p:cNvPr id="4" name="Date Placeholder 3"/>
          <p:cNvSpPr>
            <a:spLocks noGrp="1"/>
          </p:cNvSpPr>
          <p:nvPr>
            <p:ph type="dt" sz="half" idx="10"/>
          </p:nvPr>
        </p:nvSpPr>
        <p:spPr/>
        <p:txBody>
          <a:bodyPr/>
          <a:lstStyle/>
          <a:p>
            <a:fld id="{54ECB295-DE05-4816-8DC8-5004B4D8B5D6}"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3" cstate="print"/>
          <a:stretch>
            <a:fillRect/>
          </a:stretch>
        </p:blipFill>
        <p:spPr>
          <a:xfrm>
            <a:off x="914400" y="-304800"/>
            <a:ext cx="7874000" cy="11023600"/>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145913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1907704" y="274638"/>
            <a:ext cx="6779096" cy="1143000"/>
          </a:xfrm>
        </p:spPr>
        <p:txBody>
          <a:bodyPr>
            <a:normAutofit/>
          </a:bodyPr>
          <a:lstStyle>
            <a:lvl1pPr algn="l">
              <a:defRPr lang="en-GB" sz="5400" b="1" kern="1200" baseline="30000" dirty="0" smtClean="0">
                <a:solidFill>
                  <a:schemeClr val="accent4">
                    <a:lumMod val="75000"/>
                  </a:schemeClr>
                </a:solidFill>
                <a:latin typeface="Arial"/>
                <a:ea typeface="+mn-ea"/>
                <a:cs typeface="Arial"/>
              </a:defRPr>
            </a:lvl1p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54ECB295-DE05-4816-8DC8-5004B4D8B5D6}"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7EDDF-FA85-40FB-91ED-DC376DA6AEEE}" type="slidenum">
              <a:rPr lang="en-GB" smtClean="0"/>
              <a:t>‹#›</a:t>
            </a:fld>
            <a:endParaRPr lang="en-GB"/>
          </a:p>
        </p:txBody>
      </p:sp>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553027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web addres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133600" y="1485900"/>
            <a:ext cx="14496272" cy="10744200"/>
          </a:xfrm>
          <a:prstGeom prst="rect">
            <a:avLst/>
          </a:prstGeom>
        </p:spPr>
      </p:pic>
      <p:sp>
        <p:nvSpPr>
          <p:cNvPr id="2" name="Title 1"/>
          <p:cNvSpPr>
            <a:spLocks noGrp="1"/>
          </p:cNvSpPr>
          <p:nvPr>
            <p:ph type="title" hasCustomPrompt="1"/>
          </p:nvPr>
        </p:nvSpPr>
        <p:spPr>
          <a:xfrm>
            <a:off x="539552" y="3861048"/>
            <a:ext cx="8229600" cy="1143000"/>
          </a:xfrm>
        </p:spPr>
        <p:txBody>
          <a:bodyPr>
            <a:noAutofit/>
          </a:bodyPr>
          <a:lstStyle>
            <a:lvl1pPr>
              <a:defRPr lang="en-GB" sz="7200" b="1" kern="1200" baseline="30000" dirty="0" smtClean="0">
                <a:solidFill>
                  <a:srgbClr val="E9A000"/>
                </a:solidFill>
                <a:latin typeface="Arial"/>
                <a:ea typeface="+mn-ea"/>
                <a:cs typeface="Arial"/>
              </a:defRPr>
            </a:lvl1pPr>
          </a:lstStyle>
          <a:p>
            <a:r>
              <a:rPr lang="en-US" dirty="0" smtClean="0"/>
              <a:t>www.csp.org.uk</a:t>
            </a:r>
            <a:endParaRPr lang="en-GB" dirty="0"/>
          </a:p>
        </p:txBody>
      </p:sp>
      <p:sp>
        <p:nvSpPr>
          <p:cNvPr id="3" name="Date Placeholder 2"/>
          <p:cNvSpPr>
            <a:spLocks noGrp="1"/>
          </p:cNvSpPr>
          <p:nvPr>
            <p:ph type="dt" sz="half" idx="10"/>
          </p:nvPr>
        </p:nvSpPr>
        <p:spPr/>
        <p:txBody>
          <a:bodyPr/>
          <a:lstStyle/>
          <a:p>
            <a:fld id="{54ECB295-DE05-4816-8DC8-5004B4D8B5D6}"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97EDDF-FA85-40FB-91ED-DC376DA6AEEE}" type="slidenum">
              <a:rPr lang="en-GB" smtClean="0"/>
              <a:t>‹#›</a:t>
            </a:fld>
            <a:endParaRPr lang="en-GB"/>
          </a:p>
        </p:txBody>
      </p:sp>
      <p:pic>
        <p:nvPicPr>
          <p:cNvPr id="6" name="Picture 5" descr="CSP MASTER LOGO cmyk.eps"/>
          <p:cNvPicPr>
            <a:picLocks noChangeAspect="1"/>
          </p:cNvPicPr>
          <p:nvPr userDrawn="1"/>
        </p:nvPicPr>
        <p:blipFill>
          <a:blip r:embed="rId3" cstate="print"/>
          <a:stretch>
            <a:fillRect/>
          </a:stretch>
        </p:blipFill>
        <p:spPr>
          <a:xfrm>
            <a:off x="228600" y="228600"/>
            <a:ext cx="3288170" cy="1905000"/>
          </a:xfrm>
          <a:prstGeom prst="rect">
            <a:avLst/>
          </a:prstGeom>
        </p:spPr>
      </p:pic>
    </p:spTree>
    <p:extLst>
      <p:ext uri="{BB962C8B-B14F-4D97-AF65-F5344CB8AC3E}">
        <p14:creationId xmlns:p14="http://schemas.microsoft.com/office/powerpoint/2010/main" val="1501742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1828800" y="2743200"/>
            <a:ext cx="7860242" cy="4432930"/>
          </a:xfrm>
          <a:prstGeom prst="rect">
            <a:avLst/>
          </a:prstGeom>
        </p:spPr>
      </p:pic>
      <p:sp>
        <p:nvSpPr>
          <p:cNvPr id="2" name="Date Placeholder 1"/>
          <p:cNvSpPr>
            <a:spLocks noGrp="1"/>
          </p:cNvSpPr>
          <p:nvPr>
            <p:ph type="dt" sz="half" idx="10"/>
          </p:nvPr>
        </p:nvSpPr>
        <p:spPr/>
        <p:txBody>
          <a:bodyPr/>
          <a:lstStyle/>
          <a:p>
            <a:fld id="{54ECB295-DE05-4816-8DC8-5004B4D8B5D6}" type="datetimeFigureOut">
              <a:rPr lang="en-GB" smtClean="0"/>
              <a:t>01/11/2018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97EDDF-FA85-40FB-91ED-DC376DA6AEEE}" type="slidenum">
              <a:rPr lang="en-GB" smtClean="0"/>
              <a:t>‹#›</a:t>
            </a:fld>
            <a:endParaRPr lang="en-GB"/>
          </a:p>
        </p:txBody>
      </p:sp>
      <p:sp>
        <p:nvSpPr>
          <p:cNvPr id="5" name="Title 1"/>
          <p:cNvSpPr>
            <a:spLocks noGrp="1"/>
          </p:cNvSpPr>
          <p:nvPr userDrawn="1">
            <p:ph type="title"/>
          </p:nvPr>
        </p:nvSpPr>
        <p:spPr>
          <a:xfrm>
            <a:off x="914400" y="1447800"/>
            <a:ext cx="8229600" cy="1143000"/>
          </a:xfrm>
        </p:spPr>
        <p:txBody>
          <a:bodyPr/>
          <a:lstStyle/>
          <a:p>
            <a:pPr algn="l"/>
            <a:endParaRPr lang="en-US" spc="-150" dirty="0">
              <a:solidFill>
                <a:schemeClr val="tx1">
                  <a:lumMod val="65000"/>
                  <a:lumOff val="35000"/>
                </a:schemeClr>
              </a:solidFill>
              <a:latin typeface="Arial"/>
              <a:cs typeface="Arial"/>
            </a:endParaRPr>
          </a:p>
        </p:txBody>
      </p:sp>
      <p:pic>
        <p:nvPicPr>
          <p:cNvPr id="6" name="Picture 5"/>
          <p:cNvPicPr>
            <a:picLocks noChangeAspect="1"/>
          </p:cNvPicPr>
          <p:nvPr userDrawn="1"/>
        </p:nvPicPr>
        <p:blipFill>
          <a:blip r:embed="rId3" cstate="print"/>
          <a:stretch>
            <a:fillRect/>
          </a:stretch>
        </p:blipFill>
        <p:spPr>
          <a:xfrm>
            <a:off x="-1981200" y="533400"/>
            <a:ext cx="15621000" cy="116586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0096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5296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300354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smtClean="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2212211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114064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3886726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1126586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1586262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3056918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3661986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smtClean="0"/>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4251967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897750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97503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4"/>
            <a:ext cx="7772400" cy="1768471"/>
          </a:xfrm>
        </p:spPr>
        <p:txBody>
          <a:bodyPr anchor="t">
            <a:normAutofit/>
          </a:bodyPr>
          <a:lstStyle>
            <a:lvl1pPr marL="0" algn="l">
              <a:lnSpc>
                <a:spcPct val="200000"/>
              </a:lnSpc>
              <a:spcBef>
                <a:spcPts val="1200"/>
              </a:spcBef>
              <a:defRPr lang="en-US" sz="4800" b="1" kern="1200" baseline="30000" dirty="0" smtClean="0">
                <a:solidFill>
                  <a:srgbClr val="4E5590"/>
                </a:solidFill>
                <a:latin typeface="Arial Bold" pitchFamily="34" charset="0"/>
                <a:ea typeface="+mn-ea"/>
                <a:cs typeface="Arial Bold"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192886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59451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3083913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1526176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ABCBAF-B974-446A-8EBB-F027377B3E63}" type="datetimeFigureOut">
              <a:rPr lang="en-GB" smtClean="0"/>
              <a:t>01/11/2018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A01F4D7-385C-467C-AC90-96A4CF143AA6}" type="slidenum">
              <a:rPr lang="en-GB" smtClean="0"/>
              <a:t>‹#›</a:t>
            </a:fld>
            <a:endParaRPr lang="en-GB" dirty="0"/>
          </a:p>
        </p:txBody>
      </p:sp>
    </p:spTree>
    <p:extLst>
      <p:ext uri="{BB962C8B-B14F-4D97-AF65-F5344CB8AC3E}">
        <p14:creationId xmlns:p14="http://schemas.microsoft.com/office/powerpoint/2010/main" val="2184298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8480453" y="119537"/>
            <a:ext cx="512638" cy="365125"/>
          </a:xfrm>
        </p:spPr>
        <p:txBody>
          <a:bodyPr/>
          <a:lstStyle>
            <a:lvl1pPr>
              <a:defRPr>
                <a:solidFill>
                  <a:schemeClr val="bg1">
                    <a:lumMod val="85000"/>
                  </a:schemeClr>
                </a:solidFill>
              </a:defRPr>
            </a:lvl1pPr>
          </a:lstStyle>
          <a:p>
            <a:fld id="{D57F1E4F-1CFF-5643-939E-217C01CDF565}" type="slidenum">
              <a:rPr lang="en-US" smtClean="0">
                <a:solidFill>
                  <a:prstClr val="white">
                    <a:lumMod val="85000"/>
                  </a:prstClr>
                </a:solidFill>
              </a:rPr>
              <a:pPr/>
              <a:t>‹#›</a:t>
            </a:fld>
            <a:endParaRPr lang="en-US" dirty="0">
              <a:solidFill>
                <a:prstClr val="white">
                  <a:lumMod val="85000"/>
                </a:prstClr>
              </a:solidFill>
            </a:endParaRPr>
          </a:p>
        </p:txBody>
      </p:sp>
      <p:pic>
        <p:nvPicPr>
          <p:cNvPr id="26" name="Picture 25"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99" y="5830359"/>
            <a:ext cx="3219450" cy="714375"/>
          </a:xfrm>
          <a:prstGeom prst="rect">
            <a:avLst/>
          </a:prstGeom>
          <a:noFill/>
          <a:ln>
            <a:noFill/>
          </a:ln>
        </p:spPr>
      </p:pic>
    </p:spTree>
    <p:extLst>
      <p:ext uri="{BB962C8B-B14F-4D97-AF65-F5344CB8AC3E}">
        <p14:creationId xmlns:p14="http://schemas.microsoft.com/office/powerpoint/2010/main" val="276949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D0874B-11A1-4077-B125-E7BC21CB8612}"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598" y="6041365"/>
            <a:ext cx="3219450" cy="714375"/>
          </a:xfrm>
          <a:prstGeom prst="rect">
            <a:avLst/>
          </a:prstGeom>
          <a:noFill/>
          <a:ln>
            <a:noFill/>
          </a:ln>
        </p:spPr>
      </p:pic>
    </p:spTree>
    <p:extLst>
      <p:ext uri="{BB962C8B-B14F-4D97-AF65-F5344CB8AC3E}">
        <p14:creationId xmlns:p14="http://schemas.microsoft.com/office/powerpoint/2010/main" val="1785909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3000" b="1"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CEF3E7-649F-4563-9EC7-6ED931272685}"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176178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lvl1pPr>
              <a:defRPr b="1"/>
            </a:lvl1pPr>
          </a:lstStyle>
          <a:p>
            <a:r>
              <a:rPr lang="en-US"/>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DDBAE0-26DE-4E31-9AF1-A53F4B9DD2C5}" type="datetime1">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A2F82"/>
                </a:solidFill>
              </a:rPr>
              <a:pPr/>
              <a:t>‹#›</a:t>
            </a:fld>
            <a:endParaRPr lang="en-US" dirty="0">
              <a:solidFill>
                <a:srgbClr val="5A2F82"/>
              </a:solidFill>
            </a:endParaRPr>
          </a:p>
        </p:txBody>
      </p:sp>
      <p:pic>
        <p:nvPicPr>
          <p:cNvPr id="8" name="Picture 7"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8464905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873340-E62F-432B-A1DF-061A299EE341}" type="datetime1">
              <a:rPr lang="en-US" smtClean="0">
                <a:solidFill>
                  <a:prstClr val="black">
                    <a:tint val="75000"/>
                  </a:prstClr>
                </a:solidFill>
              </a:rPr>
              <a:pPr/>
              <a:t>11/1/2018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10" name="Picture 9"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45012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1"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4200" b="1" kern="1200" spc="-150" dirty="0" smtClean="0">
                <a:solidFill>
                  <a:srgbClr val="4E5590"/>
                </a:solidFill>
                <a:latin typeface="Arial Bold"/>
                <a:ea typeface="+mn-ea"/>
                <a:cs typeface="Arial Bold"/>
              </a:defRPr>
            </a:lvl1pPr>
          </a:lstStyle>
          <a:p>
            <a:pPr lvl="0"/>
            <a:r>
              <a:rPr lang="en-US" smtClean="0"/>
              <a:t>Click to edit Master text styles</a:t>
            </a:r>
          </a:p>
        </p:txBody>
      </p:sp>
      <p:sp>
        <p:nvSpPr>
          <p:cNvPr id="13" name="Text Placeholder 12"/>
          <p:cNvSpPr>
            <a:spLocks noGrp="1"/>
          </p:cNvSpPr>
          <p:nvPr>
            <p:ph type="body" sz="quarter" idx="14"/>
          </p:nvPr>
        </p:nvSpPr>
        <p:spPr>
          <a:xfrm>
            <a:off x="500063" y="2643188"/>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lvl1pPr>
              <a:defRPr b="1"/>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380112-127D-4D75-9BE3-02FF99E0278E}" type="datetime1">
              <a:rPr lang="en-US" smtClean="0">
                <a:solidFill>
                  <a:prstClr val="black">
                    <a:tint val="75000"/>
                  </a:prstClr>
                </a:solidFill>
              </a:rPr>
              <a:pPr/>
              <a:t>11/1/2018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6" name="Picture 5"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1743775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FF63A-9FDF-4EE7-AEAB-EEE930C2A002}" type="datetime1">
              <a:rPr lang="en-US" smtClean="0">
                <a:solidFill>
                  <a:prstClr val="black">
                    <a:tint val="75000"/>
                  </a:prstClr>
                </a:solidFill>
              </a:rPr>
              <a:pPr/>
              <a:t>11/1/2018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5" name="Picture 4"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848598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603299BB-20AB-4FE3-BE02-11D5FD9427CE}" type="datetime1">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A2F82"/>
                </a:solidFill>
              </a:rPr>
              <a:pPr/>
              <a:t>‹#›</a:t>
            </a:fld>
            <a:endParaRPr lang="en-US" dirty="0">
              <a:solidFill>
                <a:srgbClr val="5A2F82"/>
              </a:solidFill>
            </a:endParaRPr>
          </a:p>
        </p:txBody>
      </p:sp>
      <p:pic>
        <p:nvPicPr>
          <p:cNvPr id="8" name="Picture 7"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2180604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98701C-A615-4AC6-9A5D-94E79D545218}" type="datetime1">
              <a:rPr lang="en-US" smtClean="0">
                <a:solidFill>
                  <a:prstClr val="black">
                    <a:tint val="75000"/>
                  </a:prstClr>
                </a:solidFill>
              </a:rPr>
              <a:pPr/>
              <a:t>11/1/2018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8" name="Picture 7"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3263734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3300" b="1" cap="none"/>
            </a:lvl1pPr>
          </a:lstStyle>
          <a:p>
            <a:r>
              <a:rPr lang="en-US"/>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6E89AA-DF9A-4CF4-9F81-88902F4B080C}"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3511782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71731E-0EE4-4725-871A-9BBDF5ACC94E}"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defTabSz="342900"/>
            <a:r>
              <a:rPr lang="en-US" sz="6000" dirty="0">
                <a:ln w="3175" cmpd="sng">
                  <a:noFill/>
                </a:ln>
                <a:solidFill>
                  <a:srgbClr val="5A2F82">
                    <a:lumMod val="60000"/>
                    <a:lumOff val="40000"/>
                  </a:srgbClr>
                </a:solidFil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defTabSz="342900"/>
            <a:r>
              <a:rPr lang="en-US" sz="6000" dirty="0">
                <a:ln w="3175" cmpd="sng">
                  <a:noFill/>
                </a:ln>
                <a:solidFill>
                  <a:srgbClr val="5A2F82">
                    <a:lumMod val="60000"/>
                    <a:lumOff val="40000"/>
                  </a:srgbClr>
                </a:solidFill>
              </a:rPr>
              <a:t>”</a:t>
            </a:r>
          </a:p>
        </p:txBody>
      </p:sp>
      <p:pic>
        <p:nvPicPr>
          <p:cNvPr id="10" name="Picture 9"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385844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5E255B-3F70-49A3-88AF-B2943F09615A}"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1218926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3300" b="1" cap="none"/>
            </a:lvl1pPr>
          </a:lstStyle>
          <a:p>
            <a:r>
              <a:rPr lang="en-US" dirty="0"/>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A6C93-B2A4-4302-8D7A-B72ED11A222A}"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sp>
        <p:nvSpPr>
          <p:cNvPr id="24" name="TextBox 23"/>
          <p:cNvSpPr txBox="1"/>
          <p:nvPr/>
        </p:nvSpPr>
        <p:spPr>
          <a:xfrm>
            <a:off x="482712" y="790378"/>
            <a:ext cx="457319" cy="584776"/>
          </a:xfrm>
          <a:prstGeom prst="rect">
            <a:avLst/>
          </a:prstGeom>
        </p:spPr>
        <p:txBody>
          <a:bodyPr vert="horz" lIns="68580" tIns="34290" rIns="68580" bIns="34290" rtlCol="0" anchor="ctr">
            <a:noAutofit/>
          </a:bodyPr>
          <a:lstStyle/>
          <a:p>
            <a:pPr defTabSz="342900"/>
            <a:r>
              <a:rPr lang="en-US" sz="6000" dirty="0">
                <a:ln w="3175" cmpd="sng">
                  <a:noFill/>
                </a:ln>
                <a:solidFill>
                  <a:srgbClr val="5A2F82">
                    <a:lumMod val="60000"/>
                    <a:lumOff val="40000"/>
                  </a:srgbClr>
                </a:solidFill>
              </a:rPr>
              <a:t>“</a:t>
            </a:r>
          </a:p>
        </p:txBody>
      </p:sp>
      <p:sp>
        <p:nvSpPr>
          <p:cNvPr id="25" name="TextBox 24"/>
          <p:cNvSpPr txBox="1"/>
          <p:nvPr/>
        </p:nvSpPr>
        <p:spPr>
          <a:xfrm>
            <a:off x="6747700" y="2886556"/>
            <a:ext cx="457319" cy="584776"/>
          </a:xfrm>
          <a:prstGeom prst="rect">
            <a:avLst/>
          </a:prstGeom>
        </p:spPr>
        <p:txBody>
          <a:bodyPr vert="horz" lIns="68580" tIns="34290" rIns="68580" bIns="34290" rtlCol="0" anchor="ctr">
            <a:noAutofit/>
          </a:bodyPr>
          <a:lstStyle/>
          <a:p>
            <a:pPr defTabSz="342900"/>
            <a:r>
              <a:rPr lang="en-US" sz="6000" dirty="0">
                <a:ln w="3175" cmpd="sng">
                  <a:noFill/>
                </a:ln>
                <a:solidFill>
                  <a:srgbClr val="5A2F82">
                    <a:lumMod val="60000"/>
                    <a:lumOff val="40000"/>
                  </a:srgbClr>
                </a:solidFill>
              </a:rPr>
              <a:t>”</a:t>
            </a:r>
          </a:p>
        </p:txBody>
      </p:sp>
      <p:pic>
        <p:nvPicPr>
          <p:cNvPr id="10" name="Picture 9"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1266262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3300" b="1"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6A510B-4948-4768-B2A4-051238F69630}"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8" name="Picture 7"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944847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FC427D-E8B3-43BC-AFC9-747117DE89B2}"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5A2F82"/>
                </a:solidFill>
              </a:rPr>
              <a:pPr/>
              <a:t>‹#›</a:t>
            </a:fld>
            <a:endParaRPr lang="en-US" dirty="0">
              <a:solidFill>
                <a:srgbClr val="5A2F82"/>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124142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smtClean="0">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914400" rtl="0" eaLnBrk="1" latinLnBrk="0" hangingPunct="1">
              <a:spcBef>
                <a:spcPct val="0"/>
              </a:spcBef>
              <a:buNone/>
              <a:defRPr lang="en-US" sz="4200" b="1" kern="1200" spc="-150" dirty="0">
                <a:solidFill>
                  <a:srgbClr val="4E5590"/>
                </a:solidFill>
                <a:latin typeface="Arial Bold" pitchFamily="34" charset="0"/>
                <a:ea typeface="+mn-ea"/>
                <a:cs typeface="Arial Bold" pitchFamily="34" charset="0"/>
              </a:defRPr>
            </a:lvl1pPr>
          </a:lstStyle>
          <a:p>
            <a:pPr algn="l"/>
            <a:r>
              <a:rPr lang="en-US" b="1" spc="-150" dirty="0" smtClean="0">
                <a:solidFill>
                  <a:srgbClr val="4E5590"/>
                </a:solidFill>
                <a:latin typeface="Arial"/>
                <a:cs typeface="Arial"/>
              </a:rPr>
              <a:t>Type heading here</a:t>
            </a:r>
            <a:endParaRPr lang="en-US" b="1" spc="-150" dirty="0">
              <a:solidFill>
                <a:srgbClr val="4E5590"/>
              </a:solidFill>
              <a:latin typeface="Arial"/>
              <a:cs typeface="Arial"/>
            </a:endParaRP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5041A3-E3E3-4015-8495-37F21E5E1C94}" type="datetime1">
              <a:rPr lang="en-US" smtClean="0">
                <a:solidFill>
                  <a:prstClr val="black">
                    <a:tint val="75000"/>
                  </a:prstClr>
                </a:solidFill>
              </a:rPr>
              <a:pPr/>
              <a:t>11/1/2018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A2F82"/>
                </a:solidFill>
              </a:rPr>
              <a:pPr/>
              <a:t>‹#›</a:t>
            </a:fld>
            <a:endParaRPr lang="en-US" dirty="0">
              <a:solidFill>
                <a:srgbClr val="5A2F82"/>
              </a:solidFill>
            </a:endParaRPr>
          </a:p>
        </p:txBody>
      </p:sp>
      <p:pic>
        <p:nvPicPr>
          <p:cNvPr id="7" name="Picture 6" descr="Sussex MSK P EAST LOGO"/>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1040" y="6008142"/>
            <a:ext cx="3219450" cy="714375"/>
          </a:xfrm>
          <a:prstGeom prst="rect">
            <a:avLst/>
          </a:prstGeom>
          <a:noFill/>
          <a:ln>
            <a:noFill/>
          </a:ln>
        </p:spPr>
      </p:pic>
    </p:spTree>
    <p:extLst>
      <p:ext uri="{BB962C8B-B14F-4D97-AF65-F5344CB8AC3E}">
        <p14:creationId xmlns:p14="http://schemas.microsoft.com/office/powerpoint/2010/main" val="90405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F5F"/>
                </a:solidFill>
              </a:defRPr>
            </a:lvl1pPr>
          </a:lstStyle>
          <a:p>
            <a:r>
              <a:rPr lang="en-US"/>
              <a:t>Click to edit Master title style</a:t>
            </a:r>
            <a:endParaRPr lang="en-GB" dirty="0"/>
          </a:p>
        </p:txBody>
      </p:sp>
      <p:sp>
        <p:nvSpPr>
          <p:cNvPr id="3" name="Content Placeholder 2"/>
          <p:cNvSpPr>
            <a:spLocks noGrp="1"/>
          </p:cNvSpPr>
          <p:nvPr>
            <p:ph sz="half" idx="1"/>
          </p:nvPr>
        </p:nvSpPr>
        <p:spPr>
          <a:xfrm>
            <a:off x="443753" y="2001093"/>
            <a:ext cx="8310283" cy="4111625"/>
          </a:xfrm>
        </p:spPr>
        <p:txBody>
          <a:bodyPr numCol="2" spcCol="180000"/>
          <a:lstStyle>
            <a:lvl1pPr marL="257175" indent="-257175">
              <a:buFont typeface="Wingdings" panose="05000000000000000000" pitchFamily="2" charset="2"/>
              <a:buChar char="§"/>
              <a:defRPr sz="1650"/>
            </a:lvl1pPr>
            <a:lvl2pPr>
              <a:defRPr sz="1650"/>
            </a:lvl2pPr>
            <a:lvl3pPr>
              <a:defRPr sz="1650"/>
            </a:lvl3pPr>
            <a:lvl4pPr>
              <a:defRPr sz="1650"/>
            </a:lvl4pPr>
            <a:lvl5pPr>
              <a:defRPr sz="16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6"/>
          <p:cNvSpPr>
            <a:spLocks noGrp="1" noChangeArrowheads="1"/>
          </p:cNvSpPr>
          <p:nvPr>
            <p:ph type="sldNum" sz="quarter" idx="10"/>
          </p:nvPr>
        </p:nvSpPr>
        <p:spPr>
          <a:ln/>
        </p:spPr>
        <p:txBody>
          <a:bodyPr/>
          <a:lstStyle>
            <a:lvl1pPr>
              <a:defRPr>
                <a:solidFill>
                  <a:srgbClr val="393130"/>
                </a:solidFill>
              </a:defRPr>
            </a:lvl1pPr>
          </a:lstStyle>
          <a:p>
            <a:pPr>
              <a:defRPr/>
            </a:pPr>
            <a:fld id="{EAC7E2FC-4C64-4440-A066-FA19275DDB92}" type="slidenum">
              <a:rPr lang="en-GB" smtClean="0"/>
              <a:pPr>
                <a:defRPr/>
              </a:pPr>
              <a:t>‹#›</a:t>
            </a:fld>
            <a:endParaRPr lang="en-GB" dirty="0"/>
          </a:p>
        </p:txBody>
      </p:sp>
      <p:sp>
        <p:nvSpPr>
          <p:cNvPr id="6" name="Rectangle 11"/>
          <p:cNvSpPr>
            <a:spLocks noGrp="1" noChangeArrowheads="1"/>
          </p:cNvSpPr>
          <p:nvPr>
            <p:ph type="ftr" sz="quarter" idx="11"/>
          </p:nvPr>
        </p:nvSpPr>
        <p:spPr>
          <a:ln/>
        </p:spPr>
        <p:txBody>
          <a:bodyPr/>
          <a:lstStyle>
            <a:lvl1pPr>
              <a:defRPr>
                <a:solidFill>
                  <a:srgbClr val="393130"/>
                </a:solidFill>
              </a:defRPr>
            </a:lvl1pPr>
          </a:lstStyle>
          <a:p>
            <a:pPr>
              <a:defRPr/>
            </a:pPr>
            <a:endParaRPr lang="en-GB" dirty="0"/>
          </a:p>
        </p:txBody>
      </p:sp>
    </p:spTree>
    <p:extLst>
      <p:ext uri="{BB962C8B-B14F-4D97-AF65-F5344CB8AC3E}">
        <p14:creationId xmlns:p14="http://schemas.microsoft.com/office/powerpoint/2010/main" val="13306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15453935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26342A-C064-2640-9AE0-76F810C9A10F}" type="slidenum">
              <a:rPr lang="en-US" smtClean="0"/>
              <a:t>‹#›</a:t>
            </a:fld>
            <a:endParaRPr lang="en-US" dirty="0"/>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6701149" y="302923"/>
            <a:ext cx="1985651" cy="1065694"/>
          </a:xfrm>
          <a:prstGeom prst="rect">
            <a:avLst/>
          </a:prstGeom>
        </p:spPr>
      </p:pic>
    </p:spTree>
    <p:extLst>
      <p:ext uri="{BB962C8B-B14F-4D97-AF65-F5344CB8AC3E}">
        <p14:creationId xmlns:p14="http://schemas.microsoft.com/office/powerpoint/2010/main" val="1912877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GB"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Tree>
    <p:extLst>
      <p:ext uri="{BB962C8B-B14F-4D97-AF65-F5344CB8AC3E}">
        <p14:creationId xmlns:p14="http://schemas.microsoft.com/office/powerpoint/2010/main" val="2359554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1683448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GB"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624681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2201053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2965129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377150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GB"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510302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GB"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26342A-C064-2640-9AE0-76F810C9A10F}" type="slidenum">
              <a:rPr lang="en-US" smtClean="0"/>
              <a:t>‹#›</a:t>
            </a:fld>
            <a:endParaRPr lang="en-US" dirty="0"/>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Tree>
    <p:extLst>
      <p:ext uri="{BB962C8B-B14F-4D97-AF65-F5344CB8AC3E}">
        <p14:creationId xmlns:p14="http://schemas.microsoft.com/office/powerpoint/2010/main" val="7678297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994819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5F77CB72-0A50-DB43-A05F-6BEC4BB45C7D}" type="datetimeFigureOut">
              <a:rPr lang="en-US" smtClean="0"/>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26342A-C064-2640-9AE0-76F810C9A10F}" type="slidenum">
              <a:rPr lang="en-US" smtClean="0"/>
              <a:t>‹#›</a:t>
            </a:fld>
            <a:endParaRPr lang="en-US" dirty="0"/>
          </a:p>
        </p:txBody>
      </p:sp>
    </p:spTree>
    <p:extLst>
      <p:ext uri="{BB962C8B-B14F-4D97-AF65-F5344CB8AC3E}">
        <p14:creationId xmlns:p14="http://schemas.microsoft.com/office/powerpoint/2010/main" val="22137635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293468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518600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22380295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522351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239CF7-69D5-4B7D-9339-D8E486B5D685}" type="datetimeFigureOut">
              <a:rPr lang="en-GB" smtClean="0"/>
              <a:t>01/11/2018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44811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239CF7-69D5-4B7D-9339-D8E486B5D685}"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566496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2" y="2928938"/>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2239CF7-69D5-4B7D-9339-D8E486B5D685}" type="datetimeFigureOut">
              <a:rPr lang="en-GB" smtClean="0"/>
              <a:t>01/11/2018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934337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2978103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888502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42889778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825749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711141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2239CF7-69D5-4B7D-9339-D8E486B5D685}" type="datetimeFigureOut">
              <a:rPr lang="en-GB" smtClean="0"/>
              <a:t>01/11/2018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3086095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62239CF7-69D5-4B7D-9339-D8E486B5D685}"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492974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62239CF7-69D5-4B7D-9339-D8E486B5D685}" type="datetimeFigureOut">
              <a:rPr lang="en-GB" smtClean="0"/>
              <a:t>01/11/2018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29234555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18328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6" y="1513114"/>
            <a:ext cx="5308600" cy="24130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12961227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239CF7-69D5-4B7D-9339-D8E486B5D685}" type="datetimeFigureOut">
              <a:rPr lang="en-GB" smtClean="0"/>
              <a:t>01/11/2018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2A6069-ACFF-4E40-81C6-902650F5C5ED}" type="slidenum">
              <a:rPr lang="en-GB" smtClean="0"/>
              <a:t>‹#›</a:t>
            </a:fld>
            <a:endParaRPr lang="en-GB"/>
          </a:p>
        </p:txBody>
      </p:sp>
    </p:spTree>
    <p:extLst>
      <p:ext uri="{BB962C8B-B14F-4D97-AF65-F5344CB8AC3E}">
        <p14:creationId xmlns:p14="http://schemas.microsoft.com/office/powerpoint/2010/main" val="41762715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5974971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92AAC5-EC85-EB4A-8FA5-E63B38239D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0457430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92AAC5-EC85-EB4A-8FA5-E63B38239DDE}"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3418741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92AAC5-EC85-EB4A-8FA5-E63B38239D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132166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92AAC5-EC85-EB4A-8FA5-E63B38239DDE}"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327704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92AAC5-EC85-EB4A-8FA5-E63B38239DDE}"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4252034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2AAC5-EC85-EB4A-8FA5-E63B38239DDE}"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39686764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9292AAC5-EC85-EB4A-8FA5-E63B38239DDE}"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14214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image" Target="../media/image1.png"/><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theme" Target="../theme/theme1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20.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4AB1E-6B7D-49B7-ABF6-71E4B0AA11BB}" type="datetimeFigureOut">
              <a:rPr lang="en-US" smtClean="0"/>
              <a:pPr/>
              <a:t>11/1/2018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14" cstate="print"/>
          <a:srcRect t="28740"/>
          <a:stretch>
            <a:fillRect/>
          </a:stretch>
        </p:blipFill>
        <p:spPr>
          <a:xfrm>
            <a:off x="0" y="2492896"/>
            <a:ext cx="17322800" cy="1114051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lang="en-US" sz="5400" b="1" kern="1200" baseline="30000" dirty="0">
          <a:solidFill>
            <a:srgbClr val="4E5590"/>
          </a:solidFill>
          <a:latin typeface="Arial"/>
          <a:ea typeface="+mn-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EAA51D42-C966-4257-AEFA-A82A1FC9F57C}" type="datetimeFigureOut">
              <a:rPr lang="en-US" altLang="en-US"/>
              <a:pPr>
                <a:defRPr/>
              </a:pPr>
              <a:t>11/1/2018</a:t>
            </a:fld>
            <a:endParaRPr lang="en-US" altLang="en-US"/>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2A1421B-7374-47CE-AC38-C4C37BCE67D0}" type="slidenum">
              <a:rPr lang="en-US" altLang="en-US"/>
              <a:pPr>
                <a:defRPr/>
              </a:pPr>
              <a:t>‹#›</a:t>
            </a:fld>
            <a:endParaRPr lang="en-US" altLang="en-US"/>
          </a:p>
        </p:txBody>
      </p:sp>
      <p:pic>
        <p:nvPicPr>
          <p:cNvPr id="1031" name="Picture 6"/>
          <p:cNvPicPr>
            <a:picLocks noChangeAspect="1"/>
          </p:cNvPicPr>
          <p:nvPr/>
        </p:nvPicPr>
        <p:blipFill>
          <a:blip r:embed="rId24">
            <a:extLst>
              <a:ext uri="{28A0092B-C50C-407E-A947-70E740481C1C}">
                <a14:useLocalDpi xmlns:a14="http://schemas.microsoft.com/office/drawing/2010/main" val="0"/>
              </a:ext>
            </a:extLst>
          </a:blip>
          <a:srcRect t="28740"/>
          <a:stretch>
            <a:fillRect/>
          </a:stretch>
        </p:blipFill>
        <p:spPr bwMode="auto">
          <a:xfrm>
            <a:off x="0" y="2492375"/>
            <a:ext cx="17322800" cy="1114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2514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Lst>
  <p:txStyles>
    <p:titleStyle>
      <a:lvl1pPr algn="ctr" rtl="0" eaLnBrk="0" fontAlgn="base" hangingPunct="0">
        <a:spcBef>
          <a:spcPct val="0"/>
        </a:spcBef>
        <a:spcAft>
          <a:spcPct val="0"/>
        </a:spcAft>
        <a:defRPr lang="en-US" sz="5400" b="1" kern="1200" baseline="30000" dirty="0">
          <a:solidFill>
            <a:srgbClr val="4E5590"/>
          </a:solidFill>
          <a:latin typeface="Arial"/>
          <a:ea typeface="MS PGothic" panose="020B0600070205080204" pitchFamily="34" charset="-128"/>
          <a:cs typeface="Arial"/>
        </a:defRPr>
      </a:lvl1pPr>
      <a:lvl2pPr algn="ctr" rtl="0" eaLnBrk="0" fontAlgn="base" hangingPunct="0">
        <a:spcBef>
          <a:spcPct val="0"/>
        </a:spcBef>
        <a:spcAft>
          <a:spcPct val="0"/>
        </a:spcAft>
        <a:defRPr sz="5400" b="1" baseline="30000">
          <a:solidFill>
            <a:srgbClr val="4E5590"/>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5400" b="1" baseline="30000">
          <a:solidFill>
            <a:srgbClr val="4E5590"/>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5400" b="1" baseline="30000">
          <a:solidFill>
            <a:srgbClr val="4E5590"/>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5400" b="1" baseline="30000">
          <a:solidFill>
            <a:srgbClr val="4E5590"/>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5400" b="1" baseline="30000">
          <a:solidFill>
            <a:srgbClr val="4E5590"/>
          </a:solidFill>
          <a:latin typeface="Arial" pitchFamily="34" charset="0"/>
          <a:cs typeface="Arial" pitchFamily="34" charset="0"/>
        </a:defRPr>
      </a:lvl6pPr>
      <a:lvl7pPr marL="914400" algn="ctr" rtl="0" fontAlgn="base">
        <a:spcBef>
          <a:spcPct val="0"/>
        </a:spcBef>
        <a:spcAft>
          <a:spcPct val="0"/>
        </a:spcAft>
        <a:defRPr sz="5400" b="1" baseline="30000">
          <a:solidFill>
            <a:srgbClr val="4E5590"/>
          </a:solidFill>
          <a:latin typeface="Arial" pitchFamily="34" charset="0"/>
          <a:cs typeface="Arial" pitchFamily="34" charset="0"/>
        </a:defRPr>
      </a:lvl7pPr>
      <a:lvl8pPr marL="1371600" algn="ctr" rtl="0" fontAlgn="base">
        <a:spcBef>
          <a:spcPct val="0"/>
        </a:spcBef>
        <a:spcAft>
          <a:spcPct val="0"/>
        </a:spcAft>
        <a:defRPr sz="5400" b="1" baseline="30000">
          <a:solidFill>
            <a:srgbClr val="4E5590"/>
          </a:solidFill>
          <a:latin typeface="Arial" pitchFamily="34" charset="0"/>
          <a:cs typeface="Arial" pitchFamily="34" charset="0"/>
        </a:defRPr>
      </a:lvl8pPr>
      <a:lvl9pPr marL="1828800" algn="ctr" rtl="0" fontAlgn="base">
        <a:spcBef>
          <a:spcPct val="0"/>
        </a:spcBef>
        <a:spcAft>
          <a:spcPct val="0"/>
        </a:spcAft>
        <a:defRPr sz="5400" b="1" baseline="30000">
          <a:solidFill>
            <a:srgbClr val="4E559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945256612"/>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040488213"/>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5" r:id="rId3"/>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CB295-DE05-4816-8DC8-5004B4D8B5D6}" type="datetimeFigureOut">
              <a:rPr lang="en-GB" smtClean="0"/>
              <a:t>01/11/2018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7EDDF-FA85-40FB-91ED-DC376DA6AEEE}" type="slidenum">
              <a:rPr lang="en-GB" smtClean="0"/>
              <a:t>‹#›</a:t>
            </a:fld>
            <a:endParaRPr lang="en-GB"/>
          </a:p>
        </p:txBody>
      </p:sp>
    </p:spTree>
    <p:extLst>
      <p:ext uri="{BB962C8B-B14F-4D97-AF65-F5344CB8AC3E}">
        <p14:creationId xmlns:p14="http://schemas.microsoft.com/office/powerpoint/2010/main" val="47566941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13ABCBAF-B974-446A-8EBB-F027377B3E63}" type="datetimeFigureOut">
              <a:rPr lang="en-GB" smtClean="0"/>
              <a:t>01/11/2018</a:t>
            </a:fld>
            <a:endParaRPr lang="en-GB" dirty="0"/>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GB" dirty="0"/>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1A01F4D7-385C-467C-AC90-96A4CF143AA6}" type="slidenum">
              <a:rPr lang="en-GB" smtClean="0"/>
              <a:t>‹#›</a:t>
            </a:fld>
            <a:endParaRPr lang="en-GB" dirty="0"/>
          </a:p>
        </p:txBody>
      </p:sp>
    </p:spTree>
    <p:extLst>
      <p:ext uri="{BB962C8B-B14F-4D97-AF65-F5344CB8AC3E}">
        <p14:creationId xmlns:p14="http://schemas.microsoft.com/office/powerpoint/2010/main" val="1417313140"/>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7F6171BA-ED3B-49FB-928D-FA4420B39F3A}" type="datetime1">
              <a:rPr lang="en-US" smtClean="0">
                <a:solidFill>
                  <a:prstClr val="black">
                    <a:tint val="75000"/>
                  </a:prstClr>
                </a:solidFill>
              </a:rPr>
              <a:pPr defTabSz="342900"/>
              <a:t>11/1/2018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675">
                <a:solidFill>
                  <a:schemeClr val="accent1"/>
                </a:solidFill>
              </a:defRPr>
            </a:lvl1pPr>
          </a:lstStyle>
          <a:p>
            <a:pPr defTabSz="342900"/>
            <a:fld id="{D57F1E4F-1CFF-5643-939E-217C01CDF565}" type="slidenum">
              <a:rPr lang="en-US" smtClean="0">
                <a:solidFill>
                  <a:srgbClr val="5A2F82"/>
                </a:solidFill>
              </a:rPr>
              <a:pPr defTabSz="342900"/>
              <a:t>‹#›</a:t>
            </a:fld>
            <a:endParaRPr lang="en-US" dirty="0">
              <a:solidFill>
                <a:srgbClr val="5A2F82"/>
              </a:solidFill>
            </a:endParaRPr>
          </a:p>
        </p:txBody>
      </p:sp>
    </p:spTree>
    <p:extLst>
      <p:ext uri="{BB962C8B-B14F-4D97-AF65-F5344CB8AC3E}">
        <p14:creationId xmlns:p14="http://schemas.microsoft.com/office/powerpoint/2010/main" val="237756601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GB"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5F77CB72-0A50-DB43-A05F-6BEC4BB45C7D}" type="datetimeFigureOut">
              <a:rPr lang="en-US" smtClean="0"/>
              <a:t>11/1/2018</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3B26342A-C064-2640-9AE0-76F810C9A10F}" type="slidenum">
              <a:rPr lang="en-US" smtClean="0"/>
              <a:t>‹#›</a:t>
            </a:fld>
            <a:endParaRPr lang="en-US" dirty="0"/>
          </a:p>
        </p:txBody>
      </p:sp>
    </p:spTree>
    <p:extLst>
      <p:ext uri="{BB962C8B-B14F-4D97-AF65-F5344CB8AC3E}">
        <p14:creationId xmlns:p14="http://schemas.microsoft.com/office/powerpoint/2010/main" val="104011166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62239CF7-69D5-4B7D-9339-D8E486B5D685}" type="datetimeFigureOut">
              <a:rPr lang="en-GB" smtClean="0"/>
              <a:t>01/11/2018</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292A6069-ACFF-4E40-81C6-902650F5C5ED}" type="slidenum">
              <a:rPr lang="en-GB" smtClean="0"/>
              <a:t>‹#›</a:t>
            </a:fld>
            <a:endParaRPr lang="en-GB"/>
          </a:p>
        </p:txBody>
      </p:sp>
    </p:spTree>
    <p:extLst>
      <p:ext uri="{BB962C8B-B14F-4D97-AF65-F5344CB8AC3E}">
        <p14:creationId xmlns:p14="http://schemas.microsoft.com/office/powerpoint/2010/main" val="207780297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92AAC5-EC85-EB4A-8FA5-E63B38239DDE}"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5C453F-66CE-9649-8778-FA1C7507999F}" type="slidenum">
              <a:rPr lang="en-US" smtClean="0"/>
              <a:t>‹#›</a:t>
            </a:fld>
            <a:endParaRPr lang="en-US"/>
          </a:p>
        </p:txBody>
      </p:sp>
    </p:spTree>
    <p:extLst>
      <p:ext uri="{BB962C8B-B14F-4D97-AF65-F5344CB8AC3E}">
        <p14:creationId xmlns:p14="http://schemas.microsoft.com/office/powerpoint/2010/main" val="46436409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1.xml"/><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hyperlink" Target="mailto:southeastcoastchair@csp.org.uk"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mailto:Julia@rehab4u.co.uk" TargetMode="Externa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2" Type="http://schemas.openxmlformats.org/officeDocument/2006/relationships/image" Target="../media/image45.png"/><Relationship Id="rId1" Type="http://schemas.openxmlformats.org/officeDocument/2006/relationships/slideLayout" Target="../slideLayouts/slideLayout9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51.xml.rels><?xml version="1.0" encoding="UTF-8" standalone="yes"?>
<Relationships xmlns="http://schemas.openxmlformats.org/package/2006/relationships"><Relationship Id="rId3" Type="http://schemas.openxmlformats.org/officeDocument/2006/relationships/image" Target="cid:fc8437bc-c43b-4c51-a6a6-ec8a8ba88434" TargetMode="External"/><Relationship Id="rId7" Type="http://schemas.openxmlformats.org/officeDocument/2006/relationships/hyperlink" Target="https://starphysio.org/" TargetMode="External"/><Relationship Id="rId2" Type="http://schemas.openxmlformats.org/officeDocument/2006/relationships/image" Target="../media/image45.png"/><Relationship Id="rId1" Type="http://schemas.openxmlformats.org/officeDocument/2006/relationships/slideLayout" Target="../slideLayouts/slideLayout91.xml"/><Relationship Id="rId6" Type="http://schemas.openxmlformats.org/officeDocument/2006/relationships/hyperlink" Target="mailto:Steve@starphysio.org" TargetMode="External"/><Relationship Id="rId5" Type="http://schemas.openxmlformats.org/officeDocument/2006/relationships/hyperlink" Target="mailto:holly@starphysio.org" TargetMode="External"/><Relationship Id="rId4" Type="http://schemas.openxmlformats.org/officeDocument/2006/relationships/hyperlink" Target="mailto:jo@starphysio.or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0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57.xml.rels><?xml version="1.0" encoding="UTF-8" standalone="yes"?>
<Relationships xmlns="http://schemas.openxmlformats.org/package/2006/relationships"><Relationship Id="rId8" Type="http://schemas.openxmlformats.org/officeDocument/2006/relationships/hyperlink" Target="http://www.surreyheathccg.nhs.uk/policies/stp/813-frimley-health-and-care-system-stp-summary-document/file" TargetMode="External"/><Relationship Id="rId3" Type="http://schemas.openxmlformats.org/officeDocument/2006/relationships/image" Target="../media/image50.png"/><Relationship Id="rId7" Type="http://schemas.openxmlformats.org/officeDocument/2006/relationships/hyperlink" Target="http://surreyheartlands.uk/about-surrey-heartlands/our-plan/" TargetMode="External"/><Relationship Id="rId2" Type="http://schemas.openxmlformats.org/officeDocument/2006/relationships/notesSlide" Target="../notesSlides/notesSlide13.xml"/><Relationship Id="rId1" Type="http://schemas.openxmlformats.org/officeDocument/2006/relationships/slideLayout" Target="../slideLayouts/slideLayout118.xml"/><Relationship Id="rId6" Type="http://schemas.openxmlformats.org/officeDocument/2006/relationships/hyperlink" Target="http://kentandmedway.nhs.uk/wp-content/uploads/2017/03/Transforming-health-and-social-care-in-Kent-and-Medway-updated-Nov-2016.pdf" TargetMode="External"/><Relationship Id="rId5" Type="http://schemas.openxmlformats.org/officeDocument/2006/relationships/hyperlink" Target="https://bobstp.org.uk/media/1036/public_summary_final.pdf" TargetMode="External"/><Relationship Id="rId4" Type="http://schemas.openxmlformats.org/officeDocument/2006/relationships/hyperlink" Target="http://www.uhs.nhs.uk/Media/SUHTInternet/News/HIOW-STP-summary-Nov-2016.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6.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05.xml"/><Relationship Id="rId4" Type="http://schemas.openxmlformats.org/officeDocument/2006/relationships/hyperlink" Target="http://www.england.nhs.uk/ah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7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 Id="rId5" Type="http://schemas.openxmlformats.org/officeDocument/2006/relationships/image" Target="../media/image62.jpg"/><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 Id="rId4" Type="http://schemas.openxmlformats.org/officeDocument/2006/relationships/image" Target="../media/image63.jpg"/></Relationships>
</file>

<file path=ppt/slides/_rels/slide8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 Id="rId4" Type="http://schemas.openxmlformats.org/officeDocument/2006/relationships/image" Target="../media/image64.jpg"/></Relationships>
</file>

<file path=ppt/slides/_rels/slide8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s>
</file>

<file path=ppt/slides/_rels/slide8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3.xml"/><Relationship Id="rId4" Type="http://schemas.openxmlformats.org/officeDocument/2006/relationships/hyperlink" Target="mailto:ryanj@csp.org.u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21208" y="1628800"/>
            <a:ext cx="8424862"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4000" b="1" dirty="0" smtClean="0">
                <a:solidFill>
                  <a:srgbClr val="5D2884"/>
                </a:solidFill>
              </a:rPr>
              <a:t>Welcome!</a:t>
            </a: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r>
              <a:rPr lang="en-GB" b="1" dirty="0" smtClean="0">
                <a:solidFill>
                  <a:srgbClr val="5D2884"/>
                </a:solidFill>
              </a:rPr>
              <a:t>CSP South East Coast Regional Network</a:t>
            </a:r>
          </a:p>
          <a:p>
            <a:pPr marL="0" indent="0" algn="ctr">
              <a:buNone/>
            </a:pPr>
            <a:endParaRPr lang="en-GB" sz="2400" b="1" dirty="0" smtClean="0">
              <a:solidFill>
                <a:srgbClr val="5D2884"/>
              </a:solidFill>
            </a:endParaRPr>
          </a:p>
          <a:p>
            <a:pPr marL="0" indent="0" algn="ctr">
              <a:buNone/>
            </a:pPr>
            <a:r>
              <a:rPr lang="en-GB" b="1" dirty="0">
                <a:solidFill>
                  <a:srgbClr val="5D2884"/>
                </a:solidFill>
              </a:rPr>
              <a:t>Empowering you to transform your patients' care - Learning from </a:t>
            </a:r>
            <a:r>
              <a:rPr lang="en-GB" b="1" dirty="0" smtClean="0">
                <a:solidFill>
                  <a:srgbClr val="5D2884"/>
                </a:solidFill>
              </a:rPr>
              <a:t>success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spTree>
    <p:extLst>
      <p:ext uri="{BB962C8B-B14F-4D97-AF65-F5344CB8AC3E}">
        <p14:creationId xmlns:p14="http://schemas.microsoft.com/office/powerpoint/2010/main" val="699539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100" y="1371600"/>
            <a:ext cx="3476625" cy="1028700"/>
          </a:xfrm>
        </p:spPr>
        <p:txBody>
          <a:bodyPr>
            <a:noAutofit/>
          </a:bodyPr>
          <a:lstStyle/>
          <a:p>
            <a:r>
              <a:rPr lang="en-GB" sz="3300" b="1" dirty="0">
                <a:latin typeface="Arial" panose="020B0604020202020204" pitchFamily="34" charset="0"/>
                <a:cs typeface="Arial" panose="020B0604020202020204" pitchFamily="34" charset="0"/>
              </a:rPr>
              <a:t>Definition of network</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075" y="1123950"/>
            <a:ext cx="4648200" cy="4476750"/>
          </a:xfrm>
        </p:spPr>
      </p:pic>
      <p:sp>
        <p:nvSpPr>
          <p:cNvPr id="4" name="Text Placeholder 3"/>
          <p:cNvSpPr>
            <a:spLocks noGrp="1"/>
          </p:cNvSpPr>
          <p:nvPr>
            <p:ph type="body" sz="half" idx="2"/>
          </p:nvPr>
        </p:nvSpPr>
        <p:spPr>
          <a:xfrm>
            <a:off x="4991100" y="2514600"/>
            <a:ext cx="3600450" cy="1568450"/>
          </a:xfrm>
        </p:spPr>
        <p:txBody>
          <a:bodyPr>
            <a:normAutofit/>
          </a:bodyPr>
          <a:lstStyle/>
          <a:p>
            <a:r>
              <a:rPr lang="en-GB" sz="2100" dirty="0">
                <a:latin typeface="Arial" panose="020B0604020202020204" pitchFamily="34" charset="0"/>
                <a:cs typeface="Arial" panose="020B0604020202020204" pitchFamily="34" charset="0"/>
              </a:rPr>
              <a:t>An arrangement of intersecting horizontal and vertical lines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4264543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300" b="1" dirty="0">
                <a:latin typeface="Arial" panose="020B0604020202020204" pitchFamily="34" charset="0"/>
                <a:cs typeface="Arial" panose="020B0604020202020204" pitchFamily="34" charset="0"/>
              </a:rPr>
              <a:t>Definition…</a:t>
            </a:r>
          </a:p>
        </p:txBody>
      </p:sp>
      <p:sp>
        <p:nvSpPr>
          <p:cNvPr id="4" name="Text Placeholder 3"/>
          <p:cNvSpPr>
            <a:spLocks noGrp="1"/>
          </p:cNvSpPr>
          <p:nvPr>
            <p:ph type="body" sz="half" idx="2"/>
          </p:nvPr>
        </p:nvSpPr>
        <p:spPr>
          <a:xfrm>
            <a:off x="5313759" y="2733675"/>
            <a:ext cx="2743200" cy="1600200"/>
          </a:xfrm>
        </p:spPr>
        <p:txBody>
          <a:bodyPr>
            <a:normAutofit/>
          </a:bodyPr>
          <a:lstStyle/>
          <a:p>
            <a:r>
              <a:rPr lang="en-GB" sz="2100" dirty="0">
                <a:latin typeface="Arial" panose="020B0604020202020204" pitchFamily="34" charset="0"/>
                <a:cs typeface="Arial" panose="020B0604020202020204" pitchFamily="34" charset="0"/>
              </a:rPr>
              <a:t>…a group or system of interconnected people</a:t>
            </a:r>
          </a:p>
        </p:txBody>
      </p:sp>
      <p:pic>
        <p:nvPicPr>
          <p:cNvPr id="7" name="Content Placeholder 6" descr="MalcolmGladwellTippingPoint - The Law of the Few"/>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690688"/>
            <a:ext cx="4818460" cy="33432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2712815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7825" y="1371600"/>
            <a:ext cx="3052330" cy="1028700"/>
          </a:xfrm>
        </p:spPr>
        <p:txBody>
          <a:bodyPr>
            <a:noAutofit/>
          </a:bodyPr>
          <a:lstStyle/>
          <a:p>
            <a:r>
              <a:rPr lang="en-GB" sz="3300" b="1" dirty="0">
                <a:latin typeface="Arial" panose="020B0604020202020204" pitchFamily="34" charset="0"/>
                <a:cs typeface="Arial" panose="020B0604020202020204" pitchFamily="34" charset="0"/>
              </a:rPr>
              <a:t>networking</a:t>
            </a:r>
          </a:p>
        </p:txBody>
      </p:sp>
      <p:sp>
        <p:nvSpPr>
          <p:cNvPr id="4" name="Text Placeholder 3"/>
          <p:cNvSpPr>
            <a:spLocks noGrp="1"/>
          </p:cNvSpPr>
          <p:nvPr>
            <p:ph type="body" sz="half" idx="2"/>
          </p:nvPr>
        </p:nvSpPr>
        <p:spPr>
          <a:xfrm>
            <a:off x="5457825" y="2514600"/>
            <a:ext cx="3200400" cy="1568450"/>
          </a:xfrm>
        </p:spPr>
        <p:txBody>
          <a:bodyPr>
            <a:noAutofit/>
          </a:bodyPr>
          <a:lstStyle/>
          <a:p>
            <a:r>
              <a:rPr lang="en-GB" sz="2100" dirty="0">
                <a:latin typeface="Arial" panose="020B0604020202020204" pitchFamily="34" charset="0"/>
                <a:cs typeface="Arial" panose="020B0604020202020204" pitchFamily="34" charset="0"/>
              </a:rPr>
              <a:t>…interacting with others to exchange information and develop professional or social contacts</a:t>
            </a:r>
          </a:p>
        </p:txBody>
      </p:sp>
      <p:pic>
        <p:nvPicPr>
          <p:cNvPr id="7" name="Content Placeholder 6" descr="How Ron Miller Networks in a Nonstop World | Common Sense"/>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276" y="1582674"/>
            <a:ext cx="4895849" cy="355930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2683717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0175" y="1930399"/>
            <a:ext cx="3790950" cy="857250"/>
          </a:xfrm>
        </p:spPr>
        <p:txBody>
          <a:bodyPr>
            <a:noAutofit/>
          </a:bodyPr>
          <a:lstStyle/>
          <a:p>
            <a:r>
              <a:rPr lang="en-GB" sz="3300" b="1" dirty="0">
                <a:latin typeface="Arial" panose="020B0604020202020204" pitchFamily="34" charset="0"/>
                <a:cs typeface="Arial" panose="020B0604020202020204" pitchFamily="34" charset="0"/>
              </a:rPr>
              <a:t>DEFINITION OF SOCIAL CAPITAL</a:t>
            </a:r>
          </a:p>
        </p:txBody>
      </p:sp>
      <p:sp>
        <p:nvSpPr>
          <p:cNvPr id="4" name="Text Placeholder 3"/>
          <p:cNvSpPr>
            <a:spLocks noGrp="1"/>
          </p:cNvSpPr>
          <p:nvPr>
            <p:ph type="body" sz="half" idx="2"/>
          </p:nvPr>
        </p:nvSpPr>
        <p:spPr>
          <a:xfrm>
            <a:off x="5548313" y="2787649"/>
            <a:ext cx="3114675" cy="2127251"/>
          </a:xfrm>
        </p:spPr>
        <p:txBody>
          <a:bodyPr>
            <a:normAutofit/>
          </a:bodyPr>
          <a:lstStyle/>
          <a:p>
            <a:r>
              <a:rPr lang="en-GB" sz="2100" dirty="0">
                <a:latin typeface="Arial" panose="020B0604020202020204" pitchFamily="34" charset="0"/>
                <a:cs typeface="Arial" panose="020B0604020202020204" pitchFamily="34" charset="0"/>
              </a:rPr>
              <a:t>…the networks and relationships among people who live and work in a particular society enabling it to function effectively…</a:t>
            </a:r>
          </a:p>
        </p:txBody>
      </p:sp>
      <p:pic>
        <p:nvPicPr>
          <p:cNvPr id="11" name="Picture Placeholder 10" descr="#11gvSIG: Code Sprint | gvSIG blog"/>
          <p:cNvPicPr>
            <a:picLocks noGrp="1" noChangeAspect="1"/>
          </p:cNvPicPr>
          <p:nvPr>
            <p:ph type="pic" idx="1"/>
          </p:nvPr>
        </p:nvPicPr>
        <p:blipFill>
          <a:blip r:embed="rId2">
            <a:extLst>
              <a:ext uri="{28A0092B-C50C-407E-A947-70E740481C1C}">
                <a14:useLocalDpi xmlns:a14="http://schemas.microsoft.com/office/drawing/2010/main" val="0"/>
              </a:ext>
            </a:extLst>
          </a:blip>
          <a:srcRect l="803" r="803"/>
          <a:stretch>
            <a:fillRect/>
          </a:stretch>
        </p:blipFill>
        <p:spPr>
          <a:xfrm>
            <a:off x="161925" y="1543050"/>
            <a:ext cx="5048250" cy="3429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3850415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468" y="1323686"/>
            <a:ext cx="7460825" cy="1130300"/>
          </a:xfrm>
        </p:spPr>
        <p:txBody>
          <a:bodyPr>
            <a:noAutofit/>
          </a:bodyPr>
          <a:lstStyle/>
          <a:p>
            <a:r>
              <a:rPr lang="en-GB" sz="3300" b="1" dirty="0">
                <a:latin typeface="Arial" panose="020B0604020202020204" pitchFamily="34" charset="0"/>
                <a:cs typeface="Arial" panose="020B0604020202020204" pitchFamily="34" charset="0"/>
              </a:rPr>
              <a:t>Why is networking and your social capital important?</a:t>
            </a:r>
          </a:p>
        </p:txBody>
      </p:sp>
      <p:sp>
        <p:nvSpPr>
          <p:cNvPr id="3" name="Content Placeholder 2"/>
          <p:cNvSpPr>
            <a:spLocks noGrp="1"/>
          </p:cNvSpPr>
          <p:nvPr>
            <p:ph idx="1"/>
          </p:nvPr>
        </p:nvSpPr>
        <p:spPr>
          <a:xfrm>
            <a:off x="432110" y="2824249"/>
            <a:ext cx="7018172" cy="2711450"/>
          </a:xfrm>
        </p:spPr>
        <p:txBody>
          <a:bodyPr>
            <a:normAutofit/>
          </a:bodyPr>
          <a:lstStyle/>
          <a:p>
            <a:r>
              <a:rPr lang="en-GB" sz="2100" dirty="0">
                <a:latin typeface="Arial" panose="020B0604020202020204" pitchFamily="34" charset="0"/>
                <a:cs typeface="Arial" panose="020B0604020202020204" pitchFamily="34" charset="0"/>
              </a:rPr>
              <a:t>Getting the right post for you on graduating</a:t>
            </a:r>
          </a:p>
          <a:p>
            <a:r>
              <a:rPr lang="en-GB" sz="2100" dirty="0">
                <a:latin typeface="Arial" panose="020B0604020202020204" pitchFamily="34" charset="0"/>
                <a:cs typeface="Arial" panose="020B0604020202020204" pitchFamily="34" charset="0"/>
              </a:rPr>
              <a:t>Being able to influence your patients, your clinical educator, your line manager</a:t>
            </a:r>
          </a:p>
          <a:p>
            <a:r>
              <a:rPr lang="en-GB" sz="2100" dirty="0">
                <a:latin typeface="Arial" panose="020B0604020202020204" pitchFamily="34" charset="0"/>
                <a:cs typeface="Arial" panose="020B0604020202020204" pitchFamily="34" charset="0"/>
              </a:rPr>
              <a:t>Career development and progression</a:t>
            </a:r>
          </a:p>
          <a:p>
            <a:r>
              <a:rPr lang="en-GB" sz="2100" dirty="0">
                <a:latin typeface="Arial" panose="020B0604020202020204" pitchFamily="34" charset="0"/>
                <a:cs typeface="Arial" panose="020B0604020202020204" pitchFamily="34" charset="0"/>
              </a:rPr>
              <a:t>Having your voice heard – influencing decision-makers</a:t>
            </a:r>
          </a:p>
          <a:p>
            <a:pPr marL="0" indent="0">
              <a:buNone/>
            </a:pPr>
            <a:r>
              <a:rPr lang="en-GB" sz="2100" dirty="0">
                <a:latin typeface="Arial" panose="020B0604020202020204" pitchFamily="34" charset="0"/>
                <a:cs typeface="Arial" panose="020B0604020202020204" pitchFamily="34" charset="0"/>
              </a:rPr>
              <a:t> </a:t>
            </a:r>
          </a:p>
          <a:p>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3141193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538" y="1361208"/>
            <a:ext cx="3333555" cy="1028700"/>
          </a:xfrm>
        </p:spPr>
        <p:txBody>
          <a:bodyPr>
            <a:noAutofit/>
          </a:bodyPr>
          <a:lstStyle/>
          <a:p>
            <a:r>
              <a:rPr lang="en-GB" sz="3300" b="1" dirty="0">
                <a:latin typeface="Arial" panose="020B0604020202020204" pitchFamily="34" charset="0"/>
                <a:cs typeface="Arial" panose="020B0604020202020204" pitchFamily="34" charset="0"/>
              </a:rPr>
              <a:t>Networks you can join</a:t>
            </a:r>
          </a:p>
        </p:txBody>
      </p:sp>
      <p:pic>
        <p:nvPicPr>
          <p:cNvPr id="5" name="Content Placeholder 4" descr="Miss L's Whole Brain Teaching: January 20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438275"/>
            <a:ext cx="4742260" cy="3495675"/>
          </a:xfrm>
        </p:spPr>
      </p:pic>
      <p:sp>
        <p:nvSpPr>
          <p:cNvPr id="4" name="Text Placeholder 3"/>
          <p:cNvSpPr>
            <a:spLocks noGrp="1"/>
          </p:cNvSpPr>
          <p:nvPr>
            <p:ph type="body" sz="half" idx="2"/>
          </p:nvPr>
        </p:nvSpPr>
        <p:spPr>
          <a:xfrm>
            <a:off x="5313759" y="2514599"/>
            <a:ext cx="3477816" cy="2489483"/>
          </a:xfrm>
        </p:spPr>
        <p:txBody>
          <a:bodyPr>
            <a:normAutofit fontScale="92500" lnSpcReduction="10000"/>
          </a:bodyPr>
          <a:lstStyle/>
          <a:p>
            <a:pPr marL="342900" indent="-342900">
              <a:buFont typeface="Arial" panose="020B0604020202020204" pitchFamily="34" charset="0"/>
              <a:buChar char="•"/>
            </a:pPr>
            <a:r>
              <a:rPr lang="en-GB" sz="2100" dirty="0">
                <a:latin typeface="Arial" panose="020B0604020202020204" pitchFamily="34" charset="0"/>
                <a:cs typeface="Arial" panose="020B0604020202020204" pitchFamily="34" charset="0"/>
              </a:rPr>
              <a:t>Students, stewards, H&amp;S networks</a:t>
            </a:r>
          </a:p>
          <a:p>
            <a:pPr marL="342900" indent="-342900">
              <a:buFont typeface="Arial" panose="020B0604020202020204" pitchFamily="34" charset="0"/>
              <a:buChar char="•"/>
            </a:pPr>
            <a:r>
              <a:rPr lang="en-GB" sz="2100" dirty="0">
                <a:latin typeface="Arial" panose="020B0604020202020204" pitchFamily="34" charset="0"/>
                <a:cs typeface="Arial" panose="020B0604020202020204" pitchFamily="34" charset="0"/>
              </a:rPr>
              <a:t>Regional Networks</a:t>
            </a:r>
          </a:p>
          <a:p>
            <a:pPr marL="342900" indent="-342900">
              <a:buFont typeface="Arial" panose="020B0604020202020204" pitchFamily="34" charset="0"/>
              <a:buChar char="•"/>
            </a:pPr>
            <a:r>
              <a:rPr lang="en-GB" sz="2100" dirty="0">
                <a:latin typeface="Arial" panose="020B0604020202020204" pitchFamily="34" charset="0"/>
                <a:cs typeface="Arial" panose="020B0604020202020204" pitchFamily="34" charset="0"/>
              </a:rPr>
              <a:t>Professional networks</a:t>
            </a:r>
          </a:p>
          <a:p>
            <a:pPr marL="342900" indent="-342900">
              <a:buFont typeface="Arial" panose="020B0604020202020204" pitchFamily="34" charset="0"/>
              <a:buChar char="•"/>
            </a:pPr>
            <a:r>
              <a:rPr lang="en-GB" sz="2100" dirty="0">
                <a:latin typeface="Arial" panose="020B0604020202020204" pitchFamily="34" charset="0"/>
                <a:cs typeface="Arial" panose="020B0604020202020204" pitchFamily="34" charset="0"/>
              </a:rPr>
              <a:t>SoMe – Twitter, Facebook, WhatsApp</a:t>
            </a:r>
          </a:p>
          <a:p>
            <a:pPr marL="342900" indent="-342900">
              <a:buFont typeface="Arial" panose="020B0604020202020204" pitchFamily="34" charset="0"/>
              <a:buChar char="•"/>
            </a:pPr>
            <a:r>
              <a:rPr lang="en-GB" sz="2100" dirty="0">
                <a:latin typeface="Arial" panose="020B0604020202020204" pitchFamily="34" charset="0"/>
                <a:cs typeface="Arial" panose="020B0604020202020204" pitchFamily="34" charset="0"/>
              </a:rPr>
              <a:t>@we AHPs #</a:t>
            </a:r>
            <a:r>
              <a:rPr lang="en-GB" sz="2100" dirty="0" err="1">
                <a:latin typeface="Arial" panose="020B0604020202020204" pitchFamily="34" charset="0"/>
                <a:cs typeface="Arial" panose="020B0604020202020204" pitchFamily="34" charset="0"/>
              </a:rPr>
              <a:t>PhysioTalk</a:t>
            </a:r>
            <a:endParaRPr lang="en-GB" sz="2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3739788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75" b="1" dirty="0">
                <a:latin typeface="Arial" panose="020B0604020202020204" pitchFamily="34" charset="0"/>
                <a:cs typeface="Arial" panose="020B0604020202020204" pitchFamily="34" charset="0"/>
              </a:rPr>
              <a:t>Networking can be powerful and impactful</a:t>
            </a:r>
            <a:r>
              <a:rPr lang="en-GB" dirty="0"/>
              <a:t/>
            </a:r>
            <a:br>
              <a:rPr lang="en-GB" dirty="0"/>
            </a:br>
            <a:endParaRPr lang="en-GB" dirty="0"/>
          </a:p>
        </p:txBody>
      </p:sp>
      <p:sp>
        <p:nvSpPr>
          <p:cNvPr id="3" name="Content Placeholder 2"/>
          <p:cNvSpPr>
            <a:spLocks noGrp="1"/>
          </p:cNvSpPr>
          <p:nvPr>
            <p:ph idx="1"/>
          </p:nvPr>
        </p:nvSpPr>
        <p:spPr/>
        <p:txBody>
          <a:bodyPr>
            <a:normAutofit/>
          </a:bodyPr>
          <a:lstStyle/>
          <a:p>
            <a:pPr marL="0" indent="0" algn="ctr">
              <a:buNone/>
            </a:pPr>
            <a:r>
              <a:rPr lang="en-GB" sz="3000" dirty="0">
                <a:latin typeface="Arial" panose="020B0604020202020204" pitchFamily="34" charset="0"/>
                <a:cs typeface="Arial" panose="020B0604020202020204" pitchFamily="34" charset="0"/>
              </a:rPr>
              <a:t>“ The richest people IN THE WORLD look for and build NETWORKS, everyone else looks for work”</a:t>
            </a:r>
          </a:p>
          <a:p>
            <a:pPr marL="0" indent="0">
              <a:buNone/>
            </a:pPr>
            <a:endParaRPr lang="en-GB" sz="2100" dirty="0">
              <a:latin typeface="Arial" panose="020B0604020202020204" pitchFamily="34" charset="0"/>
              <a:cs typeface="Arial" panose="020B0604020202020204" pitchFamily="34" charset="0"/>
            </a:endParaRPr>
          </a:p>
          <a:p>
            <a:pPr marL="0" indent="0" algn="r">
              <a:buNone/>
            </a:pPr>
            <a:r>
              <a:rPr lang="en-GB" sz="2100" dirty="0">
                <a:latin typeface="Arial" panose="020B0604020202020204" pitchFamily="34" charset="0"/>
                <a:cs typeface="Arial" panose="020B0604020202020204" pitchFamily="34" charset="0"/>
              </a:rPr>
              <a:t>Robert </a:t>
            </a:r>
            <a:r>
              <a:rPr lang="en-GB" sz="2100" dirty="0" err="1">
                <a:latin typeface="Arial" panose="020B0604020202020204" pitchFamily="34" charset="0"/>
                <a:cs typeface="Arial" panose="020B0604020202020204" pitchFamily="34" charset="0"/>
              </a:rPr>
              <a:t>Kiyosaki</a:t>
            </a:r>
            <a:endParaRPr lang="en-GB" sz="21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2198158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624" y="1042900"/>
            <a:ext cx="3883083" cy="1572491"/>
          </a:xfrm>
        </p:spPr>
        <p:txBody>
          <a:bodyPr>
            <a:noAutofit/>
          </a:bodyPr>
          <a:lstStyle/>
          <a:p>
            <a:r>
              <a:rPr lang="en-GB" sz="3300" b="1" dirty="0">
                <a:latin typeface="Arial" panose="020B0604020202020204" pitchFamily="34" charset="0"/>
                <a:cs typeface="Arial" panose="020B0604020202020204" pitchFamily="34" charset="0"/>
              </a:rPr>
              <a:t>Whizz kidz Ceo:</a:t>
            </a:r>
            <a:br>
              <a:rPr lang="en-GB" sz="3300" b="1" dirty="0">
                <a:latin typeface="Arial" panose="020B0604020202020204" pitchFamily="34" charset="0"/>
                <a:cs typeface="Arial" panose="020B0604020202020204" pitchFamily="34" charset="0"/>
              </a:rPr>
            </a:br>
            <a:r>
              <a:rPr lang="en-GB" sz="3300" b="1" dirty="0">
                <a:latin typeface="Arial" panose="020B0604020202020204" pitchFamily="34" charset="0"/>
                <a:cs typeface="Arial" panose="020B0604020202020204" pitchFamily="34" charset="0"/>
              </a:rPr>
              <a:t>Ruth owen obe</a:t>
            </a:r>
          </a:p>
        </p:txBody>
      </p:sp>
      <p:sp>
        <p:nvSpPr>
          <p:cNvPr id="4" name="Text Placeholder 3"/>
          <p:cNvSpPr>
            <a:spLocks noGrp="1"/>
          </p:cNvSpPr>
          <p:nvPr>
            <p:ph type="body" sz="half" idx="2"/>
          </p:nvPr>
        </p:nvSpPr>
        <p:spPr>
          <a:xfrm>
            <a:off x="5226476" y="3094413"/>
            <a:ext cx="3458766" cy="2200276"/>
          </a:xfrm>
        </p:spPr>
        <p:txBody>
          <a:bodyPr>
            <a:noAutofit/>
          </a:bodyPr>
          <a:lstStyle/>
          <a:p>
            <a:r>
              <a:rPr lang="en-GB" sz="1800" dirty="0">
                <a:latin typeface="Arial" panose="020B0604020202020204" pitchFamily="34" charset="0"/>
                <a:cs typeface="Arial" panose="020B0604020202020204" pitchFamily="34" charset="0"/>
              </a:rPr>
              <a:t>Applied methodical rigor to develop her network to achieve a meeting face to face with Secretary of State for health to influence commissioning of wheelchair services for children</a:t>
            </a:r>
          </a:p>
        </p:txBody>
      </p:sp>
      <p:pic>
        <p:nvPicPr>
          <p:cNvPr id="1026" name="Picture 2" descr="Download Whizz-Kidz's Annual Review 2015/1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825" y="1466850"/>
            <a:ext cx="4847035" cy="3924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1977508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703" y="4722669"/>
            <a:ext cx="6400800" cy="1130300"/>
          </a:xfrm>
        </p:spPr>
        <p:txBody>
          <a:bodyPr>
            <a:normAutofit/>
          </a:bodyPr>
          <a:lstStyle/>
          <a:p>
            <a:r>
              <a:rPr lang="en-GB" sz="3300" b="1" dirty="0">
                <a:latin typeface="Arial" panose="020B0604020202020204" pitchFamily="34" charset="0"/>
                <a:cs typeface="Arial" panose="020B0604020202020204" pitchFamily="34" charset="0"/>
              </a:rPr>
              <a:t>The power of social networking!</a:t>
            </a:r>
          </a:p>
        </p:txBody>
      </p:sp>
      <p:sp>
        <p:nvSpPr>
          <p:cNvPr id="3" name="Content Placeholder 2"/>
          <p:cNvSpPr>
            <a:spLocks noGrp="1"/>
          </p:cNvSpPr>
          <p:nvPr>
            <p:ph sz="half" idx="1"/>
          </p:nvPr>
        </p:nvSpPr>
        <p:spPr/>
        <p:txBody>
          <a:bodyPr>
            <a:normAutofit/>
          </a:bodyPr>
          <a:lstStyle/>
          <a:p>
            <a:pPr marL="0" indent="0">
              <a:buNone/>
            </a:pPr>
            <a:r>
              <a:rPr lang="en-GB" sz="3000" dirty="0">
                <a:latin typeface="Arial" panose="020B0604020202020204" pitchFamily="34" charset="0"/>
                <a:cs typeface="Arial" panose="020B0604020202020204" pitchFamily="34" charset="0"/>
              </a:rPr>
              <a:t>DONALD TRUMP</a:t>
            </a:r>
          </a:p>
          <a:p>
            <a:pPr marL="0" indent="0">
              <a:buNone/>
            </a:pPr>
            <a:r>
              <a:rPr lang="en-GB" sz="3000" dirty="0">
                <a:latin typeface="Arial" panose="020B0604020202020204" pitchFamily="34" charset="0"/>
                <a:cs typeface="Arial" panose="020B0604020202020204" pitchFamily="34" charset="0"/>
              </a:rPr>
              <a:t>President of the United States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44983" y="1371600"/>
            <a:ext cx="3890357" cy="327001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137082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94" y="4497070"/>
            <a:ext cx="6400800" cy="1130300"/>
          </a:xfrm>
        </p:spPr>
        <p:txBody>
          <a:bodyPr>
            <a:normAutofit/>
          </a:bodyPr>
          <a:lstStyle/>
          <a:p>
            <a:r>
              <a:rPr lang="en-GB" sz="3300" b="1" dirty="0">
                <a:latin typeface="Arial" panose="020B0604020202020204" pitchFamily="34" charset="0"/>
                <a:cs typeface="Arial" panose="020B0604020202020204" pitchFamily="34" charset="0"/>
              </a:rPr>
              <a:t>Top tips for Networking</a:t>
            </a:r>
            <a:endParaRPr lang="en-GB" sz="3300" dirty="0"/>
          </a:p>
        </p:txBody>
      </p:sp>
      <p:sp>
        <p:nvSpPr>
          <p:cNvPr id="3" name="Content Placeholder 2"/>
          <p:cNvSpPr>
            <a:spLocks noGrp="1"/>
          </p:cNvSpPr>
          <p:nvPr>
            <p:ph sz="half" idx="1"/>
          </p:nvPr>
        </p:nvSpPr>
        <p:spPr>
          <a:xfrm>
            <a:off x="349135" y="1371600"/>
            <a:ext cx="3867265" cy="3020637"/>
          </a:xfrm>
        </p:spPr>
        <p:txBody>
          <a:bodyPr>
            <a:normAutofit fontScale="92500" lnSpcReduction="10000"/>
          </a:bodyPr>
          <a:lstStyle/>
          <a:p>
            <a:r>
              <a:rPr lang="en-GB" sz="2100" dirty="0">
                <a:latin typeface="Arial" panose="020B0604020202020204" pitchFamily="34" charset="0"/>
                <a:cs typeface="Arial" panose="020B0604020202020204" pitchFamily="34" charset="0"/>
              </a:rPr>
              <a:t>Networking is 2-way – be generous with your time, expertise &amp; support</a:t>
            </a:r>
          </a:p>
          <a:p>
            <a:r>
              <a:rPr lang="en-GB" sz="2100" dirty="0">
                <a:latin typeface="Arial" panose="020B0604020202020204" pitchFamily="34" charset="0"/>
                <a:cs typeface="Arial" panose="020B0604020202020204" pitchFamily="34" charset="0"/>
              </a:rPr>
              <a:t>Think of who you want to network with and why </a:t>
            </a:r>
          </a:p>
          <a:p>
            <a:r>
              <a:rPr lang="en-GB" sz="2100" dirty="0">
                <a:latin typeface="Arial" panose="020B0604020202020204" pitchFamily="34" charset="0"/>
                <a:cs typeface="Arial" panose="020B0604020202020204" pitchFamily="34" charset="0"/>
              </a:rPr>
              <a:t>Set aside time every week to network</a:t>
            </a:r>
          </a:p>
          <a:p>
            <a:r>
              <a:rPr lang="en-GB" sz="2100" dirty="0">
                <a:latin typeface="Arial" panose="020B0604020202020204" pitchFamily="34" charset="0"/>
                <a:cs typeface="Arial" panose="020B0604020202020204" pitchFamily="34" charset="0"/>
              </a:rPr>
              <a:t>In a room of people – say hello to at least 5 strangers</a:t>
            </a: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98959" y="1371600"/>
            <a:ext cx="3811938" cy="3020637"/>
          </a:xfrm>
          <a:prstGeom prst="rect">
            <a:avLst/>
          </a:prstGeom>
        </p:spPr>
      </p:pic>
    </p:spTree>
    <p:extLst>
      <p:ext uri="{BB962C8B-B14F-4D97-AF65-F5344CB8AC3E}">
        <p14:creationId xmlns:p14="http://schemas.microsoft.com/office/powerpoint/2010/main" val="3799844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23528" y="1115616"/>
            <a:ext cx="8424862" cy="51845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800" b="1" dirty="0" smtClean="0">
              <a:solidFill>
                <a:srgbClr val="5D2884"/>
              </a:solidFill>
            </a:endParaRPr>
          </a:p>
          <a:p>
            <a:pPr marL="0" indent="0" algn="ctr">
              <a:buNone/>
            </a:pPr>
            <a:r>
              <a:rPr lang="en-GB" sz="2800" b="1" dirty="0">
                <a:solidFill>
                  <a:srgbClr val="5D2884"/>
                </a:solidFill>
              </a:rPr>
              <a:t>We’re live streaming </a:t>
            </a:r>
            <a:r>
              <a:rPr lang="en-GB" sz="2800" b="1" dirty="0" smtClean="0">
                <a:solidFill>
                  <a:srgbClr val="5D2884"/>
                </a:solidFill>
              </a:rPr>
              <a:t>this event </a:t>
            </a:r>
          </a:p>
          <a:p>
            <a:pPr marL="0" indent="0" algn="ctr">
              <a:buNone/>
            </a:pPr>
            <a:r>
              <a:rPr lang="en-GB" sz="2800" b="1" dirty="0" smtClean="0">
                <a:solidFill>
                  <a:srgbClr val="5D2884"/>
                </a:solidFill>
              </a:rPr>
              <a:t>on </a:t>
            </a:r>
            <a:r>
              <a:rPr lang="en-GB" sz="2800" b="1" dirty="0">
                <a:solidFill>
                  <a:srgbClr val="5D2884"/>
                </a:solidFill>
              </a:rPr>
              <a:t>Twitter via </a:t>
            </a:r>
            <a:r>
              <a:rPr lang="en-GB" sz="2800" b="1" dirty="0" smtClean="0">
                <a:solidFill>
                  <a:srgbClr val="5D2884"/>
                </a:solidFill>
              </a:rPr>
              <a:t>Periscope</a:t>
            </a:r>
          </a:p>
          <a:p>
            <a:pPr marL="0" indent="0" algn="ctr">
              <a:buNone/>
            </a:pPr>
            <a:endParaRPr lang="en-GB" sz="1100" b="1" dirty="0">
              <a:solidFill>
                <a:srgbClr val="5D2884"/>
              </a:solidFill>
            </a:endParaRPr>
          </a:p>
          <a:p>
            <a:pPr marL="0" indent="0" algn="ctr">
              <a:buNone/>
            </a:pPr>
            <a:r>
              <a:rPr lang="en-GB" sz="5400" b="1" dirty="0">
                <a:solidFill>
                  <a:srgbClr val="5D2884"/>
                </a:solidFill>
              </a:rPr>
              <a:t>@</a:t>
            </a:r>
            <a:r>
              <a:rPr lang="en-GB" sz="5400" b="1" dirty="0" err="1" smtClean="0">
                <a:solidFill>
                  <a:srgbClr val="5D2884"/>
                </a:solidFill>
              </a:rPr>
              <a:t>CSPSouthEast</a:t>
            </a:r>
            <a:endParaRPr lang="en-GB" sz="5400" b="1" dirty="0" smtClean="0">
              <a:solidFill>
                <a:srgbClr val="5D2884"/>
              </a:solidFill>
            </a:endParaRPr>
          </a:p>
          <a:p>
            <a:pPr marL="0" indent="0" algn="ctr">
              <a:buNone/>
            </a:pPr>
            <a:endParaRPr lang="en-GB" sz="1600" b="1" dirty="0">
              <a:solidFill>
                <a:srgbClr val="5D2884"/>
              </a:solidFill>
            </a:endParaRPr>
          </a:p>
          <a:p>
            <a:pPr marL="0" indent="0" algn="ctr">
              <a:buNone/>
            </a:pPr>
            <a:r>
              <a:rPr lang="en-GB" sz="2800" b="1" dirty="0">
                <a:solidFill>
                  <a:srgbClr val="5D2884"/>
                </a:solidFill>
              </a:rPr>
              <a:t>Tweet us</a:t>
            </a:r>
          </a:p>
          <a:p>
            <a:pPr marL="0" indent="0" algn="ctr">
              <a:buNone/>
            </a:pPr>
            <a:r>
              <a:rPr lang="en-GB" sz="5400" b="1" dirty="0">
                <a:solidFill>
                  <a:srgbClr val="5D2884"/>
                </a:solidFill>
              </a:rPr>
              <a:t>#</a:t>
            </a:r>
            <a:r>
              <a:rPr lang="en-GB" sz="5400" b="1" dirty="0" err="1">
                <a:solidFill>
                  <a:srgbClr val="5D2884"/>
                </a:solidFill>
              </a:rPr>
              <a:t>MyLocalCSP</a:t>
            </a:r>
            <a:r>
              <a:rPr lang="en-GB" sz="5400" b="1" dirty="0">
                <a:solidFill>
                  <a:srgbClr val="5D2884"/>
                </a:solidFill>
              </a:rPr>
              <a:t> #</a:t>
            </a:r>
            <a:r>
              <a:rPr lang="en-GB" sz="5400" b="1" dirty="0" err="1">
                <a:solidFill>
                  <a:srgbClr val="5D2884"/>
                </a:solidFill>
              </a:rPr>
              <a:t>CSPSouthEastSuccess</a:t>
            </a:r>
            <a:endParaRPr lang="en-GB" sz="5400" b="1" dirty="0">
              <a:solidFill>
                <a:srgbClr val="5D2884"/>
              </a:solidFill>
            </a:endParaRPr>
          </a:p>
          <a:p>
            <a:pPr marL="0" indent="0" algn="ctr">
              <a:buNone/>
            </a:pPr>
            <a:endParaRPr lang="en-GB" sz="5400" b="1" dirty="0">
              <a:solidFill>
                <a:srgbClr val="5D288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116632"/>
            <a:ext cx="1709936" cy="1709936"/>
          </a:xfrm>
          <a:prstGeom prst="rect">
            <a:avLst/>
          </a:prstGeom>
        </p:spPr>
      </p:pic>
    </p:spTree>
    <p:extLst>
      <p:ext uri="{BB962C8B-B14F-4D97-AF65-F5344CB8AC3E}">
        <p14:creationId xmlns:p14="http://schemas.microsoft.com/office/powerpoint/2010/main" val="9291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300" b="1" dirty="0">
                <a:latin typeface="Arial" panose="020B0604020202020204" pitchFamily="34" charset="0"/>
                <a:cs typeface="Arial" panose="020B0604020202020204" pitchFamily="34" charset="0"/>
              </a:rPr>
              <a:t>Top tips for Networking</a:t>
            </a:r>
            <a:endParaRPr lang="en-GB" sz="3300" dirty="0"/>
          </a:p>
        </p:txBody>
      </p:sp>
      <p:sp>
        <p:nvSpPr>
          <p:cNvPr id="4" name="Content Placeholder 3"/>
          <p:cNvSpPr>
            <a:spLocks noGrp="1"/>
          </p:cNvSpPr>
          <p:nvPr>
            <p:ph sz="half" idx="2"/>
          </p:nvPr>
        </p:nvSpPr>
        <p:spPr>
          <a:xfrm>
            <a:off x="4374700" y="1371601"/>
            <a:ext cx="3979592" cy="2711450"/>
          </a:xfrm>
        </p:spPr>
        <p:txBody>
          <a:bodyPr>
            <a:normAutofit fontScale="92500"/>
          </a:bodyPr>
          <a:lstStyle/>
          <a:p>
            <a:r>
              <a:rPr lang="en-GB" sz="2100" dirty="0">
                <a:latin typeface="Arial" panose="020B0604020202020204" pitchFamily="34" charset="0"/>
                <a:cs typeface="Arial" panose="020B0604020202020204" pitchFamily="34" charset="0"/>
              </a:rPr>
              <a:t>Take a note of the person’s name, job title or organisation</a:t>
            </a:r>
          </a:p>
          <a:p>
            <a:r>
              <a:rPr lang="en-GB" sz="2100" dirty="0">
                <a:latin typeface="Arial" panose="020B0604020202020204" pitchFamily="34" charset="0"/>
                <a:cs typeface="Arial" panose="020B0604020202020204" pitchFamily="34" charset="0"/>
              </a:rPr>
              <a:t>Listen attentively - be “present”</a:t>
            </a:r>
          </a:p>
          <a:p>
            <a:r>
              <a:rPr lang="en-GB" sz="2100" dirty="0">
                <a:latin typeface="Arial" panose="020B0604020202020204" pitchFamily="34" charset="0"/>
                <a:cs typeface="Arial" panose="020B0604020202020204" pitchFamily="34" charset="0"/>
              </a:rPr>
              <a:t>Ask for help or advice - can change the balance of power</a:t>
            </a:r>
          </a:p>
          <a:p>
            <a:r>
              <a:rPr lang="en-GB" sz="2100" dirty="0">
                <a:latin typeface="Arial" panose="020B0604020202020204" pitchFamily="34" charset="0"/>
                <a:cs typeface="Arial" panose="020B0604020202020204" pitchFamily="34" charset="0"/>
              </a:rPr>
              <a:t>Accept invitations to social events </a:t>
            </a: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6542" y="1371601"/>
            <a:ext cx="3763977" cy="2802427"/>
          </a:xfrm>
          <a:prstGeom prst="rect">
            <a:avLst/>
          </a:prstGeom>
        </p:spPr>
      </p:pic>
    </p:spTree>
    <p:extLst>
      <p:ext uri="{BB962C8B-B14F-4D97-AF65-F5344CB8AC3E}">
        <p14:creationId xmlns:p14="http://schemas.microsoft.com/office/powerpoint/2010/main" val="3614228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300" b="1" dirty="0">
                <a:latin typeface="Arial" panose="020B0604020202020204" pitchFamily="34" charset="0"/>
                <a:cs typeface="Arial" panose="020B0604020202020204" pitchFamily="34" charset="0"/>
              </a:rPr>
              <a:t>Top Tips for networking</a:t>
            </a:r>
          </a:p>
        </p:txBody>
      </p:sp>
      <p:sp>
        <p:nvSpPr>
          <p:cNvPr id="3" name="Content Placeholder 2"/>
          <p:cNvSpPr>
            <a:spLocks noGrp="1"/>
          </p:cNvSpPr>
          <p:nvPr>
            <p:ph idx="1"/>
          </p:nvPr>
        </p:nvSpPr>
        <p:spPr>
          <a:xfrm>
            <a:off x="513159" y="1247775"/>
            <a:ext cx="7354491" cy="3219450"/>
          </a:xfrm>
        </p:spPr>
        <p:txBody>
          <a:bodyPr>
            <a:normAutofit/>
          </a:bodyPr>
          <a:lstStyle/>
          <a:p>
            <a:r>
              <a:rPr lang="en-GB" sz="2100" dirty="0">
                <a:latin typeface="Arial" panose="020B0604020202020204" pitchFamily="34" charset="0"/>
                <a:cs typeface="Arial" panose="020B0604020202020204" pitchFamily="34" charset="0"/>
              </a:rPr>
              <a:t>Join a professional organisation, working group or club</a:t>
            </a:r>
          </a:p>
          <a:p>
            <a:r>
              <a:rPr lang="en-GB" sz="2100" dirty="0">
                <a:latin typeface="Arial" panose="020B0604020202020204" pitchFamily="34" charset="0"/>
                <a:cs typeface="Arial" panose="020B0604020202020204" pitchFamily="34" charset="0"/>
              </a:rPr>
              <a:t>Keep a record of who you meet and some relevant information and use it next time you meet</a:t>
            </a:r>
          </a:p>
          <a:p>
            <a:r>
              <a:rPr lang="en-GB" sz="2100" dirty="0">
                <a:latin typeface="Arial" panose="020B0604020202020204" pitchFamily="34" charset="0"/>
                <a:cs typeface="Arial" panose="020B0604020202020204" pitchFamily="34" charset="0"/>
              </a:rPr>
              <a:t>Remember building a relationship takes time so don’t rush</a:t>
            </a:r>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859579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59" y="1966999"/>
            <a:ext cx="6400800" cy="3386051"/>
          </a:xfrm>
        </p:spPr>
        <p:txBody>
          <a:bodyPr/>
          <a:lstStyle/>
          <a:p>
            <a:pPr algn="ctr"/>
            <a:r>
              <a:rPr lang="en-GB" b="1" dirty="0" smtClean="0">
                <a:latin typeface="Arial" panose="020B0604020202020204" pitchFamily="34" charset="0"/>
                <a:cs typeface="Arial" panose="020B0604020202020204" pitchFamily="34" charset="0"/>
              </a:rPr>
              <a:t>“if you want to go somewhere, it is best to find someone who has already been there”</a:t>
            </a:r>
            <a:br>
              <a:rPr lang="en-GB" b="1" dirty="0" smtClean="0">
                <a:latin typeface="Arial" panose="020B0604020202020204" pitchFamily="34" charset="0"/>
                <a:cs typeface="Arial" panose="020B0604020202020204" pitchFamily="34" charset="0"/>
              </a:rPr>
            </a:br>
            <a:r>
              <a:rPr lang="en-GB" dirty="0"/>
              <a:t/>
            </a:r>
            <a:br>
              <a:rPr lang="en-GB" dirty="0"/>
            </a:br>
            <a:r>
              <a:rPr lang="en-GB" sz="1350" dirty="0">
                <a:latin typeface="Arial" panose="020B0604020202020204" pitchFamily="34" charset="0"/>
                <a:cs typeface="Arial" panose="020B0604020202020204" pitchFamily="34" charset="0"/>
              </a:rPr>
              <a:t>Robert </a:t>
            </a:r>
            <a:r>
              <a:rPr lang="en-GB" sz="1350" dirty="0" err="1">
                <a:latin typeface="Arial" panose="020B0604020202020204" pitchFamily="34" charset="0"/>
                <a:cs typeface="Arial" panose="020B0604020202020204" pitchFamily="34" charset="0"/>
              </a:rPr>
              <a:t>Kiyosaki</a:t>
            </a:r>
            <a:endParaRPr lang="en-GB" sz="135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1818698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Thank you</a:t>
            </a:r>
          </a:p>
        </p:txBody>
      </p:sp>
      <p:sp>
        <p:nvSpPr>
          <p:cNvPr id="4" name="Text Placeholder 3"/>
          <p:cNvSpPr>
            <a:spLocks noGrp="1"/>
          </p:cNvSpPr>
          <p:nvPr>
            <p:ph type="body" sz="half" idx="2"/>
          </p:nvPr>
        </p:nvSpPr>
        <p:spPr/>
        <p:txBody>
          <a:bodyPr>
            <a:normAutofit/>
          </a:bodyPr>
          <a:lstStyle/>
          <a:p>
            <a:r>
              <a:rPr lang="en-GB" dirty="0" smtClean="0"/>
              <a:t>References</a:t>
            </a:r>
          </a:p>
          <a:p>
            <a:r>
              <a:rPr lang="en-GB" dirty="0" smtClean="0"/>
              <a:t>An A-Z of Management (2018) - Roy Lilley</a:t>
            </a:r>
          </a:p>
          <a:p>
            <a:r>
              <a:rPr lang="en-GB" dirty="0" smtClean="0"/>
              <a:t>Networking : do what you do best (2014) Karen Middleton Frontline July 2</a:t>
            </a:r>
            <a:r>
              <a:rPr lang="en-GB" baseline="30000" dirty="0" smtClean="0"/>
              <a:t>nd</a:t>
            </a:r>
            <a:endParaRPr lang="en-GB" dirty="0" smtClean="0"/>
          </a:p>
          <a:p>
            <a:r>
              <a:rPr lang="en-GB" dirty="0" smtClean="0"/>
              <a:t>How to make every contact count (2014) Karen Middleton Frontline August 6th</a:t>
            </a:r>
            <a:endParaRPr lang="en-GB" dirty="0"/>
          </a:p>
        </p:txBody>
      </p:sp>
      <p:pic>
        <p:nvPicPr>
          <p:cNvPr id="9" name="Content Placeholder 8" descr="10 Best &lt;strong&gt;Questions&lt;/strong&gt; Ever | Leadership Freak"/>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025" y="1457325"/>
            <a:ext cx="4685110" cy="37814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224" y="5004082"/>
            <a:ext cx="1556766" cy="902291"/>
          </a:xfrm>
          <a:prstGeom prst="rect">
            <a:avLst/>
          </a:prstGeom>
        </p:spPr>
      </p:pic>
    </p:spTree>
    <p:extLst>
      <p:ext uri="{BB962C8B-B14F-4D97-AF65-F5344CB8AC3E}">
        <p14:creationId xmlns:p14="http://schemas.microsoft.com/office/powerpoint/2010/main" val="2988516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4219" y="2290781"/>
            <a:ext cx="6819472" cy="1234727"/>
          </a:xfrm>
        </p:spPr>
        <p:txBody>
          <a:bodyPr/>
          <a:lstStyle/>
          <a:p>
            <a:pPr algn="ctr"/>
            <a:r>
              <a:rPr lang="en-GB" sz="3600" b="1" dirty="0"/>
              <a:t>Transforming MSK services in East Sussex</a:t>
            </a:r>
          </a:p>
        </p:txBody>
      </p:sp>
      <p:sp>
        <p:nvSpPr>
          <p:cNvPr id="3" name="Subtitle 2"/>
          <p:cNvSpPr>
            <a:spLocks noGrp="1"/>
          </p:cNvSpPr>
          <p:nvPr>
            <p:ph type="subTitle" idx="1"/>
          </p:nvPr>
        </p:nvSpPr>
        <p:spPr>
          <a:xfrm>
            <a:off x="1130595" y="3839683"/>
            <a:ext cx="5826719" cy="631788"/>
          </a:xfrm>
        </p:spPr>
        <p:txBody>
          <a:bodyPr/>
          <a:lstStyle/>
          <a:p>
            <a:pPr algn="ctr"/>
            <a:r>
              <a:rPr lang="en-GB" sz="2400" b="1" dirty="0">
                <a:solidFill>
                  <a:schemeClr val="tx1"/>
                </a:solidFill>
              </a:rPr>
              <a:t>Reflecting on the journey</a:t>
            </a:r>
          </a:p>
          <a:p>
            <a:endParaRPr lang="en-GB" dirty="0"/>
          </a:p>
        </p:txBody>
      </p:sp>
      <p:sp>
        <p:nvSpPr>
          <p:cNvPr id="4" name="Slide Number Placeholder 3"/>
          <p:cNvSpPr>
            <a:spLocks noGrp="1"/>
          </p:cNvSpPr>
          <p:nvPr>
            <p:ph type="sldNum" sz="quarter" idx="12"/>
          </p:nvPr>
        </p:nvSpPr>
        <p:spPr/>
        <p:txBody>
          <a:bodyPr/>
          <a:lstStyle/>
          <a:p>
            <a:pPr defTabSz="685800"/>
            <a:fld id="{D57F1E4F-1CFF-5643-939E-217C01CDF565}" type="slidenum">
              <a:rPr lang="en-US">
                <a:solidFill>
                  <a:prstClr val="white">
                    <a:lumMod val="85000"/>
                  </a:prstClr>
                </a:solidFill>
                <a:latin typeface="Arial" panose="020B0604020202020204"/>
              </a:rPr>
              <a:pPr defTabSz="685800"/>
              <a:t>24</a:t>
            </a:fld>
            <a:endParaRPr lang="en-US" dirty="0">
              <a:solidFill>
                <a:prstClr val="white">
                  <a:lumMod val="85000"/>
                </a:prstClr>
              </a:solidFill>
              <a:latin typeface="Arial" panose="020B0604020202020204"/>
            </a:endParaRPr>
          </a:p>
        </p:txBody>
      </p:sp>
    </p:spTree>
    <p:extLst>
      <p:ext uri="{BB962C8B-B14F-4D97-AF65-F5344CB8AC3E}">
        <p14:creationId xmlns:p14="http://schemas.microsoft.com/office/powerpoint/2010/main" val="3109341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E01C0B-646D-6847-BA49-BE0A4282F9FE}"/>
              </a:ext>
            </a:extLst>
          </p:cNvPr>
          <p:cNvPicPr>
            <a:picLocks noChangeAspect="1"/>
          </p:cNvPicPr>
          <p:nvPr/>
        </p:nvPicPr>
        <p:blipFill>
          <a:blip r:embed="rId3">
            <a:lum bright="-20000" contrast="20000"/>
          </a:blip>
          <a:stretch>
            <a:fillRect/>
          </a:stretch>
        </p:blipFill>
        <p:spPr>
          <a:xfrm>
            <a:off x="336666" y="1261359"/>
            <a:ext cx="6836110" cy="3498717"/>
          </a:xfrm>
          <a:prstGeom prst="rect">
            <a:avLst/>
          </a:prstGeom>
          <a:ln w="38100">
            <a:solidFill>
              <a:schemeClr val="tx1"/>
            </a:solidFill>
          </a:ln>
        </p:spPr>
      </p:pic>
    </p:spTree>
    <p:extLst>
      <p:ext uri="{BB962C8B-B14F-4D97-AF65-F5344CB8AC3E}">
        <p14:creationId xmlns:p14="http://schemas.microsoft.com/office/powerpoint/2010/main" val="891056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Local MSK Landscape pre-SMSKPE</a:t>
            </a:r>
          </a:p>
        </p:txBody>
      </p:sp>
      <p:sp>
        <p:nvSpPr>
          <p:cNvPr id="7" name="Content Placeholder 6">
            <a:extLst>
              <a:ext uri="{FF2B5EF4-FFF2-40B4-BE49-F238E27FC236}">
                <a16:creationId xmlns:a16="http://schemas.microsoft.com/office/drawing/2014/main" id="{D5915B30-3F62-7C4A-8D0B-2B2FFF3ADED0}"/>
              </a:ext>
            </a:extLst>
          </p:cNvPr>
          <p:cNvSpPr>
            <a:spLocks noGrp="1"/>
          </p:cNvSpPr>
          <p:nvPr>
            <p:ph idx="1"/>
          </p:nvPr>
        </p:nvSpPr>
        <p:spPr>
          <a:xfrm>
            <a:off x="609600" y="2126820"/>
            <a:ext cx="6347714" cy="2910580"/>
          </a:xfrm>
        </p:spPr>
        <p:txBody>
          <a:bodyPr>
            <a:normAutofit fontScale="92500" lnSpcReduction="20000"/>
          </a:bodyPr>
          <a:lstStyle/>
          <a:p>
            <a:r>
              <a:rPr lang="en-GB" sz="1500" dirty="0">
                <a:solidFill>
                  <a:schemeClr val="tx1"/>
                </a:solidFill>
              </a:rPr>
              <a:t>Highly variable patient experience and access to MSK services</a:t>
            </a:r>
          </a:p>
          <a:p>
            <a:pPr marL="0" indent="0">
              <a:buNone/>
            </a:pPr>
            <a:endParaRPr lang="en-GB" sz="1500" dirty="0">
              <a:solidFill>
                <a:schemeClr val="tx1"/>
              </a:solidFill>
            </a:endParaRPr>
          </a:p>
          <a:p>
            <a:r>
              <a:rPr lang="en-GB" sz="1500" dirty="0">
                <a:solidFill>
                  <a:schemeClr val="tx1"/>
                </a:solidFill>
              </a:rPr>
              <a:t>Outdated service design</a:t>
            </a:r>
          </a:p>
          <a:p>
            <a:pPr marL="0" indent="0">
              <a:buNone/>
            </a:pPr>
            <a:endParaRPr lang="en-GB" sz="1500" dirty="0">
              <a:solidFill>
                <a:schemeClr val="tx1"/>
              </a:solidFill>
            </a:endParaRPr>
          </a:p>
          <a:p>
            <a:r>
              <a:rPr lang="en-GB" sz="1500" dirty="0">
                <a:solidFill>
                  <a:schemeClr val="tx1"/>
                </a:solidFill>
              </a:rPr>
              <a:t>Evidence of poor patient engagement in decision making</a:t>
            </a:r>
          </a:p>
          <a:p>
            <a:pPr marL="0" indent="0">
              <a:buNone/>
            </a:pPr>
            <a:endParaRPr lang="en-GB" sz="1500" dirty="0"/>
          </a:p>
          <a:p>
            <a:r>
              <a:rPr lang="en-GB" sz="1500" dirty="0">
                <a:solidFill>
                  <a:schemeClr val="tx1"/>
                </a:solidFill>
              </a:rPr>
              <a:t>6</a:t>
            </a:r>
            <a:r>
              <a:rPr lang="en-GB" sz="1500" baseline="30000" dirty="0">
                <a:solidFill>
                  <a:schemeClr val="tx1"/>
                </a:solidFill>
              </a:rPr>
              <a:t>th</a:t>
            </a:r>
            <a:r>
              <a:rPr lang="en-GB" sz="1500" dirty="0">
                <a:solidFill>
                  <a:schemeClr val="tx1"/>
                </a:solidFill>
              </a:rPr>
              <a:t> highest regional spend on MSK service nationally, per weighted population</a:t>
            </a:r>
          </a:p>
          <a:p>
            <a:pPr marL="0" indent="0">
              <a:buNone/>
            </a:pPr>
            <a:endParaRPr lang="en-GB" sz="1500" dirty="0">
              <a:solidFill>
                <a:schemeClr val="tx1"/>
              </a:solidFill>
            </a:endParaRPr>
          </a:p>
          <a:p>
            <a:r>
              <a:rPr lang="en-GB" sz="1500" dirty="0">
                <a:solidFill>
                  <a:schemeClr val="tx1"/>
                </a:solidFill>
              </a:rPr>
              <a:t>Unsustainable spend on elective orthopaedic surgery; 20% greater than population-matched CCG’s</a:t>
            </a:r>
          </a:p>
          <a:p>
            <a:pPr marL="0" indent="0">
              <a:buNone/>
            </a:pPr>
            <a:endParaRPr lang="en-GB" sz="1500" dirty="0">
              <a:solidFill>
                <a:schemeClr val="tx1"/>
              </a:solidFill>
            </a:endParaRPr>
          </a:p>
          <a:p>
            <a:pPr marL="0" indent="0">
              <a:buNone/>
            </a:pPr>
            <a:endParaRPr lang="en-GB" sz="1500" dirty="0">
              <a:solidFill>
                <a:schemeClr val="tx1"/>
              </a:solidFill>
            </a:endParaRPr>
          </a:p>
        </p:txBody>
      </p:sp>
      <p:sp>
        <p:nvSpPr>
          <p:cNvPr id="4" name="Slide Number Placeholder 3"/>
          <p:cNvSpPr>
            <a:spLocks noGrp="1"/>
          </p:cNvSpPr>
          <p:nvPr>
            <p:ph type="sldNum" sz="quarter" idx="4294967295"/>
          </p:nvPr>
        </p:nvSpPr>
        <p:spPr>
          <a:xfrm>
            <a:off x="8632032" y="946548"/>
            <a:ext cx="511969" cy="273844"/>
          </a:xfrm>
        </p:spPr>
        <p:txBody>
          <a:bodyPr/>
          <a:lstStyle/>
          <a:p>
            <a:pPr defTabSz="685800"/>
            <a:fld id="{D57F1E4F-1CFF-5643-939E-217C01CDF565}" type="slidenum">
              <a:rPr lang="en-US">
                <a:solidFill>
                  <a:prstClr val="white">
                    <a:lumMod val="85000"/>
                  </a:prstClr>
                </a:solidFill>
                <a:latin typeface="Arial" panose="020B0604020202020204"/>
              </a:rPr>
              <a:pPr defTabSz="685800"/>
              <a:t>26</a:t>
            </a:fld>
            <a:endParaRPr lang="en-US" dirty="0">
              <a:solidFill>
                <a:prstClr val="white">
                  <a:lumMod val="85000"/>
                </a:prstClr>
              </a:solidFill>
              <a:latin typeface="Arial" panose="020B0604020202020204"/>
            </a:endParaRPr>
          </a:p>
        </p:txBody>
      </p:sp>
    </p:spTree>
    <p:extLst>
      <p:ext uri="{BB962C8B-B14F-4D97-AF65-F5344CB8AC3E}">
        <p14:creationId xmlns:p14="http://schemas.microsoft.com/office/powerpoint/2010/main" val="39925630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0BC7F39-AB55-9243-84CF-608AD6085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5" y="1263993"/>
            <a:ext cx="7597758" cy="3898558"/>
          </a:xfrm>
          <a:prstGeom prst="rect">
            <a:avLst/>
          </a:prstGeom>
        </p:spPr>
      </p:pic>
    </p:spTree>
    <p:extLst>
      <p:ext uri="{BB962C8B-B14F-4D97-AF65-F5344CB8AC3E}">
        <p14:creationId xmlns:p14="http://schemas.microsoft.com/office/powerpoint/2010/main" val="4194435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nchor="t"/>
          <a:lstStyle/>
          <a:p>
            <a:pPr algn="l"/>
            <a:r>
              <a:rPr lang="en-GB" altLang="en-US" dirty="0"/>
              <a:t>Transformation requirements</a:t>
            </a:r>
          </a:p>
        </p:txBody>
      </p:sp>
      <p:sp>
        <p:nvSpPr>
          <p:cNvPr id="4" name="Content Placeholder 3">
            <a:extLst>
              <a:ext uri="{FF2B5EF4-FFF2-40B4-BE49-F238E27FC236}">
                <a16:creationId xmlns:a16="http://schemas.microsoft.com/office/drawing/2014/main" id="{92249BC6-17FC-AA45-939F-6A38CC9C8066}"/>
              </a:ext>
            </a:extLst>
          </p:cNvPr>
          <p:cNvSpPr>
            <a:spLocks noGrp="1"/>
          </p:cNvSpPr>
          <p:nvPr>
            <p:ph idx="1"/>
          </p:nvPr>
        </p:nvSpPr>
        <p:spPr>
          <a:xfrm>
            <a:off x="609601" y="1944293"/>
            <a:ext cx="6347714" cy="2910580"/>
          </a:xfrm>
        </p:spPr>
        <p:txBody>
          <a:bodyPr/>
          <a:lstStyle/>
          <a:p>
            <a:r>
              <a:rPr lang="en-GB" sz="1425" dirty="0">
                <a:solidFill>
                  <a:schemeClr val="tx1"/>
                </a:solidFill>
              </a:rPr>
              <a:t>Reduce variation in practice – move closer to peer comparators</a:t>
            </a:r>
          </a:p>
          <a:p>
            <a:pPr marL="0" indent="0">
              <a:buNone/>
            </a:pPr>
            <a:endParaRPr lang="en-GB" sz="1425" dirty="0">
              <a:solidFill>
                <a:schemeClr val="tx1"/>
              </a:solidFill>
            </a:endParaRPr>
          </a:p>
          <a:p>
            <a:r>
              <a:rPr lang="en-GB" sz="1425" dirty="0">
                <a:solidFill>
                  <a:schemeClr val="tx1"/>
                </a:solidFill>
              </a:rPr>
              <a:t>Develop a sustainable financial model</a:t>
            </a:r>
          </a:p>
          <a:p>
            <a:pPr marL="0" indent="0">
              <a:buNone/>
            </a:pPr>
            <a:endParaRPr lang="en-GB" sz="1425" dirty="0">
              <a:solidFill>
                <a:schemeClr val="tx1"/>
              </a:solidFill>
            </a:endParaRPr>
          </a:p>
          <a:p>
            <a:r>
              <a:rPr lang="en-GB" sz="1425" dirty="0">
                <a:solidFill>
                  <a:schemeClr val="tx1"/>
                </a:solidFill>
              </a:rPr>
              <a:t>Improve  accessibility</a:t>
            </a:r>
          </a:p>
          <a:p>
            <a:pPr marL="0" indent="0">
              <a:buNone/>
            </a:pPr>
            <a:endParaRPr lang="en-GB" sz="1425" dirty="0">
              <a:solidFill>
                <a:schemeClr val="tx1"/>
              </a:solidFill>
            </a:endParaRPr>
          </a:p>
          <a:p>
            <a:r>
              <a:rPr lang="en-GB" sz="1425" dirty="0">
                <a:solidFill>
                  <a:schemeClr val="tx1"/>
                </a:solidFill>
              </a:rPr>
              <a:t>Improve patient experience and service quality</a:t>
            </a:r>
          </a:p>
          <a:p>
            <a:pPr marL="0" indent="0">
              <a:buNone/>
            </a:pPr>
            <a:endParaRPr lang="en-GB" sz="1425" dirty="0">
              <a:solidFill>
                <a:schemeClr val="tx1"/>
              </a:solidFill>
            </a:endParaRPr>
          </a:p>
          <a:p>
            <a:r>
              <a:rPr lang="en-GB" sz="1425" dirty="0">
                <a:solidFill>
                  <a:schemeClr val="tx1"/>
                </a:solidFill>
              </a:rPr>
              <a:t>Update service model including improved supported self care</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p>
        </p:txBody>
      </p:sp>
    </p:spTree>
    <p:extLst>
      <p:ext uri="{BB962C8B-B14F-4D97-AF65-F5344CB8AC3E}">
        <p14:creationId xmlns:p14="http://schemas.microsoft.com/office/powerpoint/2010/main" val="660970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14450"/>
            <a:ext cx="6347713" cy="685800"/>
          </a:xfrm>
        </p:spPr>
        <p:txBody>
          <a:bodyPr>
            <a:normAutofit fontScale="90000"/>
          </a:bodyPr>
          <a:lstStyle/>
          <a:p>
            <a:r>
              <a:rPr lang="en-GB" sz="2400" dirty="0">
                <a:solidFill>
                  <a:srgbClr val="7030A0"/>
                </a:solidFill>
              </a:rPr>
              <a:t>Phase 1</a:t>
            </a:r>
            <a:br>
              <a:rPr lang="en-GB" sz="2400" dirty="0">
                <a:solidFill>
                  <a:srgbClr val="7030A0"/>
                </a:solidFill>
              </a:rPr>
            </a:br>
            <a:r>
              <a:rPr lang="en-GB" sz="2400" dirty="0">
                <a:solidFill>
                  <a:srgbClr val="7030A0"/>
                </a:solidFill>
              </a:rPr>
              <a:t>- convincing the stakeholders</a:t>
            </a:r>
            <a:br>
              <a:rPr lang="en-GB" sz="2400" dirty="0">
                <a:solidFill>
                  <a:srgbClr val="7030A0"/>
                </a:solidFill>
              </a:rPr>
            </a:br>
            <a:r>
              <a:rPr lang="en-GB" sz="2400" dirty="0">
                <a:solidFill>
                  <a:srgbClr val="7030A0"/>
                </a:solidFill>
              </a:rPr>
              <a:t>- communicating an appealing vision</a:t>
            </a:r>
            <a:br>
              <a:rPr lang="en-GB" sz="2400" dirty="0">
                <a:solidFill>
                  <a:srgbClr val="7030A0"/>
                </a:solidFill>
              </a:rPr>
            </a:br>
            <a:r>
              <a:rPr lang="en-GB" sz="2400" dirty="0">
                <a:solidFill>
                  <a:srgbClr val="5A2F82"/>
                </a:solidFill>
              </a:rPr>
              <a:t>				</a:t>
            </a:r>
            <a:br>
              <a:rPr lang="en-GB" sz="2400" dirty="0">
                <a:solidFill>
                  <a:srgbClr val="5A2F82"/>
                </a:solidFill>
              </a:rPr>
            </a:br>
            <a:endParaRPr lang="en-GB" dirty="0"/>
          </a:p>
        </p:txBody>
      </p:sp>
      <p:graphicFrame>
        <p:nvGraphicFramePr>
          <p:cNvPr id="6" name="Content Placeholder 5">
            <a:extLst>
              <a:ext uri="{FF2B5EF4-FFF2-40B4-BE49-F238E27FC236}">
                <a16:creationId xmlns:a16="http://schemas.microsoft.com/office/drawing/2014/main" id="{4963538A-02C6-3B49-8B09-30D17B3244CD}"/>
              </a:ext>
            </a:extLst>
          </p:cNvPr>
          <p:cNvGraphicFramePr>
            <a:graphicFrameLocks noGrp="1"/>
          </p:cNvGraphicFramePr>
          <p:nvPr>
            <p:ph idx="1"/>
            <p:extLst/>
          </p:nvPr>
        </p:nvGraphicFramePr>
        <p:xfrm>
          <a:off x="609601" y="2571750"/>
          <a:ext cx="6347222" cy="267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a:xfrm>
            <a:off x="8632032" y="5388769"/>
            <a:ext cx="511969" cy="273844"/>
          </a:xfrm>
        </p:spPr>
        <p:txBody>
          <a:bodyPr/>
          <a:lstStyle/>
          <a:p>
            <a:pPr defTabSz="685800"/>
            <a:fld id="{519954A3-9DFD-4C44-94BA-B95130A3BA1C}" type="slidenum">
              <a:rPr lang="en-US">
                <a:solidFill>
                  <a:srgbClr val="5A2F82"/>
                </a:solidFill>
                <a:latin typeface="Arial" panose="020B0604020202020204"/>
              </a:rPr>
              <a:pPr defTabSz="685800"/>
              <a:t>29</a:t>
            </a:fld>
            <a:endParaRPr lang="en-US" dirty="0">
              <a:solidFill>
                <a:srgbClr val="5A2F82"/>
              </a:solidFill>
              <a:latin typeface="Arial" panose="020B0604020202020204"/>
            </a:endParaRPr>
          </a:p>
        </p:txBody>
      </p:sp>
      <p:sp>
        <p:nvSpPr>
          <p:cNvPr id="7" name="TextBox 6">
            <a:extLst>
              <a:ext uri="{FF2B5EF4-FFF2-40B4-BE49-F238E27FC236}">
                <a16:creationId xmlns:a16="http://schemas.microsoft.com/office/drawing/2014/main" id="{E67BA47D-9F38-C34C-966F-0D6AE6151719}"/>
              </a:ext>
            </a:extLst>
          </p:cNvPr>
          <p:cNvSpPr txBox="1"/>
          <p:nvPr/>
        </p:nvSpPr>
        <p:spPr>
          <a:xfrm>
            <a:off x="695325" y="2667001"/>
            <a:ext cx="2114550" cy="507831"/>
          </a:xfrm>
          <a:prstGeom prst="rect">
            <a:avLst/>
          </a:prstGeom>
          <a:solidFill>
            <a:schemeClr val="accent5">
              <a:lumMod val="20000"/>
              <a:lumOff val="80000"/>
            </a:schemeClr>
          </a:solidFill>
        </p:spPr>
        <p:txBody>
          <a:bodyPr wrap="square" rtlCol="0">
            <a:spAutoFit/>
          </a:bodyPr>
          <a:lstStyle/>
          <a:p>
            <a:pPr defTabSz="685800"/>
            <a:r>
              <a:rPr lang="en-GB" sz="1350" b="1" dirty="0">
                <a:solidFill>
                  <a:prstClr val="black"/>
                </a:solidFill>
                <a:latin typeface="Arial" panose="020B0604020202020204"/>
              </a:rPr>
              <a:t>Knowledge types in expert clinical practice</a:t>
            </a:r>
          </a:p>
        </p:txBody>
      </p:sp>
    </p:spTree>
    <p:extLst>
      <p:ext uri="{BB962C8B-B14F-4D97-AF65-F5344CB8AC3E}">
        <p14:creationId xmlns:p14="http://schemas.microsoft.com/office/powerpoint/2010/main" val="41573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44008" y="836712"/>
            <a:ext cx="4176390"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r>
              <a:rPr lang="en-GB" sz="2800" b="1" dirty="0">
                <a:solidFill>
                  <a:srgbClr val="5D2884"/>
                </a:solidFill>
              </a:rPr>
              <a:t>Chair – Zoe Smith, Head of Palliative Care, Medway Community Healthcare CIC (covering Medway and North Kent)</a:t>
            </a:r>
            <a:endParaRPr lang="en-GB" sz="2800" b="1" dirty="0" smtClean="0">
              <a:solidFill>
                <a:srgbClr val="5D2884"/>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340768"/>
            <a:ext cx="3587261" cy="5373216"/>
          </a:xfrm>
          <a:prstGeom prst="rect">
            <a:avLst/>
          </a:prstGeom>
        </p:spPr>
      </p:pic>
    </p:spTree>
    <p:extLst>
      <p:ext uri="{BB962C8B-B14F-4D97-AF65-F5344CB8AC3E}">
        <p14:creationId xmlns:p14="http://schemas.microsoft.com/office/powerpoint/2010/main" val="2352792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Phase 2 – Achieving the vison</a:t>
            </a:r>
          </a:p>
        </p:txBody>
      </p:sp>
      <p:graphicFrame>
        <p:nvGraphicFramePr>
          <p:cNvPr id="4" name="Content Placeholder 3">
            <a:extLst>
              <a:ext uri="{FF2B5EF4-FFF2-40B4-BE49-F238E27FC236}">
                <a16:creationId xmlns:a16="http://schemas.microsoft.com/office/drawing/2014/main" id="{1C9DBA78-C257-064C-8491-36B85F8E9137}"/>
              </a:ext>
            </a:extLst>
          </p:cNvPr>
          <p:cNvGraphicFramePr>
            <a:graphicFrameLocks noGrp="1"/>
          </p:cNvGraphicFramePr>
          <p:nvPr>
            <p:ph idx="1"/>
            <p:extLst/>
          </p:nvPr>
        </p:nvGraphicFramePr>
        <p:xfrm>
          <a:off x="545306" y="1905000"/>
          <a:ext cx="6412006" cy="2981325"/>
        </p:xfrm>
        <a:graphic>
          <a:graphicData uri="http://schemas.openxmlformats.org/drawingml/2006/table">
            <a:tbl>
              <a:tblPr firstRow="1" bandRow="1">
                <a:tableStyleId>{5C22544A-7EE6-4342-B048-85BDC9FD1C3A}</a:tableStyleId>
              </a:tblPr>
              <a:tblGrid>
                <a:gridCol w="3206003">
                  <a:extLst>
                    <a:ext uri="{9D8B030D-6E8A-4147-A177-3AD203B41FA5}">
                      <a16:colId xmlns:a16="http://schemas.microsoft.com/office/drawing/2014/main" val="1488530111"/>
                    </a:ext>
                  </a:extLst>
                </a:gridCol>
                <a:gridCol w="3206003">
                  <a:extLst>
                    <a:ext uri="{9D8B030D-6E8A-4147-A177-3AD203B41FA5}">
                      <a16:colId xmlns:a16="http://schemas.microsoft.com/office/drawing/2014/main" val="916728650"/>
                    </a:ext>
                  </a:extLst>
                </a:gridCol>
              </a:tblGrid>
              <a:tr h="278130">
                <a:tc>
                  <a:txBody>
                    <a:bodyPr/>
                    <a:lstStyle/>
                    <a:p>
                      <a:pPr algn="ctr"/>
                      <a:r>
                        <a:rPr lang="en-GB" sz="1000" dirty="0"/>
                        <a:t>What?</a:t>
                      </a:r>
                    </a:p>
                  </a:txBody>
                  <a:tcPr marL="68580" marR="68580" marT="34290" marB="34290"/>
                </a:tc>
                <a:tc>
                  <a:txBody>
                    <a:bodyPr/>
                    <a:lstStyle/>
                    <a:p>
                      <a:pPr algn="ctr"/>
                      <a:r>
                        <a:rPr lang="en-GB" sz="1000" dirty="0"/>
                        <a:t>How?</a:t>
                      </a:r>
                    </a:p>
                  </a:txBody>
                  <a:tcPr marL="68580" marR="68580" marT="34290" marB="34290"/>
                </a:tc>
                <a:extLst>
                  <a:ext uri="{0D108BD9-81ED-4DB2-BD59-A6C34878D82A}">
                    <a16:rowId xmlns:a16="http://schemas.microsoft.com/office/drawing/2014/main" val="664115403"/>
                  </a:ext>
                </a:extLst>
              </a:tr>
              <a:tr h="377190">
                <a:tc>
                  <a:txBody>
                    <a:bodyPr/>
                    <a:lstStyle/>
                    <a:p>
                      <a:r>
                        <a:rPr lang="en-GB" sz="1000" dirty="0"/>
                        <a:t>Reduce inappropriate clinical variation</a:t>
                      </a:r>
                    </a:p>
                    <a:p>
                      <a:endParaRPr lang="en-GB" sz="1000" dirty="0"/>
                    </a:p>
                  </a:txBody>
                  <a:tcPr marL="68580" marR="68580" marT="34290" marB="34290"/>
                </a:tc>
                <a:tc>
                  <a:txBody>
                    <a:bodyPr/>
                    <a:lstStyle/>
                    <a:p>
                      <a:pPr marL="285750" indent="-285750">
                        <a:buFontTx/>
                        <a:buChar char="-"/>
                      </a:pPr>
                      <a:r>
                        <a:rPr lang="en-GB" sz="1000" dirty="0"/>
                        <a:t>Involve all parties</a:t>
                      </a:r>
                    </a:p>
                    <a:p>
                      <a:pPr marL="285750" indent="-285750">
                        <a:buFontTx/>
                        <a:buChar char="-"/>
                      </a:pPr>
                      <a:r>
                        <a:rPr lang="en-GB" sz="1000" dirty="0"/>
                        <a:t>Establish agreed clinical pathways</a:t>
                      </a:r>
                    </a:p>
                  </a:txBody>
                  <a:tcPr marL="68580" marR="68580" marT="34290" marB="34290"/>
                </a:tc>
                <a:extLst>
                  <a:ext uri="{0D108BD9-81ED-4DB2-BD59-A6C34878D82A}">
                    <a16:rowId xmlns:a16="http://schemas.microsoft.com/office/drawing/2014/main" val="1321769060"/>
                  </a:ext>
                </a:extLst>
              </a:tr>
              <a:tr h="531495">
                <a:tc>
                  <a:txBody>
                    <a:bodyPr/>
                    <a:lstStyle/>
                    <a:p>
                      <a:r>
                        <a:rPr lang="en-GB" sz="1000" dirty="0"/>
                        <a:t>Develop a financially sustainable model</a:t>
                      </a:r>
                    </a:p>
                    <a:p>
                      <a:endParaRPr lang="en-GB" sz="1000" dirty="0"/>
                    </a:p>
                  </a:txBody>
                  <a:tcPr marL="68580" marR="68580" marT="34290" marB="34290"/>
                </a:tc>
                <a:tc>
                  <a:txBody>
                    <a:bodyPr/>
                    <a:lstStyle/>
                    <a:p>
                      <a:pPr marL="285750" indent="-285750">
                        <a:buFontTx/>
                        <a:buChar char="-"/>
                      </a:pPr>
                      <a:r>
                        <a:rPr lang="en-GB" sz="1000" dirty="0"/>
                        <a:t>Understand your finances</a:t>
                      </a:r>
                    </a:p>
                    <a:p>
                      <a:pPr marL="285750" indent="-285750">
                        <a:buFontTx/>
                        <a:buChar char="-"/>
                      </a:pPr>
                      <a:r>
                        <a:rPr lang="en-GB" sz="1000" dirty="0"/>
                        <a:t>Plan strategically</a:t>
                      </a:r>
                    </a:p>
                    <a:p>
                      <a:pPr marL="285750" indent="-285750">
                        <a:buFontTx/>
                        <a:buChar char="-"/>
                      </a:pPr>
                      <a:r>
                        <a:rPr lang="en-GB" sz="1000" dirty="0"/>
                        <a:t>Spend to save</a:t>
                      </a:r>
                    </a:p>
                  </a:txBody>
                  <a:tcPr marL="68580" marR="68580" marT="34290" marB="34290"/>
                </a:tc>
                <a:extLst>
                  <a:ext uri="{0D108BD9-81ED-4DB2-BD59-A6C34878D82A}">
                    <a16:rowId xmlns:a16="http://schemas.microsoft.com/office/drawing/2014/main" val="826867564"/>
                  </a:ext>
                </a:extLst>
              </a:tr>
              <a:tr h="377190">
                <a:tc>
                  <a:txBody>
                    <a:bodyPr/>
                    <a:lstStyle/>
                    <a:p>
                      <a:r>
                        <a:rPr lang="en-GB" sz="1000" dirty="0"/>
                        <a:t>Improve accessibility</a:t>
                      </a:r>
                    </a:p>
                    <a:p>
                      <a:endParaRPr lang="en-GB" sz="1000" dirty="0"/>
                    </a:p>
                  </a:txBody>
                  <a:tcPr marL="68580" marR="68580" marT="34290" marB="34290"/>
                </a:tc>
                <a:tc>
                  <a:txBody>
                    <a:bodyPr/>
                    <a:lstStyle/>
                    <a:p>
                      <a:pPr marL="285750" indent="-285750">
                        <a:buFontTx/>
                        <a:buChar char="-"/>
                      </a:pPr>
                      <a:r>
                        <a:rPr lang="en-GB" sz="1000" dirty="0"/>
                        <a:t>Evaluate your market</a:t>
                      </a:r>
                    </a:p>
                    <a:p>
                      <a:pPr marL="285750" indent="-285750">
                        <a:buFontTx/>
                        <a:buChar char="-"/>
                      </a:pPr>
                      <a:r>
                        <a:rPr lang="en-GB" sz="1000" dirty="0"/>
                        <a:t>Evaluate your options</a:t>
                      </a:r>
                    </a:p>
                  </a:txBody>
                  <a:tcPr marL="68580" marR="68580" marT="34290" marB="34290"/>
                </a:tc>
                <a:extLst>
                  <a:ext uri="{0D108BD9-81ED-4DB2-BD59-A6C34878D82A}">
                    <a16:rowId xmlns:a16="http://schemas.microsoft.com/office/drawing/2014/main" val="2152224006"/>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Improve patient experience and service 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dirty="0">
                        <a:solidFill>
                          <a:schemeClr val="tx1"/>
                        </a:solidFill>
                      </a:endParaRPr>
                    </a:p>
                  </a:txBody>
                  <a:tcPr marL="68580" marR="68580" marT="34290" marB="34290"/>
                </a:tc>
                <a:tc>
                  <a:txBody>
                    <a:bodyPr/>
                    <a:lstStyle/>
                    <a:p>
                      <a:pPr marL="285750" indent="-285750">
                        <a:buFontTx/>
                        <a:buChar char="-"/>
                      </a:pPr>
                      <a:r>
                        <a:rPr lang="en-GB" sz="1000" dirty="0"/>
                        <a:t>Be pragmatic</a:t>
                      </a:r>
                    </a:p>
                    <a:p>
                      <a:pPr marL="285750" indent="-285750">
                        <a:buFontTx/>
                        <a:buChar char="-"/>
                      </a:pPr>
                      <a:r>
                        <a:rPr lang="en-GB" sz="1000" dirty="0"/>
                        <a:t>Chose meaningful quality measures</a:t>
                      </a:r>
                    </a:p>
                  </a:txBody>
                  <a:tcPr marL="68580" marR="68580" marT="34290" marB="34290"/>
                </a:tc>
                <a:extLst>
                  <a:ext uri="{0D108BD9-81ED-4DB2-BD59-A6C34878D82A}">
                    <a16:rowId xmlns:a16="http://schemas.microsoft.com/office/drawing/2014/main" val="2878485229"/>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Update service model including improved supported self care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dirty="0">
                        <a:solidFill>
                          <a:schemeClr val="tx1"/>
                        </a:solidFill>
                      </a:endParaRPr>
                    </a:p>
                  </a:txBody>
                  <a:tcPr marL="68580" marR="68580" marT="34290" marB="34290"/>
                </a:tc>
                <a:tc>
                  <a:txBody>
                    <a:bodyPr/>
                    <a:lstStyle/>
                    <a:p>
                      <a:pPr marL="285750" indent="-285750">
                        <a:buFontTx/>
                        <a:buChar char="-"/>
                      </a:pPr>
                      <a:r>
                        <a:rPr lang="en-GB" sz="1000" dirty="0"/>
                        <a:t>Know your field</a:t>
                      </a:r>
                    </a:p>
                    <a:p>
                      <a:pPr marL="285750" indent="-285750">
                        <a:buFontTx/>
                        <a:buChar char="-"/>
                      </a:pPr>
                      <a:r>
                        <a:rPr lang="en-GB" sz="1000" dirty="0"/>
                        <a:t>Plan engagement with a wide range of stakeholders</a:t>
                      </a:r>
                    </a:p>
                  </a:txBody>
                  <a:tcPr marL="68580" marR="68580" marT="34290" marB="34290"/>
                </a:tc>
                <a:extLst>
                  <a:ext uri="{0D108BD9-81ED-4DB2-BD59-A6C34878D82A}">
                    <a16:rowId xmlns:a16="http://schemas.microsoft.com/office/drawing/2014/main" val="3659562067"/>
                  </a:ext>
                </a:extLst>
              </a:tr>
            </a:tbl>
          </a:graphicData>
        </a:graphic>
      </p:graphicFrame>
    </p:spTree>
    <p:extLst>
      <p:ext uri="{BB962C8B-B14F-4D97-AF65-F5344CB8AC3E}">
        <p14:creationId xmlns:p14="http://schemas.microsoft.com/office/powerpoint/2010/main" val="523089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228725"/>
            <a:ext cx="6347713" cy="990600"/>
          </a:xfrm>
        </p:spPr>
        <p:txBody>
          <a:bodyPr/>
          <a:lstStyle/>
          <a:p>
            <a:r>
              <a:rPr lang="en-GB" dirty="0"/>
              <a:t>Phase 3 – demonstrate your impact</a:t>
            </a:r>
          </a:p>
        </p:txBody>
      </p:sp>
      <p:graphicFrame>
        <p:nvGraphicFramePr>
          <p:cNvPr id="11" name="Chart 10">
            <a:extLst>
              <a:ext uri="{FF2B5EF4-FFF2-40B4-BE49-F238E27FC236}">
                <a16:creationId xmlns:a16="http://schemas.microsoft.com/office/drawing/2014/main" id="{49A38194-7075-D347-83AB-D384623CF9E0}"/>
              </a:ext>
            </a:extLst>
          </p:cNvPr>
          <p:cNvGraphicFramePr/>
          <p:nvPr>
            <p:extLst/>
          </p:nvPr>
        </p:nvGraphicFramePr>
        <p:xfrm>
          <a:off x="-76200" y="2301875"/>
          <a:ext cx="3143250" cy="2565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 7">
            <a:extLst>
              <a:ext uri="{FF2B5EF4-FFF2-40B4-BE49-F238E27FC236}">
                <a16:creationId xmlns:a16="http://schemas.microsoft.com/office/drawing/2014/main" id="{C98616D6-4CD2-484A-B89C-5E0CFA79BD97}"/>
              </a:ext>
            </a:extLst>
          </p:cNvPr>
          <p:cNvGraphicFramePr/>
          <p:nvPr>
            <p:extLst/>
          </p:nvPr>
        </p:nvGraphicFramePr>
        <p:xfrm>
          <a:off x="800100" y="2085975"/>
          <a:ext cx="1247775" cy="1114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Action Button: Document 11">
            <a:hlinkClick r:id="" action="ppaction://noaction" highlightClick="1"/>
            <a:extLst>
              <a:ext uri="{FF2B5EF4-FFF2-40B4-BE49-F238E27FC236}">
                <a16:creationId xmlns:a16="http://schemas.microsoft.com/office/drawing/2014/main" id="{452F4515-AAA8-7846-AD64-28D81C681536}"/>
              </a:ext>
            </a:extLst>
          </p:cNvPr>
          <p:cNvSpPr/>
          <p:nvPr/>
        </p:nvSpPr>
        <p:spPr>
          <a:xfrm rot="937966">
            <a:off x="1104900" y="3448051"/>
            <a:ext cx="1457325" cy="1419224"/>
          </a:xfrm>
          <a:prstGeom prst="actionButton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panose="020B0604020202020204"/>
            </a:endParaRPr>
          </a:p>
        </p:txBody>
      </p:sp>
      <p:sp>
        <p:nvSpPr>
          <p:cNvPr id="13" name="Right Arrow 12">
            <a:extLst>
              <a:ext uri="{FF2B5EF4-FFF2-40B4-BE49-F238E27FC236}">
                <a16:creationId xmlns:a16="http://schemas.microsoft.com/office/drawing/2014/main" id="{367F99E4-88EE-CF44-BA2B-903FF4FE38BA}"/>
              </a:ext>
            </a:extLst>
          </p:cNvPr>
          <p:cNvSpPr/>
          <p:nvPr/>
        </p:nvSpPr>
        <p:spPr>
          <a:xfrm>
            <a:off x="3067050" y="3371850"/>
            <a:ext cx="1409700" cy="542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Arial" panose="020B0604020202020204"/>
            </a:endParaRPr>
          </a:p>
        </p:txBody>
      </p:sp>
      <p:pic>
        <p:nvPicPr>
          <p:cNvPr id="16" name="Picture 15">
            <a:extLst>
              <a:ext uri="{FF2B5EF4-FFF2-40B4-BE49-F238E27FC236}">
                <a16:creationId xmlns:a16="http://schemas.microsoft.com/office/drawing/2014/main" id="{56886074-C9A8-F14B-A3FF-FB77C4CCE431}"/>
              </a:ext>
            </a:extLst>
          </p:cNvPr>
          <p:cNvPicPr/>
          <p:nvPr/>
        </p:nvPicPr>
        <p:blipFill rotWithShape="1">
          <a:blip r:embed="rId9">
            <a:extLst>
              <a:ext uri="{28A0092B-C50C-407E-A947-70E740481C1C}">
                <a14:useLocalDpi xmlns:a14="http://schemas.microsoft.com/office/drawing/2010/main" val="0"/>
              </a:ext>
            </a:extLst>
          </a:blip>
          <a:srcRect r="65130"/>
          <a:stretch/>
        </p:blipFill>
        <p:spPr bwMode="auto">
          <a:xfrm>
            <a:off x="5050631" y="2362200"/>
            <a:ext cx="1607344" cy="2447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43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14450"/>
            <a:ext cx="6764677" cy="3811712"/>
          </a:xfrm>
        </p:spPr>
        <p:txBody>
          <a:bodyPr>
            <a:normAutofit/>
          </a:bodyPr>
          <a:lstStyle/>
          <a:p>
            <a:pPr algn="ctr"/>
            <a:r>
              <a:rPr lang="en-GB" dirty="0"/>
              <a:t/>
            </a:r>
            <a:br>
              <a:rPr lang="en-GB" dirty="0"/>
            </a:br>
            <a:r>
              <a:rPr lang="en-GB" dirty="0"/>
              <a:t/>
            </a:r>
            <a:br>
              <a:rPr lang="en-GB" dirty="0"/>
            </a:br>
            <a:r>
              <a:rPr lang="en-GB" dirty="0"/>
              <a:t/>
            </a:r>
            <a:br>
              <a:rPr lang="en-GB" dirty="0"/>
            </a:br>
            <a:r>
              <a:rPr lang="en-GB" dirty="0"/>
              <a:t/>
            </a:r>
            <a:br>
              <a:rPr lang="en-GB" dirty="0"/>
            </a:br>
            <a:r>
              <a:rPr lang="en-GB" sz="4050" dirty="0"/>
              <a:t>Questions?</a:t>
            </a:r>
          </a:p>
        </p:txBody>
      </p:sp>
    </p:spTree>
    <p:extLst>
      <p:ext uri="{BB962C8B-B14F-4D97-AF65-F5344CB8AC3E}">
        <p14:creationId xmlns:p14="http://schemas.microsoft.com/office/powerpoint/2010/main" val="3282750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22921" y="4048320"/>
            <a:ext cx="6498159" cy="2581080"/>
          </a:xfrm>
        </p:spPr>
        <p:txBody>
          <a:bodyPr>
            <a:normAutofit/>
          </a:bodyPr>
          <a:lstStyle/>
          <a:p>
            <a:r>
              <a:rPr lang="en-US" sz="2800" dirty="0" smtClean="0">
                <a:solidFill>
                  <a:schemeClr val="tx1"/>
                </a:solidFill>
              </a:rPr>
              <a:t>Launching and Developing Rehab4U</a:t>
            </a:r>
          </a:p>
          <a:p>
            <a:endParaRPr lang="en-US" sz="2800" dirty="0" smtClean="0">
              <a:solidFill>
                <a:schemeClr val="tx1"/>
              </a:solidFill>
            </a:endParaRPr>
          </a:p>
          <a:p>
            <a:r>
              <a:rPr lang="en-US" sz="2800" dirty="0" smtClean="0">
                <a:solidFill>
                  <a:schemeClr val="tx1"/>
                </a:solidFill>
              </a:rPr>
              <a:t>Julia Buck</a:t>
            </a:r>
          </a:p>
          <a:p>
            <a:r>
              <a:rPr lang="en-US" sz="2400" dirty="0" smtClean="0">
                <a:solidFill>
                  <a:schemeClr val="tx1"/>
                </a:solidFill>
              </a:rPr>
              <a:t>29 October 2018</a:t>
            </a:r>
            <a:endParaRPr lang="en-US" sz="2400" dirty="0">
              <a:solidFill>
                <a:schemeClr val="tx1"/>
              </a:solidFill>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209112" y="1746334"/>
            <a:ext cx="4596688" cy="2301986"/>
          </a:xfrm>
          <a:prstGeom prst="rect">
            <a:avLst/>
          </a:prstGeom>
        </p:spPr>
      </p:pic>
    </p:spTree>
    <p:extLst>
      <p:ext uri="{BB962C8B-B14F-4D97-AF65-F5344CB8AC3E}">
        <p14:creationId xmlns:p14="http://schemas.microsoft.com/office/powerpoint/2010/main" val="2556290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Introduction</a:t>
            </a:r>
            <a:endParaRPr lang="en-US" dirty="0">
              <a:solidFill>
                <a:srgbClr val="000000"/>
              </a:solidFill>
            </a:endParaRPr>
          </a:p>
        </p:txBody>
      </p:sp>
      <p:sp>
        <p:nvSpPr>
          <p:cNvPr id="3" name="Content Placeholder 2"/>
          <p:cNvSpPr>
            <a:spLocks noGrp="1"/>
          </p:cNvSpPr>
          <p:nvPr>
            <p:ph idx="1"/>
          </p:nvPr>
        </p:nvSpPr>
        <p:spPr/>
        <p:txBody>
          <a:bodyPr/>
          <a:lstStyle/>
          <a:p>
            <a:pPr marL="0" indent="0">
              <a:buNone/>
            </a:pPr>
            <a:r>
              <a:rPr lang="en-US" b="1" dirty="0" smtClean="0"/>
              <a:t>Julia Buck</a:t>
            </a:r>
          </a:p>
          <a:p>
            <a:pPr lvl="1"/>
            <a:r>
              <a:rPr lang="en-US" dirty="0" smtClean="0"/>
              <a:t>Qualified physiotherapist 1989 (St Mary’s Hospital, London)</a:t>
            </a:r>
          </a:p>
          <a:p>
            <a:pPr lvl="1"/>
            <a:r>
              <a:rPr lang="en-US" dirty="0" smtClean="0"/>
              <a:t>Specialised in Neurology 1994 (Leicester Royal Infirmary)</a:t>
            </a:r>
          </a:p>
          <a:p>
            <a:pPr lvl="1"/>
            <a:r>
              <a:rPr lang="en-US" dirty="0" smtClean="0"/>
              <a:t>1996 started a private practice alongside my NHS work (Eastbourne DGH and Community Stroke Team)</a:t>
            </a:r>
          </a:p>
          <a:p>
            <a:pPr lvl="1"/>
            <a:r>
              <a:rPr lang="en-US" dirty="0" smtClean="0"/>
              <a:t>2008 left NHS clinical practice to set-up Rehab4U with another neuro physiotherapist</a:t>
            </a:r>
          </a:p>
          <a:p>
            <a:pPr lvl="1"/>
            <a:r>
              <a:rPr lang="en-US" dirty="0" smtClean="0"/>
              <a:t>Today 13 clinicians and therapists work in the business</a:t>
            </a:r>
          </a:p>
          <a:p>
            <a:pPr lvl="1"/>
            <a:endParaRPr lang="en-US" dirty="0"/>
          </a:p>
        </p:txBody>
      </p:sp>
    </p:spTree>
    <p:extLst>
      <p:ext uri="{BB962C8B-B14F-4D97-AF65-F5344CB8AC3E}">
        <p14:creationId xmlns:p14="http://schemas.microsoft.com/office/powerpoint/2010/main" val="254183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062974" y="0"/>
            <a:ext cx="6405459" cy="6857999"/>
          </a:xfrm>
          <a:prstGeom prst="rect">
            <a:avLst/>
          </a:prstGeom>
          <a:noFill/>
          <a:ln>
            <a:noFill/>
          </a:ln>
        </p:spPr>
      </p:pic>
    </p:spTree>
    <p:extLst>
      <p:ext uri="{BB962C8B-B14F-4D97-AF65-F5344CB8AC3E}">
        <p14:creationId xmlns:p14="http://schemas.microsoft.com/office/powerpoint/2010/main" val="1046703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6181725" cy="1336956"/>
          </a:xfrm>
        </p:spPr>
        <p:txBody>
          <a:bodyPr/>
          <a:lstStyle/>
          <a:p>
            <a:r>
              <a:rPr lang="en-US" sz="4000" dirty="0" smtClean="0">
                <a:solidFill>
                  <a:srgbClr val="000000"/>
                </a:solidFill>
              </a:rPr>
              <a:t>How I’ve developed the business</a:t>
            </a:r>
            <a:endParaRPr lang="en-US" sz="4000" dirty="0">
              <a:solidFill>
                <a:srgbClr val="000000"/>
              </a:solidFill>
            </a:endParaRPr>
          </a:p>
        </p:txBody>
      </p:sp>
      <p:sp>
        <p:nvSpPr>
          <p:cNvPr id="3" name="Content Placeholder 2"/>
          <p:cNvSpPr>
            <a:spLocks noGrp="1"/>
          </p:cNvSpPr>
          <p:nvPr>
            <p:ph idx="1"/>
          </p:nvPr>
        </p:nvSpPr>
        <p:spPr>
          <a:xfrm>
            <a:off x="549275" y="1600200"/>
            <a:ext cx="8042276" cy="4991099"/>
          </a:xfrm>
        </p:spPr>
        <p:txBody>
          <a:bodyPr>
            <a:normAutofit fontScale="32500" lnSpcReduction="20000"/>
          </a:bodyPr>
          <a:lstStyle/>
          <a:p>
            <a:pPr>
              <a:lnSpc>
                <a:spcPct val="90000"/>
              </a:lnSpc>
            </a:pPr>
            <a:r>
              <a:rPr lang="en-GB" sz="4900" dirty="0" smtClean="0"/>
              <a:t>First patient – referred by a local Stroke Consultant</a:t>
            </a:r>
          </a:p>
          <a:p>
            <a:pPr>
              <a:lnSpc>
                <a:spcPct val="90000"/>
              </a:lnSpc>
            </a:pPr>
            <a:r>
              <a:rPr lang="en-GB" sz="4900" dirty="0" smtClean="0"/>
              <a:t>First 10 years – all word of mouth, now:</a:t>
            </a:r>
          </a:p>
          <a:p>
            <a:pPr lvl="1">
              <a:lnSpc>
                <a:spcPct val="90000"/>
              </a:lnSpc>
            </a:pPr>
            <a:r>
              <a:rPr lang="en-GB" sz="3700" dirty="0" smtClean="0"/>
              <a:t>70% of new patients are referred by word of mouth (local clinicians)</a:t>
            </a:r>
          </a:p>
          <a:p>
            <a:pPr lvl="1">
              <a:lnSpc>
                <a:spcPct val="90000"/>
              </a:lnSpc>
            </a:pPr>
            <a:r>
              <a:rPr lang="en-GB" sz="3700" dirty="0" smtClean="0"/>
              <a:t>30% self-referred via own website search or CSP website</a:t>
            </a:r>
          </a:p>
          <a:p>
            <a:pPr lvl="1">
              <a:lnSpc>
                <a:spcPct val="90000"/>
              </a:lnSpc>
            </a:pPr>
            <a:r>
              <a:rPr lang="en-GB" sz="3700" dirty="0" smtClean="0"/>
              <a:t>Have around 100 patients in treatment with Rehab4U</a:t>
            </a:r>
          </a:p>
          <a:p>
            <a:pPr>
              <a:lnSpc>
                <a:spcPct val="90000"/>
              </a:lnSpc>
            </a:pPr>
            <a:r>
              <a:rPr lang="en-GB" sz="4900" dirty="0" smtClean="0"/>
              <a:t>Have 6 agreements with local charities and nursing homes to provide neuro and other services</a:t>
            </a:r>
          </a:p>
          <a:p>
            <a:pPr>
              <a:lnSpc>
                <a:spcPct val="90000"/>
              </a:lnSpc>
            </a:pPr>
            <a:r>
              <a:rPr lang="en-GB" sz="4900" dirty="0" smtClean="0"/>
              <a:t>Grown the the staff numbers to 13 all known and local clinicians now providing:</a:t>
            </a:r>
          </a:p>
          <a:p>
            <a:pPr lvl="1">
              <a:lnSpc>
                <a:spcPct val="90000"/>
              </a:lnSpc>
            </a:pPr>
            <a:r>
              <a:rPr lang="en-GB" sz="3700" dirty="0" smtClean="0"/>
              <a:t>Neuro physiotherapy</a:t>
            </a:r>
          </a:p>
          <a:p>
            <a:pPr lvl="1">
              <a:lnSpc>
                <a:spcPct val="90000"/>
              </a:lnSpc>
            </a:pPr>
            <a:r>
              <a:rPr lang="en-GB" sz="3700" dirty="0" smtClean="0"/>
              <a:t>Occupational therapy</a:t>
            </a:r>
          </a:p>
          <a:p>
            <a:pPr lvl="1">
              <a:lnSpc>
                <a:spcPct val="90000"/>
              </a:lnSpc>
            </a:pPr>
            <a:r>
              <a:rPr lang="en-GB" sz="3700" dirty="0" smtClean="0"/>
              <a:t>MSK physiotherapy</a:t>
            </a:r>
          </a:p>
          <a:p>
            <a:pPr lvl="1">
              <a:lnSpc>
                <a:spcPct val="90000"/>
              </a:lnSpc>
            </a:pPr>
            <a:r>
              <a:rPr lang="en-GB" sz="3700" dirty="0" smtClean="0"/>
              <a:t>Later Life and Dementia physiotherapy</a:t>
            </a:r>
          </a:p>
          <a:p>
            <a:pPr lvl="1">
              <a:lnSpc>
                <a:spcPct val="90000"/>
              </a:lnSpc>
            </a:pPr>
            <a:r>
              <a:rPr lang="en-GB" sz="3700" dirty="0" smtClean="0"/>
              <a:t>Speech and language therapy</a:t>
            </a:r>
          </a:p>
          <a:p>
            <a:pPr lvl="1">
              <a:lnSpc>
                <a:spcPct val="90000"/>
              </a:lnSpc>
            </a:pPr>
            <a:r>
              <a:rPr lang="en-GB" sz="3700" dirty="0" smtClean="0"/>
              <a:t>Podiatry</a:t>
            </a:r>
          </a:p>
          <a:p>
            <a:pPr lvl="1">
              <a:lnSpc>
                <a:spcPct val="90000"/>
              </a:lnSpc>
            </a:pPr>
            <a:r>
              <a:rPr lang="en-GB" sz="3700" dirty="0" smtClean="0"/>
              <a:t>Counselling</a:t>
            </a:r>
          </a:p>
          <a:p>
            <a:pPr lvl="1">
              <a:lnSpc>
                <a:spcPct val="90000"/>
              </a:lnSpc>
            </a:pPr>
            <a:r>
              <a:rPr lang="en-GB" sz="3700" dirty="0" smtClean="0"/>
              <a:t>Exercise professional</a:t>
            </a:r>
          </a:p>
          <a:p>
            <a:pPr lvl="1">
              <a:lnSpc>
                <a:spcPct val="90000"/>
              </a:lnSpc>
            </a:pPr>
            <a:r>
              <a:rPr lang="en-GB" sz="3700" dirty="0" smtClean="0"/>
              <a:t>Sports and Massage therapist</a:t>
            </a:r>
          </a:p>
          <a:p>
            <a:pPr lvl="1">
              <a:lnSpc>
                <a:spcPct val="90000"/>
              </a:lnSpc>
            </a:pPr>
            <a:r>
              <a:rPr lang="en-GB" sz="3700" dirty="0" smtClean="0"/>
              <a:t>Rehabilitation Support Workers</a:t>
            </a:r>
          </a:p>
          <a:p>
            <a:endParaRPr lang="en-GB" dirty="0" smtClean="0"/>
          </a:p>
          <a:p>
            <a:endParaRPr lang="en-US" dirty="0"/>
          </a:p>
        </p:txBody>
      </p:sp>
    </p:spTree>
    <p:extLst>
      <p:ext uri="{BB962C8B-B14F-4D97-AF65-F5344CB8AC3E}">
        <p14:creationId xmlns:p14="http://schemas.microsoft.com/office/powerpoint/2010/main" val="39859239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6943725" cy="1336956"/>
          </a:xfrm>
        </p:spPr>
        <p:txBody>
          <a:bodyPr/>
          <a:lstStyle/>
          <a:p>
            <a:r>
              <a:rPr lang="en-US" dirty="0" smtClean="0">
                <a:solidFill>
                  <a:srgbClr val="000000"/>
                </a:solidFill>
              </a:rPr>
              <a:t>Highs and Lows</a:t>
            </a:r>
            <a:endParaRPr lang="en-US" dirty="0">
              <a:solidFill>
                <a:srgbClr val="000000"/>
              </a:solidFill>
            </a:endParaRPr>
          </a:p>
        </p:txBody>
      </p:sp>
      <p:sp>
        <p:nvSpPr>
          <p:cNvPr id="3" name="Content Placeholder 2"/>
          <p:cNvSpPr>
            <a:spLocks noGrp="1"/>
          </p:cNvSpPr>
          <p:nvPr>
            <p:ph idx="1"/>
          </p:nvPr>
        </p:nvSpPr>
        <p:spPr>
          <a:xfrm>
            <a:off x="549275" y="1600200"/>
            <a:ext cx="8042276" cy="4851399"/>
          </a:xfrm>
        </p:spPr>
        <p:txBody>
          <a:bodyPr>
            <a:normAutofit fontScale="92500" lnSpcReduction="20000"/>
          </a:bodyPr>
          <a:lstStyle/>
          <a:p>
            <a:r>
              <a:rPr lang="en-US" dirty="0" smtClean="0"/>
              <a:t>Highs</a:t>
            </a:r>
          </a:p>
          <a:p>
            <a:pPr lvl="1"/>
            <a:r>
              <a:rPr lang="en-US" dirty="0" smtClean="0"/>
              <a:t>Patients – passionate about making a difference</a:t>
            </a:r>
          </a:p>
          <a:p>
            <a:pPr lvl="1"/>
            <a:r>
              <a:rPr lang="en-US" dirty="0" smtClean="0"/>
              <a:t>Working for yourself – flexibility, no organisational restraints and can be more creative</a:t>
            </a:r>
          </a:p>
          <a:p>
            <a:pPr lvl="1"/>
            <a:r>
              <a:rPr lang="en-US" dirty="0"/>
              <a:t>Can see patients long-term (progress &amp; maintenance)</a:t>
            </a:r>
          </a:p>
          <a:p>
            <a:pPr lvl="1"/>
            <a:r>
              <a:rPr lang="en-US" dirty="0" smtClean="0"/>
              <a:t>Better able to build relationships with patients</a:t>
            </a:r>
          </a:p>
          <a:p>
            <a:pPr lvl="1"/>
            <a:r>
              <a:rPr lang="en-US" dirty="0" smtClean="0"/>
              <a:t>Better paid than NHS</a:t>
            </a:r>
          </a:p>
          <a:p>
            <a:pPr lvl="1"/>
            <a:r>
              <a:rPr lang="en-US" dirty="0" smtClean="0"/>
              <a:t>Patients are more engaged</a:t>
            </a:r>
          </a:p>
          <a:p>
            <a:r>
              <a:rPr lang="en-US" dirty="0" smtClean="0"/>
              <a:t>Lows</a:t>
            </a:r>
          </a:p>
          <a:p>
            <a:pPr lvl="1"/>
            <a:r>
              <a:rPr lang="en-US" dirty="0" smtClean="0"/>
              <a:t>Buck stops with Buck</a:t>
            </a:r>
          </a:p>
          <a:p>
            <a:pPr lvl="1"/>
            <a:r>
              <a:rPr lang="en-US" dirty="0" smtClean="0"/>
              <a:t>No NHS contract T&amp;Cs</a:t>
            </a:r>
          </a:p>
          <a:p>
            <a:pPr lvl="1"/>
            <a:r>
              <a:rPr lang="en-US" dirty="0" smtClean="0"/>
              <a:t>Unpaid holidays</a:t>
            </a:r>
          </a:p>
          <a:p>
            <a:pPr lvl="1"/>
            <a:r>
              <a:rPr lang="en-US" dirty="0" smtClean="0"/>
              <a:t>Running a clinical business (invoicing, mandatory training, staff ‘issues’)</a:t>
            </a:r>
            <a:endParaRPr lang="en-US" dirty="0"/>
          </a:p>
        </p:txBody>
      </p:sp>
    </p:spTree>
    <p:extLst>
      <p:ext uri="{BB962C8B-B14F-4D97-AF65-F5344CB8AC3E}">
        <p14:creationId xmlns:p14="http://schemas.microsoft.com/office/powerpoint/2010/main" val="1481507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6245225" cy="1336956"/>
          </a:xfrm>
        </p:spPr>
        <p:txBody>
          <a:bodyPr/>
          <a:lstStyle/>
          <a:p>
            <a:r>
              <a:rPr lang="en-US" dirty="0" smtClean="0">
                <a:solidFill>
                  <a:srgbClr val="000000"/>
                </a:solidFill>
              </a:rPr>
              <a:t>Unique Selling Points</a:t>
            </a:r>
            <a:endParaRPr lang="en-US" dirty="0">
              <a:solidFill>
                <a:srgbClr val="000000"/>
              </a:solidFill>
            </a:endParaRPr>
          </a:p>
        </p:txBody>
      </p:sp>
      <p:sp>
        <p:nvSpPr>
          <p:cNvPr id="3" name="Content Placeholder 2"/>
          <p:cNvSpPr>
            <a:spLocks noGrp="1"/>
          </p:cNvSpPr>
          <p:nvPr>
            <p:ph idx="1"/>
          </p:nvPr>
        </p:nvSpPr>
        <p:spPr/>
        <p:txBody>
          <a:bodyPr>
            <a:normAutofit/>
          </a:bodyPr>
          <a:lstStyle/>
          <a:p>
            <a:r>
              <a:rPr lang="en-US" dirty="0" smtClean="0"/>
              <a:t>Holistic (not just physio)</a:t>
            </a:r>
            <a:endParaRPr lang="en-GB" dirty="0"/>
          </a:p>
          <a:p>
            <a:pPr lvl="0"/>
            <a:r>
              <a:rPr lang="en-US" dirty="0" smtClean="0"/>
              <a:t>Responsive (usually seen within 72 hours)</a:t>
            </a:r>
          </a:p>
          <a:p>
            <a:r>
              <a:rPr lang="en-US" dirty="0" smtClean="0"/>
              <a:t>Keeping costs down for patients </a:t>
            </a:r>
          </a:p>
          <a:p>
            <a:pPr lvl="1"/>
            <a:r>
              <a:rPr lang="en-US" dirty="0" smtClean="0"/>
              <a:t>Rehabilitation Support Workers and Exercise Professionals – blended support</a:t>
            </a:r>
          </a:p>
          <a:p>
            <a:pPr lvl="1"/>
            <a:r>
              <a:rPr lang="en-US" dirty="0"/>
              <a:t>G</a:t>
            </a:r>
            <a:r>
              <a:rPr lang="en-US" dirty="0" smtClean="0"/>
              <a:t>roup exercise classes</a:t>
            </a:r>
            <a:endParaRPr lang="en-GB" dirty="0"/>
          </a:p>
          <a:p>
            <a:pPr lvl="0"/>
            <a:r>
              <a:rPr lang="en-US" dirty="0" smtClean="0"/>
              <a:t>Ethically working alongside the NHS</a:t>
            </a:r>
          </a:p>
          <a:p>
            <a:pPr lvl="0"/>
            <a:r>
              <a:rPr lang="en-GB" dirty="0" smtClean="0"/>
              <a:t>Hand-picked team by me.  They are great!</a:t>
            </a:r>
            <a:endParaRPr lang="en-GB" dirty="0"/>
          </a:p>
          <a:p>
            <a:pPr lvl="0"/>
            <a:endParaRPr lang="en-US" dirty="0"/>
          </a:p>
        </p:txBody>
      </p:sp>
    </p:spTree>
    <p:extLst>
      <p:ext uri="{BB962C8B-B14F-4D97-AF65-F5344CB8AC3E}">
        <p14:creationId xmlns:p14="http://schemas.microsoft.com/office/powerpoint/2010/main" val="1554185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Why us?</a:t>
            </a:r>
            <a:endParaRPr lang="en-US" dirty="0">
              <a:solidFill>
                <a:srgbClr val="000000"/>
              </a:solidFill>
            </a:endParaRPr>
          </a:p>
        </p:txBody>
      </p:sp>
      <p:sp>
        <p:nvSpPr>
          <p:cNvPr id="3" name="Content Placeholder 2"/>
          <p:cNvSpPr>
            <a:spLocks noGrp="1"/>
          </p:cNvSpPr>
          <p:nvPr>
            <p:ph idx="1"/>
          </p:nvPr>
        </p:nvSpPr>
        <p:spPr/>
        <p:txBody>
          <a:bodyPr/>
          <a:lstStyle/>
          <a:p>
            <a:pPr marL="0" indent="0" algn="ctr">
              <a:buNone/>
            </a:pPr>
            <a:endParaRPr lang="en-GB" dirty="0" smtClean="0"/>
          </a:p>
          <a:p>
            <a:pPr marL="0" indent="0" algn="ctr">
              <a:buNone/>
            </a:pPr>
            <a:r>
              <a:rPr lang="en-GB" dirty="0" smtClean="0"/>
              <a:t>Our </a:t>
            </a:r>
            <a:r>
              <a:rPr lang="en-GB" dirty="0"/>
              <a:t>vision is to support clients with long and short term needs to manage any physical issues they have and to be as independent as possible. </a:t>
            </a:r>
            <a:endParaRPr lang="en-GB" dirty="0" smtClean="0"/>
          </a:p>
          <a:p>
            <a:pPr marL="0" indent="0" algn="ctr">
              <a:buNone/>
            </a:pPr>
            <a:r>
              <a:rPr lang="en-GB" dirty="0" smtClean="0"/>
              <a:t>Many </a:t>
            </a:r>
            <a:r>
              <a:rPr lang="en-GB" dirty="0"/>
              <a:t>of our clients use our services to maintain </a:t>
            </a:r>
            <a:r>
              <a:rPr lang="en-GB" dirty="0" smtClean="0"/>
              <a:t>their </a:t>
            </a:r>
            <a:r>
              <a:rPr lang="en-GB" dirty="0"/>
              <a:t>current levels of function whether that be mobility, fitness or posture.</a:t>
            </a:r>
          </a:p>
          <a:p>
            <a:endParaRPr lang="en-US" dirty="0"/>
          </a:p>
        </p:txBody>
      </p:sp>
    </p:spTree>
    <p:extLst>
      <p:ext uri="{BB962C8B-B14F-4D97-AF65-F5344CB8AC3E}">
        <p14:creationId xmlns:p14="http://schemas.microsoft.com/office/powerpoint/2010/main" val="1374448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95536" y="836712"/>
            <a:ext cx="8424862"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r>
              <a:rPr lang="en-GB" sz="2800" b="1" dirty="0" smtClean="0">
                <a:solidFill>
                  <a:srgbClr val="5D2884"/>
                </a:solidFill>
              </a:rPr>
              <a:t>CSP South East Coast core team members</a:t>
            </a:r>
          </a:p>
          <a:p>
            <a:pPr marL="0" indent="0" algn="ctr">
              <a:buNone/>
            </a:pPr>
            <a:endParaRPr lang="en-GB" sz="2800" b="1" dirty="0">
              <a:solidFill>
                <a:srgbClr val="5D2884"/>
              </a:solidFill>
            </a:endParaRPr>
          </a:p>
          <a:p>
            <a:pPr marL="0" indent="0" algn="ctr">
              <a:buNone/>
            </a:pPr>
            <a:r>
              <a:rPr lang="en-GB" sz="2800" b="1" dirty="0">
                <a:solidFill>
                  <a:srgbClr val="5D2884"/>
                </a:solidFill>
              </a:rPr>
              <a:t>Our core team of South East Coast members </a:t>
            </a:r>
            <a:r>
              <a:rPr lang="en-GB" sz="2800" b="1" dirty="0" smtClean="0">
                <a:solidFill>
                  <a:srgbClr val="5D2884"/>
                </a:solidFill>
              </a:rPr>
              <a:t>covers </a:t>
            </a:r>
            <a:r>
              <a:rPr lang="en-GB" sz="2800" b="1" dirty="0">
                <a:solidFill>
                  <a:srgbClr val="5D2884"/>
                </a:solidFill>
              </a:rPr>
              <a:t>many of the counties across the region. We are always looking for new members to join the core team – we are particularly seeking representation from Surrey. If you are interested email Chair Zoe Smith - </a:t>
            </a:r>
            <a:r>
              <a:rPr lang="en-GB" sz="2800" b="1" dirty="0" smtClean="0">
                <a:solidFill>
                  <a:srgbClr val="5D2884"/>
                </a:solidFill>
                <a:hlinkClick r:id="rId2"/>
              </a:rPr>
              <a:t>southeastcoastchair@csp.org.uk</a:t>
            </a:r>
            <a:r>
              <a:rPr lang="en-GB" sz="2800" b="1" dirty="0" smtClean="0">
                <a:solidFill>
                  <a:srgbClr val="5D2884"/>
                </a:solidFill>
              </a:rPr>
              <a:t>  </a:t>
            </a:r>
          </a:p>
        </p:txBody>
      </p:sp>
    </p:spTree>
    <p:extLst>
      <p:ext uri="{BB962C8B-B14F-4D97-AF65-F5344CB8AC3E}">
        <p14:creationId xmlns:p14="http://schemas.microsoft.com/office/powerpoint/2010/main" val="1783034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22921" y="4048320"/>
            <a:ext cx="6498159" cy="2581080"/>
          </a:xfrm>
        </p:spPr>
        <p:txBody>
          <a:bodyPr>
            <a:normAutofit/>
          </a:bodyPr>
          <a:lstStyle/>
          <a:p>
            <a:r>
              <a:rPr lang="en-US" sz="3600" b="1" dirty="0" smtClean="0">
                <a:solidFill>
                  <a:schemeClr val="tx1"/>
                </a:solidFill>
              </a:rPr>
              <a:t>Questions</a:t>
            </a:r>
          </a:p>
          <a:p>
            <a:endParaRPr lang="en-US" sz="2800" dirty="0" smtClean="0">
              <a:solidFill>
                <a:schemeClr val="tx1"/>
              </a:solidFill>
            </a:endParaRPr>
          </a:p>
          <a:p>
            <a:r>
              <a:rPr lang="en-US" sz="2800" dirty="0" smtClean="0">
                <a:solidFill>
                  <a:srgbClr val="000000"/>
                </a:solidFill>
                <a:hlinkClick r:id="rId2"/>
              </a:rPr>
              <a:t>Julia@rehab4u.co.uk</a:t>
            </a:r>
            <a:endParaRPr lang="en-US" sz="2800" dirty="0" smtClean="0">
              <a:solidFill>
                <a:srgbClr val="000000"/>
              </a:solidFill>
            </a:endParaRPr>
          </a:p>
          <a:p>
            <a:r>
              <a:rPr lang="en-US" sz="2800" dirty="0" smtClean="0">
                <a:solidFill>
                  <a:schemeClr val="tx1"/>
                </a:solidFill>
              </a:rPr>
              <a:t>www.rehab4u.co.uk</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209112" y="1746334"/>
            <a:ext cx="4431450" cy="2301986"/>
          </a:xfrm>
          <a:prstGeom prst="rect">
            <a:avLst/>
          </a:prstGeom>
        </p:spPr>
      </p:pic>
    </p:spTree>
    <p:extLst>
      <p:ext uri="{BB962C8B-B14F-4D97-AF65-F5344CB8AC3E}">
        <p14:creationId xmlns:p14="http://schemas.microsoft.com/office/powerpoint/2010/main" val="13610778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745576" y="857251"/>
            <a:ext cx="7773338" cy="4410084"/>
          </a:xfrm>
        </p:spPr>
        <p:txBody>
          <a:bodyPr>
            <a:normAutofit/>
          </a:bodyPr>
          <a:lstStyle/>
          <a:p>
            <a:pPr algn="l"/>
            <a:r>
              <a:rPr lang="en-GB" dirty="0">
                <a:solidFill>
                  <a:schemeClr val="accent1">
                    <a:lumMod val="75000"/>
                  </a:schemeClr>
                </a:solidFill>
              </a:rPr>
              <a:t>STAR </a:t>
            </a:r>
            <a:r>
              <a:rPr lang="en-GB" dirty="0" err="1">
                <a:solidFill>
                  <a:schemeClr val="accent1">
                    <a:lumMod val="75000"/>
                  </a:schemeClr>
                </a:solidFill>
              </a:rPr>
              <a:t>PHYSIOTHERApY</a:t>
            </a:r>
            <a:r>
              <a:rPr lang="en-GB" dirty="0">
                <a:solidFill>
                  <a:schemeClr val="accent1">
                    <a:lumMod val="75000"/>
                  </a:schemeClr>
                </a:solidFill>
              </a:rPr>
              <a:t>, THE JOURNEY SO FAR…..</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r>
              <a:rPr lang="en-GB" dirty="0">
                <a:solidFill>
                  <a:schemeClr val="accent1">
                    <a:lumMod val="75000"/>
                  </a:schemeClr>
                </a:solidFill>
              </a:rPr>
              <a:t/>
            </a:r>
            <a:br>
              <a:rPr lang="en-GB" dirty="0">
                <a:solidFill>
                  <a:schemeClr val="accent1">
                    <a:lumMod val="75000"/>
                  </a:schemeClr>
                </a:solidFill>
              </a:rPr>
            </a:br>
            <a:endParaRPr lang="en-GB" sz="1350" b="1" dirty="0">
              <a:solidFill>
                <a:schemeClr val="accent1">
                  <a:lumMod val="75000"/>
                </a:schemeClr>
              </a:solidFill>
            </a:endParaRP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18825" y="1074087"/>
            <a:ext cx="1493044" cy="1197133"/>
          </a:xfrm>
          <a:prstGeom prst="rect">
            <a:avLst/>
          </a:prstGeom>
          <a:noFill/>
          <a:ln>
            <a:noFill/>
          </a:ln>
        </p:spPr>
      </p:pic>
      <p:sp>
        <p:nvSpPr>
          <p:cNvPr id="5" name="Rectangle 4">
            <a:extLst>
              <a:ext uri="{FF2B5EF4-FFF2-40B4-BE49-F238E27FC236}">
                <a16:creationId xmlns:a16="http://schemas.microsoft.com/office/drawing/2014/main" id="{4568831C-10B1-4EBC-ABDE-D51603C0D99B}"/>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38C95AA-C409-437F-B9A7-5A5DBE6E8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71528" y="2483771"/>
            <a:ext cx="3086020" cy="2314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61005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3153856" y="2056069"/>
            <a:ext cx="2836288" cy="2252897"/>
          </a:xfrm>
        </p:spPr>
        <p:txBody>
          <a:bodyPr>
            <a:normAutofit/>
          </a:bodyPr>
          <a:lstStyle/>
          <a:p>
            <a:r>
              <a:rPr lang="en-GB" dirty="0">
                <a:solidFill>
                  <a:schemeClr val="accent1">
                    <a:lumMod val="75000"/>
                  </a:schemeClr>
                </a:solidFill>
              </a:rPr>
              <a:t>WHO ARE WE? WHY ARE WE?</a:t>
            </a:r>
            <a:br>
              <a:rPr lang="en-GB" dirty="0">
                <a:solidFill>
                  <a:schemeClr val="accent1">
                    <a:lumMod val="75000"/>
                  </a:schemeClr>
                </a:solidFill>
              </a:rPr>
            </a:br>
            <a:r>
              <a:rPr lang="en-GB" dirty="0">
                <a:solidFill>
                  <a:schemeClr val="accent1">
                    <a:lumMod val="75000"/>
                  </a:schemeClr>
                </a:solidFill>
              </a:rPr>
              <a:t>WHERE ARE WE?</a:t>
            </a:r>
            <a:br>
              <a:rPr lang="en-GB" dirty="0">
                <a:solidFill>
                  <a:schemeClr val="accent1">
                    <a:lumMod val="75000"/>
                  </a:schemeClr>
                </a:solidFill>
              </a:rPr>
            </a:br>
            <a:r>
              <a:rPr lang="en-GB" dirty="0">
                <a:solidFill>
                  <a:schemeClr val="accent1">
                    <a:lumMod val="75000"/>
                  </a:schemeClr>
                </a:solidFill>
              </a:rPr>
              <a:t>WHAT ARE WE?</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46AF79-8304-439D-B5F2-4C638D80AE4A}"/>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Tree>
    <p:extLst>
      <p:ext uri="{BB962C8B-B14F-4D97-AF65-F5344CB8AC3E}">
        <p14:creationId xmlns:p14="http://schemas.microsoft.com/office/powerpoint/2010/main" val="1677810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1103873" y="1086040"/>
            <a:ext cx="6330568" cy="893476"/>
          </a:xfrm>
        </p:spPr>
        <p:txBody>
          <a:bodyPr/>
          <a:lstStyle/>
          <a:p>
            <a:r>
              <a:rPr lang="en-GB" dirty="0">
                <a:solidFill>
                  <a:schemeClr val="accent1">
                    <a:lumMod val="75000"/>
                  </a:schemeClr>
                </a:solidFill>
              </a:rPr>
              <a:t>What’s one of those?</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0EE259E-D3E9-47FE-8177-B6AF64417135}"/>
              </a:ext>
            </a:extLst>
          </p:cNvPr>
          <p:cNvSpPr txBox="1"/>
          <p:nvPr/>
        </p:nvSpPr>
        <p:spPr>
          <a:xfrm>
            <a:off x="206953" y="1918971"/>
            <a:ext cx="7225646" cy="784830"/>
          </a:xfrm>
          <a:prstGeom prst="rect">
            <a:avLst/>
          </a:prstGeom>
          <a:noFill/>
        </p:spPr>
        <p:txBody>
          <a:bodyPr wrap="square" rtlCol="0">
            <a:spAutoFit/>
          </a:bodyPr>
          <a:lstStyle/>
          <a:p>
            <a:pPr defTabSz="342900"/>
            <a:r>
              <a:rPr lang="en-US" sz="1500" dirty="0">
                <a:solidFill>
                  <a:srgbClr val="274FA4">
                    <a:lumMod val="75000"/>
                  </a:srgbClr>
                </a:solidFill>
                <a:latin typeface="Tw Cen MT" panose="020B0602020104020603"/>
              </a:rPr>
              <a:t>A </a:t>
            </a:r>
            <a:r>
              <a:rPr lang="en-US" sz="1500" b="1" dirty="0">
                <a:solidFill>
                  <a:srgbClr val="274FA4">
                    <a:lumMod val="75000"/>
                  </a:srgbClr>
                </a:solidFill>
                <a:latin typeface="Tw Cen MT" panose="020B0602020104020603"/>
              </a:rPr>
              <a:t>social</a:t>
            </a:r>
            <a:r>
              <a:rPr lang="en-US" sz="1500" dirty="0">
                <a:solidFill>
                  <a:srgbClr val="274FA4">
                    <a:lumMod val="75000"/>
                  </a:srgbClr>
                </a:solidFill>
                <a:latin typeface="Tw Cen MT" panose="020B0602020104020603"/>
              </a:rPr>
              <a:t> </a:t>
            </a:r>
            <a:r>
              <a:rPr lang="en-US" sz="1500" b="1" dirty="0">
                <a:solidFill>
                  <a:srgbClr val="274FA4">
                    <a:lumMod val="75000"/>
                  </a:srgbClr>
                </a:solidFill>
                <a:latin typeface="Tw Cen MT" panose="020B0602020104020603"/>
              </a:rPr>
              <a:t>enterprise</a:t>
            </a:r>
            <a:r>
              <a:rPr lang="en-US" sz="1500" dirty="0">
                <a:solidFill>
                  <a:srgbClr val="274FA4">
                    <a:lumMod val="75000"/>
                  </a:srgbClr>
                </a:solidFill>
                <a:latin typeface="Tw Cen MT" panose="020B0602020104020603"/>
              </a:rPr>
              <a:t> is a revenue-generating </a:t>
            </a:r>
            <a:r>
              <a:rPr lang="en-US" sz="1500" b="1" dirty="0">
                <a:solidFill>
                  <a:srgbClr val="274FA4">
                    <a:lumMod val="75000"/>
                  </a:srgbClr>
                </a:solidFill>
                <a:latin typeface="Tw Cen MT" panose="020B0602020104020603"/>
              </a:rPr>
              <a:t>business</a:t>
            </a:r>
            <a:r>
              <a:rPr lang="en-US" sz="1500" dirty="0">
                <a:solidFill>
                  <a:srgbClr val="274FA4">
                    <a:lumMod val="75000"/>
                  </a:srgbClr>
                </a:solidFill>
                <a:latin typeface="Tw Cen MT" panose="020B0602020104020603"/>
              </a:rPr>
              <a:t> with primarily </a:t>
            </a:r>
            <a:r>
              <a:rPr lang="en-US" sz="1500" b="1" dirty="0">
                <a:solidFill>
                  <a:srgbClr val="274FA4">
                    <a:lumMod val="75000"/>
                  </a:srgbClr>
                </a:solidFill>
                <a:latin typeface="Tw Cen MT" panose="020B0602020104020603"/>
              </a:rPr>
              <a:t>social</a:t>
            </a:r>
            <a:r>
              <a:rPr lang="en-US" sz="1500" dirty="0">
                <a:solidFill>
                  <a:srgbClr val="274FA4">
                    <a:lumMod val="75000"/>
                  </a:srgbClr>
                </a:solidFill>
                <a:latin typeface="Tw Cen MT" panose="020B0602020104020603"/>
              </a:rPr>
              <a:t> objectives whose surpluses are reinvested for that purpose in the </a:t>
            </a:r>
            <a:r>
              <a:rPr lang="en-US" sz="1500" b="1" dirty="0">
                <a:solidFill>
                  <a:srgbClr val="274FA4">
                    <a:lumMod val="75000"/>
                  </a:srgbClr>
                </a:solidFill>
                <a:latin typeface="Tw Cen MT" panose="020B0602020104020603"/>
              </a:rPr>
              <a:t>business</a:t>
            </a:r>
            <a:r>
              <a:rPr lang="en-US" sz="1500" dirty="0">
                <a:solidFill>
                  <a:srgbClr val="274FA4">
                    <a:lumMod val="75000"/>
                  </a:srgbClr>
                </a:solidFill>
                <a:latin typeface="Tw Cen MT" panose="020B0602020104020603"/>
              </a:rPr>
              <a:t> or in the community, rather than being driven by the need to deliver profit to shareholders and owners.</a:t>
            </a:r>
            <a:endParaRPr lang="en-GB" sz="1500" dirty="0">
              <a:solidFill>
                <a:srgbClr val="274FA4">
                  <a:lumMod val="75000"/>
                </a:srgbClr>
              </a:solidFill>
              <a:latin typeface="Tw Cen MT" panose="020B0602020104020603"/>
            </a:endParaRPr>
          </a:p>
        </p:txBody>
      </p:sp>
      <p:sp>
        <p:nvSpPr>
          <p:cNvPr id="7" name="TextBox 6">
            <a:extLst>
              <a:ext uri="{FF2B5EF4-FFF2-40B4-BE49-F238E27FC236}">
                <a16:creationId xmlns:a16="http://schemas.microsoft.com/office/drawing/2014/main" id="{DEC7AFA6-D97A-4EEA-8D1D-23240DF6AD17}"/>
              </a:ext>
            </a:extLst>
          </p:cNvPr>
          <p:cNvSpPr txBox="1"/>
          <p:nvPr/>
        </p:nvSpPr>
        <p:spPr>
          <a:xfrm>
            <a:off x="1874110" y="3699488"/>
            <a:ext cx="7225646" cy="1246495"/>
          </a:xfrm>
          <a:prstGeom prst="rect">
            <a:avLst/>
          </a:prstGeom>
          <a:noFill/>
        </p:spPr>
        <p:txBody>
          <a:bodyPr wrap="square" rtlCol="0">
            <a:spAutoFit/>
          </a:bodyPr>
          <a:lstStyle/>
          <a:p>
            <a:pPr defTabSz="342900"/>
            <a:r>
              <a:rPr lang="en-US" sz="1500" dirty="0">
                <a:solidFill>
                  <a:srgbClr val="274FA4">
                    <a:lumMod val="75000"/>
                  </a:srgbClr>
                </a:solidFill>
                <a:latin typeface="Tw Cen MT" panose="020B0602020104020603"/>
              </a:rPr>
              <a:t>A</a:t>
            </a:r>
            <a:r>
              <a:rPr lang="en-US" sz="1500" b="1" dirty="0">
                <a:solidFill>
                  <a:srgbClr val="274FA4">
                    <a:lumMod val="75000"/>
                  </a:srgbClr>
                </a:solidFill>
                <a:latin typeface="Tw Cen MT" panose="020B0602020104020603"/>
              </a:rPr>
              <a:t> charity </a:t>
            </a:r>
            <a:r>
              <a:rPr lang="en-US" sz="1500" dirty="0">
                <a:solidFill>
                  <a:srgbClr val="274FA4">
                    <a:lumMod val="75000"/>
                  </a:srgbClr>
                </a:solidFill>
                <a:latin typeface="Tw Cen MT" panose="020B0602020104020603"/>
              </a:rPr>
              <a:t>fundraises and relies on donation reinvest in its cause, a </a:t>
            </a:r>
            <a:r>
              <a:rPr lang="en-US" sz="1500" b="1" dirty="0">
                <a:solidFill>
                  <a:srgbClr val="274FA4">
                    <a:lumMod val="75000"/>
                  </a:srgbClr>
                </a:solidFill>
                <a:latin typeface="Tw Cen MT" panose="020B0602020104020603"/>
              </a:rPr>
              <a:t>social enterprise </a:t>
            </a:r>
            <a:r>
              <a:rPr lang="en-US" sz="1500" dirty="0">
                <a:solidFill>
                  <a:srgbClr val="274FA4">
                    <a:lumMod val="75000"/>
                  </a:srgbClr>
                </a:solidFill>
                <a:latin typeface="Tw Cen MT" panose="020B0602020104020603"/>
              </a:rPr>
              <a:t>has the same re-investment goal but does this through selling goods or services…..in this case us and our skills to the community. In order to be a social enterprise we are registered as a community interest company, which basically means we are accountable for our profits being used for the good of the community.</a:t>
            </a:r>
            <a:endParaRPr lang="en-GB" sz="1500" dirty="0">
              <a:solidFill>
                <a:srgbClr val="274FA4">
                  <a:lumMod val="75000"/>
                </a:srgbClr>
              </a:solidFill>
              <a:latin typeface="Tw Cen MT" panose="020B0602020104020603"/>
            </a:endParaRPr>
          </a:p>
        </p:txBody>
      </p:sp>
      <p:sp>
        <p:nvSpPr>
          <p:cNvPr id="8" name="Title 1">
            <a:extLst>
              <a:ext uri="{FF2B5EF4-FFF2-40B4-BE49-F238E27FC236}">
                <a16:creationId xmlns:a16="http://schemas.microsoft.com/office/drawing/2014/main" id="{F4C210FC-0DD9-4FF3-AF9A-464621B021EE}"/>
              </a:ext>
            </a:extLst>
          </p:cNvPr>
          <p:cNvSpPr txBox="1">
            <a:spLocks/>
          </p:cNvSpPr>
          <p:nvPr/>
        </p:nvSpPr>
        <p:spPr>
          <a:xfrm>
            <a:off x="3560684" y="2996773"/>
            <a:ext cx="7423048" cy="662671"/>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defTabSz="685800"/>
            <a:r>
              <a:rPr lang="en-GB" sz="2700" dirty="0" err="1">
                <a:solidFill>
                  <a:srgbClr val="274FA4">
                    <a:lumMod val="75000"/>
                  </a:srgbClr>
                </a:solidFill>
                <a:latin typeface="Tw Cen MT" panose="020B0602020104020603"/>
              </a:rPr>
              <a:t>WhY</a:t>
            </a:r>
            <a:r>
              <a:rPr lang="en-GB" sz="2700" dirty="0">
                <a:solidFill>
                  <a:srgbClr val="274FA4">
                    <a:lumMod val="75000"/>
                  </a:srgbClr>
                </a:solidFill>
                <a:latin typeface="Tw Cen MT" panose="020B0602020104020603"/>
              </a:rPr>
              <a:t> NOT A CHARITY?</a:t>
            </a:r>
          </a:p>
        </p:txBody>
      </p:sp>
      <p:sp>
        <p:nvSpPr>
          <p:cNvPr id="9" name="Rectangle 8">
            <a:extLst>
              <a:ext uri="{FF2B5EF4-FFF2-40B4-BE49-F238E27FC236}">
                <a16:creationId xmlns:a16="http://schemas.microsoft.com/office/drawing/2014/main" id="{78F9E82B-F80E-458E-82DD-AAC965736A86}"/>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Tree>
    <p:extLst>
      <p:ext uri="{BB962C8B-B14F-4D97-AF65-F5344CB8AC3E}">
        <p14:creationId xmlns:p14="http://schemas.microsoft.com/office/powerpoint/2010/main" val="1369172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Where it all began…….</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241878A-31E2-4E9E-A09C-3ACA19874E12}"/>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Tree>
    <p:extLst>
      <p:ext uri="{BB962C8B-B14F-4D97-AF65-F5344CB8AC3E}">
        <p14:creationId xmlns:p14="http://schemas.microsoft.com/office/powerpoint/2010/main" val="2442906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We WON!!!????!!!!!!</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1"/>
            <a:ext cx="6200480" cy="2585323"/>
          </a:xfrm>
          <a:prstGeom prst="rect">
            <a:avLst/>
          </a:prstGeom>
          <a:noFill/>
        </p:spPr>
        <p:txBody>
          <a:bodyPr wrap="square" rtlCol="0">
            <a:spAutoFit/>
          </a:bodyPr>
          <a:lstStyle/>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NEXT STEPS?</a:t>
            </a:r>
          </a:p>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HOLLY JOINED THE TEAM</a:t>
            </a:r>
          </a:p>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EMBARKED ON A CROWDFUNDING CAMPAIGN</a:t>
            </a:r>
          </a:p>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USED THE COMPETITION MONEY </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REGISTER THE BUSINESS</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INVEST IN TRAINING</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EMPLOY AN ACCOUNTANT</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BUY SOME MUCH NEEDED EQUIPMENT</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MAKE A CROWDFUNDING CAMPAIGN FILM</a:t>
            </a:r>
          </a:p>
        </p:txBody>
      </p:sp>
    </p:spTree>
    <p:extLst>
      <p:ext uri="{BB962C8B-B14F-4D97-AF65-F5344CB8AC3E}">
        <p14:creationId xmlns:p14="http://schemas.microsoft.com/office/powerpoint/2010/main" val="3248309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We PUT IT OUT THERE…..EEEKKK!</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0"/>
            <a:ext cx="6200480" cy="369332"/>
          </a:xfrm>
          <a:prstGeom prst="rect">
            <a:avLst/>
          </a:prstGeom>
          <a:noFill/>
        </p:spPr>
        <p:txBody>
          <a:bodyPr wrap="square" rtlCol="0">
            <a:spAutoFit/>
          </a:bodyPr>
          <a:lstStyle/>
          <a:p>
            <a:pPr defTabSz="342900"/>
            <a:endParaRPr lang="en-GB" dirty="0">
              <a:solidFill>
                <a:srgbClr val="274FA4">
                  <a:lumMod val="75000"/>
                </a:srgbClr>
              </a:solidFill>
              <a:latin typeface="Tw Cen MT" panose="020B0602020104020603"/>
            </a:endParaRPr>
          </a:p>
        </p:txBody>
      </p:sp>
    </p:spTree>
    <p:extLst>
      <p:ext uri="{BB962C8B-B14F-4D97-AF65-F5344CB8AC3E}">
        <p14:creationId xmlns:p14="http://schemas.microsoft.com/office/powerpoint/2010/main" val="3284234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We PUT IT OUT THERE…..EEEKKK!</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0"/>
            <a:ext cx="6200480" cy="369332"/>
          </a:xfrm>
          <a:prstGeom prst="rect">
            <a:avLst/>
          </a:prstGeom>
          <a:noFill/>
        </p:spPr>
        <p:txBody>
          <a:bodyPr wrap="square" rtlCol="0">
            <a:spAutoFit/>
          </a:bodyPr>
          <a:lstStyle/>
          <a:p>
            <a:pPr defTabSz="342900"/>
            <a:endParaRPr lang="en-GB" dirty="0">
              <a:solidFill>
                <a:srgbClr val="274FA4">
                  <a:lumMod val="75000"/>
                </a:srgbClr>
              </a:solidFill>
              <a:latin typeface="Tw Cen MT" panose="020B0602020104020603"/>
            </a:endParaRPr>
          </a:p>
        </p:txBody>
      </p:sp>
      <p:sp>
        <p:nvSpPr>
          <p:cNvPr id="8" name="TextBox 7">
            <a:extLst>
              <a:ext uri="{FF2B5EF4-FFF2-40B4-BE49-F238E27FC236}">
                <a16:creationId xmlns:a16="http://schemas.microsoft.com/office/drawing/2014/main" id="{4426ED60-4413-45CB-9B55-B23F79ADF268}"/>
              </a:ext>
            </a:extLst>
          </p:cNvPr>
          <p:cNvSpPr txBox="1"/>
          <p:nvPr/>
        </p:nvSpPr>
        <p:spPr>
          <a:xfrm>
            <a:off x="1760456" y="2147880"/>
            <a:ext cx="5564171" cy="3485570"/>
          </a:xfrm>
          <a:prstGeom prst="rect">
            <a:avLst/>
          </a:prstGeom>
          <a:noFill/>
        </p:spPr>
        <p:txBody>
          <a:bodyPr wrap="square" rtlCol="0">
            <a:spAutoFit/>
          </a:bodyPr>
          <a:lstStyle/>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We raised the money we needed to go forward......</a:t>
            </a:r>
          </a:p>
          <a:p>
            <a:pPr marL="214313" indent="-214313" defTabSz="342900">
              <a:buFont typeface="Arial" panose="020B0604020202020204" pitchFamily="34" charset="0"/>
              <a:buChar char="•"/>
            </a:pPr>
            <a:r>
              <a:rPr lang="en-GB" dirty="0">
                <a:solidFill>
                  <a:srgbClr val="274FA4">
                    <a:lumMod val="75000"/>
                  </a:srgbClr>
                </a:solidFill>
                <a:latin typeface="Tw Cen MT" panose="020B0602020104020603"/>
              </a:rPr>
              <a:t>How are we investing this to reach our social goal</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More equipment – shower trolley/pool stretcher/steps</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Business development – Business development advisor (6 months)</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Fundraiser to look at potential premises/build</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Further training (Specific to needs of client base)</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Developing our 3 strands of practice</a:t>
            </a:r>
          </a:p>
          <a:p>
            <a:pPr marL="900113" lvl="2" indent="-214313" defTabSz="342900">
              <a:buFont typeface="Arial" panose="020B0604020202020204" pitchFamily="34" charset="0"/>
              <a:buChar char="•"/>
            </a:pPr>
            <a:r>
              <a:rPr lang="en-GB" dirty="0">
                <a:solidFill>
                  <a:srgbClr val="274FA4">
                    <a:lumMod val="75000"/>
                  </a:srgbClr>
                </a:solidFill>
                <a:latin typeface="Tw Cen MT" panose="020B0602020104020603"/>
              </a:rPr>
              <a:t>Website development and support</a:t>
            </a:r>
          </a:p>
          <a:p>
            <a:pPr marL="685800" lvl="2" defTabSz="342900"/>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p:txBody>
      </p:sp>
    </p:spTree>
    <p:extLst>
      <p:ext uri="{BB962C8B-B14F-4D97-AF65-F5344CB8AC3E}">
        <p14:creationId xmlns:p14="http://schemas.microsoft.com/office/powerpoint/2010/main" val="6053281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SOME IDEAs…..</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0"/>
            <a:ext cx="6200480" cy="369332"/>
          </a:xfrm>
          <a:prstGeom prst="rect">
            <a:avLst/>
          </a:prstGeom>
          <a:noFill/>
        </p:spPr>
        <p:txBody>
          <a:bodyPr wrap="square" rtlCol="0">
            <a:spAutoFit/>
          </a:bodyPr>
          <a:lstStyle/>
          <a:p>
            <a:pPr defTabSz="342900"/>
            <a:endParaRPr lang="en-GB" dirty="0">
              <a:solidFill>
                <a:srgbClr val="274FA4">
                  <a:lumMod val="75000"/>
                </a:srgbClr>
              </a:solidFill>
              <a:latin typeface="Tw Cen MT" panose="020B0602020104020603"/>
            </a:endParaRPr>
          </a:p>
        </p:txBody>
      </p:sp>
      <p:sp>
        <p:nvSpPr>
          <p:cNvPr id="8" name="TextBox 7">
            <a:extLst>
              <a:ext uri="{FF2B5EF4-FFF2-40B4-BE49-F238E27FC236}">
                <a16:creationId xmlns:a16="http://schemas.microsoft.com/office/drawing/2014/main" id="{4426ED60-4413-45CB-9B55-B23F79ADF268}"/>
              </a:ext>
            </a:extLst>
          </p:cNvPr>
          <p:cNvSpPr txBox="1"/>
          <p:nvPr/>
        </p:nvSpPr>
        <p:spPr>
          <a:xfrm>
            <a:off x="1325880" y="2147880"/>
            <a:ext cx="6288307" cy="3300904"/>
          </a:xfrm>
          <a:prstGeom prst="rect">
            <a:avLst/>
          </a:prstGeom>
          <a:noFill/>
        </p:spPr>
        <p:txBody>
          <a:bodyPr wrap="square" rtlCol="0">
            <a:spAutoFit/>
          </a:bodyPr>
          <a:lstStyle/>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Marketing Strategy for corporate sponsorship</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Fundraising events</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Local support - businesses</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Family/Parent/Carer involvement</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Professional support - CSP</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Networking and sharing our mission</a:t>
            </a:r>
          </a:p>
          <a:p>
            <a:pPr marL="900113" lvl="2" indent="-214313" defTabSz="342900">
              <a:buFont typeface="Arial" panose="020B0604020202020204" pitchFamily="34" charset="0"/>
              <a:buChar char="•"/>
            </a:pPr>
            <a:r>
              <a:rPr lang="en-GB" sz="2100" dirty="0">
                <a:solidFill>
                  <a:srgbClr val="274FA4">
                    <a:lumMod val="75000"/>
                  </a:srgbClr>
                </a:solidFill>
                <a:latin typeface="Tw Cen MT" panose="020B0602020104020603"/>
              </a:rPr>
              <a:t>Selling our services to providers (Packages of care/training</a:t>
            </a:r>
            <a:r>
              <a:rPr lang="en-GB" sz="1350" dirty="0">
                <a:solidFill>
                  <a:srgbClr val="274FA4">
                    <a:lumMod val="75000"/>
                  </a:srgbClr>
                </a:solidFill>
                <a:latin typeface="Tw Cen MT" panose="020B0602020104020603"/>
              </a:rPr>
              <a:t>)</a:t>
            </a: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p:txBody>
      </p:sp>
    </p:spTree>
    <p:extLst>
      <p:ext uri="{BB962C8B-B14F-4D97-AF65-F5344CB8AC3E}">
        <p14:creationId xmlns:p14="http://schemas.microsoft.com/office/powerpoint/2010/main" val="3511361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THE FUTURE…..</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0"/>
            <a:ext cx="6200480" cy="369332"/>
          </a:xfrm>
          <a:prstGeom prst="rect">
            <a:avLst/>
          </a:prstGeom>
          <a:noFill/>
        </p:spPr>
        <p:txBody>
          <a:bodyPr wrap="square" rtlCol="0">
            <a:spAutoFit/>
          </a:bodyPr>
          <a:lstStyle/>
          <a:p>
            <a:pPr defTabSz="342900"/>
            <a:endParaRPr lang="en-GB" dirty="0">
              <a:solidFill>
                <a:srgbClr val="274FA4">
                  <a:lumMod val="75000"/>
                </a:srgbClr>
              </a:solidFill>
              <a:latin typeface="Tw Cen MT" panose="020B0602020104020603"/>
            </a:endParaRPr>
          </a:p>
        </p:txBody>
      </p:sp>
      <p:sp>
        <p:nvSpPr>
          <p:cNvPr id="8" name="TextBox 7">
            <a:extLst>
              <a:ext uri="{FF2B5EF4-FFF2-40B4-BE49-F238E27FC236}">
                <a16:creationId xmlns:a16="http://schemas.microsoft.com/office/drawing/2014/main" id="{4426ED60-4413-45CB-9B55-B23F79ADF268}"/>
              </a:ext>
            </a:extLst>
          </p:cNvPr>
          <p:cNvSpPr txBox="1"/>
          <p:nvPr/>
        </p:nvSpPr>
        <p:spPr>
          <a:xfrm>
            <a:off x="1760456" y="2147880"/>
            <a:ext cx="5564171" cy="715581"/>
          </a:xfrm>
          <a:prstGeom prst="rect">
            <a:avLst/>
          </a:prstGeom>
          <a:noFill/>
        </p:spPr>
        <p:txBody>
          <a:bodyPr wrap="square" rtlCol="0">
            <a:spAutoFit/>
          </a:bodyPr>
          <a:lstStyle/>
          <a:p>
            <a:pPr marL="685800" lvl="2" defTabSz="342900"/>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p:txBody>
      </p:sp>
      <p:sp>
        <p:nvSpPr>
          <p:cNvPr id="11" name="TextBox 10">
            <a:extLst>
              <a:ext uri="{FF2B5EF4-FFF2-40B4-BE49-F238E27FC236}">
                <a16:creationId xmlns:a16="http://schemas.microsoft.com/office/drawing/2014/main" id="{FF9B72B8-9DF4-4509-BBFC-F1122943A146}"/>
              </a:ext>
            </a:extLst>
          </p:cNvPr>
          <p:cNvSpPr txBox="1"/>
          <p:nvPr/>
        </p:nvSpPr>
        <p:spPr>
          <a:xfrm>
            <a:off x="1364530" y="1910695"/>
            <a:ext cx="6200480" cy="300082"/>
          </a:xfrm>
          <a:prstGeom prst="rect">
            <a:avLst/>
          </a:prstGeom>
          <a:solidFill>
            <a:schemeClr val="bg1"/>
          </a:solidFill>
        </p:spPr>
        <p:txBody>
          <a:bodyPr wrap="square" rtlCol="0">
            <a:spAutoFit/>
          </a:bodyPr>
          <a:lstStyle/>
          <a:p>
            <a:pPr defTabSz="342900"/>
            <a:endParaRPr lang="en-GB" sz="1350" dirty="0">
              <a:solidFill>
                <a:prstClr val="black"/>
              </a:solidFill>
              <a:latin typeface="Tw Cen MT" panose="020B0602020104020603"/>
            </a:endParaRPr>
          </a:p>
        </p:txBody>
      </p:sp>
      <p:sp>
        <p:nvSpPr>
          <p:cNvPr id="12" name="Arrow: Right 11">
            <a:extLst>
              <a:ext uri="{FF2B5EF4-FFF2-40B4-BE49-F238E27FC236}">
                <a16:creationId xmlns:a16="http://schemas.microsoft.com/office/drawing/2014/main" id="{DF10CE58-2A22-4A78-A480-D5145438FD1B}"/>
              </a:ext>
            </a:extLst>
          </p:cNvPr>
          <p:cNvSpPr/>
          <p:nvPr/>
        </p:nvSpPr>
        <p:spPr>
          <a:xfrm>
            <a:off x="1741287" y="2099329"/>
            <a:ext cx="5661425" cy="284988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Tw Cen MT" panose="020B0602020104020603"/>
            </a:endParaRPr>
          </a:p>
        </p:txBody>
      </p:sp>
      <p:sp>
        <p:nvSpPr>
          <p:cNvPr id="13" name="Arrow: Down 12">
            <a:extLst>
              <a:ext uri="{FF2B5EF4-FFF2-40B4-BE49-F238E27FC236}">
                <a16:creationId xmlns:a16="http://schemas.microsoft.com/office/drawing/2014/main" id="{B4F26303-589B-442C-A387-BDE2380AFB79}"/>
              </a:ext>
            </a:extLst>
          </p:cNvPr>
          <p:cNvSpPr/>
          <p:nvPr/>
        </p:nvSpPr>
        <p:spPr>
          <a:xfrm rot="17426603">
            <a:off x="2002113" y="1583541"/>
            <a:ext cx="1066800" cy="1722466"/>
          </a:xfrm>
          <a:prstGeom prst="downArrow">
            <a:avLst>
              <a:gd name="adj1" fmla="val 4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Tw Cen MT" panose="020B0602020104020603"/>
            </a:endParaRPr>
          </a:p>
        </p:txBody>
      </p:sp>
      <p:sp>
        <p:nvSpPr>
          <p:cNvPr id="14" name="Arrow: Down 13">
            <a:extLst>
              <a:ext uri="{FF2B5EF4-FFF2-40B4-BE49-F238E27FC236}">
                <a16:creationId xmlns:a16="http://schemas.microsoft.com/office/drawing/2014/main" id="{75DB9C06-96F9-4DFA-9FBA-1CDB33C8C716}"/>
              </a:ext>
            </a:extLst>
          </p:cNvPr>
          <p:cNvSpPr/>
          <p:nvPr/>
        </p:nvSpPr>
        <p:spPr>
          <a:xfrm rot="16200000">
            <a:off x="2674079" y="2683184"/>
            <a:ext cx="1066800" cy="1722466"/>
          </a:xfrm>
          <a:prstGeom prst="downArrow">
            <a:avLst>
              <a:gd name="adj1" fmla="val 40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Tw Cen MT" panose="020B0602020104020603"/>
            </a:endParaRPr>
          </a:p>
        </p:txBody>
      </p:sp>
      <p:sp>
        <p:nvSpPr>
          <p:cNvPr id="15" name="Arrow: Down 14">
            <a:extLst>
              <a:ext uri="{FF2B5EF4-FFF2-40B4-BE49-F238E27FC236}">
                <a16:creationId xmlns:a16="http://schemas.microsoft.com/office/drawing/2014/main" id="{21AE5EE3-5FF0-41A7-B595-0F154FCCEB21}"/>
              </a:ext>
            </a:extLst>
          </p:cNvPr>
          <p:cNvSpPr/>
          <p:nvPr/>
        </p:nvSpPr>
        <p:spPr>
          <a:xfrm rot="15243729">
            <a:off x="1993195" y="3797049"/>
            <a:ext cx="1066800" cy="1611126"/>
          </a:xfrm>
          <a:prstGeom prst="downArrow">
            <a:avLst>
              <a:gd name="adj1" fmla="val 4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Tw Cen MT" panose="020B0602020104020603"/>
            </a:endParaRPr>
          </a:p>
        </p:txBody>
      </p:sp>
      <p:sp>
        <p:nvSpPr>
          <p:cNvPr id="16" name="TextBox 15">
            <a:extLst>
              <a:ext uri="{FF2B5EF4-FFF2-40B4-BE49-F238E27FC236}">
                <a16:creationId xmlns:a16="http://schemas.microsoft.com/office/drawing/2014/main" id="{F09AFB48-BF13-4F74-98FD-94A0251EF0CD}"/>
              </a:ext>
            </a:extLst>
          </p:cNvPr>
          <p:cNvSpPr txBox="1"/>
          <p:nvPr/>
        </p:nvSpPr>
        <p:spPr>
          <a:xfrm>
            <a:off x="4464769" y="3011016"/>
            <a:ext cx="2309411" cy="923330"/>
          </a:xfrm>
          <a:prstGeom prst="rect">
            <a:avLst/>
          </a:prstGeom>
          <a:noFill/>
        </p:spPr>
        <p:txBody>
          <a:bodyPr wrap="square" rtlCol="0">
            <a:spAutoFit/>
          </a:bodyPr>
          <a:lstStyle/>
          <a:p>
            <a:pPr defTabSz="342900"/>
            <a:r>
              <a:rPr lang="en-GB" sz="5400" dirty="0">
                <a:solidFill>
                  <a:srgbClr val="FF0000"/>
                </a:solidFill>
                <a:latin typeface="Tw Cen MT" panose="020B0602020104020603"/>
              </a:rPr>
              <a:t>F</a:t>
            </a:r>
            <a:r>
              <a:rPr lang="en-GB" sz="5400" dirty="0">
                <a:solidFill>
                  <a:srgbClr val="FFFF00"/>
                </a:solidFill>
                <a:latin typeface="Tw Cen MT" panose="020B0602020104020603"/>
              </a:rPr>
              <a:t>U</a:t>
            </a:r>
            <a:r>
              <a:rPr lang="en-GB" sz="5400" dirty="0">
                <a:solidFill>
                  <a:srgbClr val="00B050"/>
                </a:solidFill>
                <a:latin typeface="Tw Cen MT" panose="020B0602020104020603"/>
              </a:rPr>
              <a:t>T</a:t>
            </a:r>
            <a:r>
              <a:rPr lang="en-GB" sz="5400" dirty="0">
                <a:solidFill>
                  <a:srgbClr val="FF0000"/>
                </a:solidFill>
                <a:latin typeface="Tw Cen MT" panose="020B0602020104020603"/>
              </a:rPr>
              <a:t>U</a:t>
            </a:r>
            <a:r>
              <a:rPr lang="en-GB" sz="5400" dirty="0">
                <a:solidFill>
                  <a:srgbClr val="FFFF00"/>
                </a:solidFill>
                <a:latin typeface="Tw Cen MT" panose="020B0602020104020603"/>
              </a:rPr>
              <a:t>R</a:t>
            </a:r>
            <a:r>
              <a:rPr lang="en-GB" sz="5400" dirty="0">
                <a:solidFill>
                  <a:srgbClr val="00B050"/>
                </a:solidFill>
                <a:latin typeface="Tw Cen MT" panose="020B0602020104020603"/>
              </a:rPr>
              <a:t>E</a:t>
            </a:r>
          </a:p>
        </p:txBody>
      </p:sp>
      <p:sp>
        <p:nvSpPr>
          <p:cNvPr id="17" name="TextBox 16">
            <a:extLst>
              <a:ext uri="{FF2B5EF4-FFF2-40B4-BE49-F238E27FC236}">
                <a16:creationId xmlns:a16="http://schemas.microsoft.com/office/drawing/2014/main" id="{22BD4ECF-6001-446C-BB8D-82E658F93943}"/>
              </a:ext>
            </a:extLst>
          </p:cNvPr>
          <p:cNvSpPr txBox="1"/>
          <p:nvPr/>
        </p:nvSpPr>
        <p:spPr>
          <a:xfrm rot="1281450">
            <a:off x="1874520" y="2282432"/>
            <a:ext cx="1325880" cy="300082"/>
          </a:xfrm>
          <a:prstGeom prst="rect">
            <a:avLst/>
          </a:prstGeom>
          <a:noFill/>
        </p:spPr>
        <p:txBody>
          <a:bodyPr wrap="square" rtlCol="0">
            <a:spAutoFit/>
          </a:bodyPr>
          <a:lstStyle/>
          <a:p>
            <a:pPr defTabSz="342900"/>
            <a:r>
              <a:rPr lang="en-GB" sz="1350" b="1" dirty="0">
                <a:solidFill>
                  <a:prstClr val="white"/>
                </a:solidFill>
                <a:latin typeface="Tw Cen MT" panose="020B0602020104020603"/>
              </a:rPr>
              <a:t>KNOWLEDGE</a:t>
            </a:r>
          </a:p>
        </p:txBody>
      </p:sp>
      <p:sp>
        <p:nvSpPr>
          <p:cNvPr id="18" name="TextBox 17">
            <a:extLst>
              <a:ext uri="{FF2B5EF4-FFF2-40B4-BE49-F238E27FC236}">
                <a16:creationId xmlns:a16="http://schemas.microsoft.com/office/drawing/2014/main" id="{1E4B5A8A-E3EF-4C2B-B4D8-2DB86C0B8752}"/>
              </a:ext>
            </a:extLst>
          </p:cNvPr>
          <p:cNvSpPr txBox="1"/>
          <p:nvPr/>
        </p:nvSpPr>
        <p:spPr>
          <a:xfrm>
            <a:off x="2643230" y="3398093"/>
            <a:ext cx="1325880" cy="300082"/>
          </a:xfrm>
          <a:prstGeom prst="rect">
            <a:avLst/>
          </a:prstGeom>
          <a:noFill/>
        </p:spPr>
        <p:txBody>
          <a:bodyPr wrap="square" rtlCol="0">
            <a:spAutoFit/>
          </a:bodyPr>
          <a:lstStyle/>
          <a:p>
            <a:pPr defTabSz="342900"/>
            <a:r>
              <a:rPr lang="en-GB" sz="1350" b="1" dirty="0">
                <a:solidFill>
                  <a:prstClr val="black"/>
                </a:solidFill>
                <a:latin typeface="Tw Cen MT" panose="020B0602020104020603"/>
              </a:rPr>
              <a:t>STRATEGY</a:t>
            </a:r>
          </a:p>
        </p:txBody>
      </p:sp>
      <p:sp>
        <p:nvSpPr>
          <p:cNvPr id="19" name="TextBox 18">
            <a:extLst>
              <a:ext uri="{FF2B5EF4-FFF2-40B4-BE49-F238E27FC236}">
                <a16:creationId xmlns:a16="http://schemas.microsoft.com/office/drawing/2014/main" id="{6B3EE371-8F1B-4715-A710-4CA9BF271D36}"/>
              </a:ext>
            </a:extLst>
          </p:cNvPr>
          <p:cNvSpPr txBox="1"/>
          <p:nvPr/>
        </p:nvSpPr>
        <p:spPr>
          <a:xfrm rot="20616842">
            <a:off x="2093964" y="4386407"/>
            <a:ext cx="1325880" cy="300082"/>
          </a:xfrm>
          <a:prstGeom prst="rect">
            <a:avLst/>
          </a:prstGeom>
          <a:noFill/>
        </p:spPr>
        <p:txBody>
          <a:bodyPr wrap="square" rtlCol="0">
            <a:spAutoFit/>
          </a:bodyPr>
          <a:lstStyle/>
          <a:p>
            <a:pPr defTabSz="342900"/>
            <a:r>
              <a:rPr lang="en-GB" sz="1350" b="1" dirty="0">
                <a:solidFill>
                  <a:prstClr val="white"/>
                </a:solidFill>
                <a:latin typeface="Tw Cen MT" panose="020B0602020104020603"/>
              </a:rPr>
              <a:t>VISION</a:t>
            </a:r>
          </a:p>
        </p:txBody>
      </p:sp>
    </p:spTree>
    <p:extLst>
      <p:ext uri="{BB962C8B-B14F-4D97-AF65-F5344CB8AC3E}">
        <p14:creationId xmlns:p14="http://schemas.microsoft.com/office/powerpoint/2010/main" val="2551228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51520" y="1700808"/>
            <a:ext cx="4176390" cy="22322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r>
              <a:rPr lang="en-GB" sz="2800" b="1" dirty="0">
                <a:solidFill>
                  <a:srgbClr val="5D2884"/>
                </a:solidFill>
              </a:rPr>
              <a:t>Matthew Carr, Clinical Director, Sussex MSK Partnership (covering East Sussex)</a:t>
            </a:r>
            <a:endParaRPr lang="en-GB" sz="2800" b="1" dirty="0" smtClean="0">
              <a:solidFill>
                <a:srgbClr val="5D2884"/>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755018"/>
            <a:ext cx="3744416" cy="5608612"/>
          </a:xfrm>
          <a:prstGeom prst="rect">
            <a:avLst/>
          </a:prstGeom>
        </p:spPr>
      </p:pic>
    </p:spTree>
    <p:extLst>
      <p:ext uri="{BB962C8B-B14F-4D97-AF65-F5344CB8AC3E}">
        <p14:creationId xmlns:p14="http://schemas.microsoft.com/office/powerpoint/2010/main" val="681033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60000"/>
                <a:lumOff val="40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HURDLES</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pic>
        <p:nvPicPr>
          <p:cNvPr id="9" name="Picture 8">
            <a:extLst>
              <a:ext uri="{FF2B5EF4-FFF2-40B4-BE49-F238E27FC236}">
                <a16:creationId xmlns:a16="http://schemas.microsoft.com/office/drawing/2014/main" id="{158D8D3A-EC1F-4BD0-A92B-14B54A49E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39" y="1802130"/>
            <a:ext cx="2593181" cy="1714500"/>
          </a:xfrm>
          <a:prstGeom prst="rect">
            <a:avLst/>
          </a:prstGeom>
          <a:ln>
            <a:noFill/>
          </a:ln>
          <a:effectLst>
            <a:softEdge rad="112500"/>
          </a:effectLst>
        </p:spPr>
      </p:pic>
      <p:pic>
        <p:nvPicPr>
          <p:cNvPr id="20" name="Picture 19">
            <a:extLst>
              <a:ext uri="{FF2B5EF4-FFF2-40B4-BE49-F238E27FC236}">
                <a16:creationId xmlns:a16="http://schemas.microsoft.com/office/drawing/2014/main" id="{1903F198-A156-4525-9CE6-AFAFEF9316E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78010" y="2542158"/>
            <a:ext cx="1787978" cy="1864718"/>
          </a:xfrm>
          <a:prstGeom prst="rect">
            <a:avLst/>
          </a:prstGeom>
          <a:ln>
            <a:noFill/>
          </a:ln>
          <a:effectLst>
            <a:softEdge rad="112500"/>
          </a:effectLst>
        </p:spPr>
      </p:pic>
      <p:pic>
        <p:nvPicPr>
          <p:cNvPr id="22" name="Picture 21">
            <a:extLst>
              <a:ext uri="{FF2B5EF4-FFF2-40B4-BE49-F238E27FC236}">
                <a16:creationId xmlns:a16="http://schemas.microsoft.com/office/drawing/2014/main" id="{29589800-75BE-44DD-AF53-8DCF5122BE3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57950" y="3058355"/>
            <a:ext cx="1927860" cy="1983698"/>
          </a:xfrm>
          <a:prstGeom prst="rect">
            <a:avLst/>
          </a:prstGeom>
          <a:ln>
            <a:noFill/>
          </a:ln>
          <a:effectLst>
            <a:softEdge rad="112500"/>
          </a:effectLst>
        </p:spPr>
      </p:pic>
    </p:spTree>
    <p:extLst>
      <p:ext uri="{BB962C8B-B14F-4D97-AF65-F5344CB8AC3E}">
        <p14:creationId xmlns:p14="http://schemas.microsoft.com/office/powerpoint/2010/main" val="2993488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5D8D-855B-4665-8DC4-57688BFA0361}"/>
              </a:ext>
            </a:extLst>
          </p:cNvPr>
          <p:cNvSpPr>
            <a:spLocks noGrp="1"/>
          </p:cNvSpPr>
          <p:nvPr>
            <p:ph type="title"/>
          </p:nvPr>
        </p:nvSpPr>
        <p:spPr>
          <a:xfrm>
            <a:off x="685331" y="1119744"/>
            <a:ext cx="7773338" cy="1197133"/>
          </a:xfrm>
        </p:spPr>
        <p:txBody>
          <a:bodyPr/>
          <a:lstStyle/>
          <a:p>
            <a:r>
              <a:rPr lang="en-GB" dirty="0">
                <a:solidFill>
                  <a:schemeClr val="accent1">
                    <a:lumMod val="75000"/>
                  </a:schemeClr>
                </a:solidFill>
              </a:rPr>
              <a:t>ANY QUESTIONS/ideas/support?</a:t>
            </a:r>
          </a:p>
        </p:txBody>
      </p:sp>
      <p:pic>
        <p:nvPicPr>
          <p:cNvPr id="4" name="Picture 3" descr="cid:fc8437bc-c43b-4c51-a6a6-ec8a8ba88434">
            <a:extLst>
              <a:ext uri="{FF2B5EF4-FFF2-40B4-BE49-F238E27FC236}">
                <a16:creationId xmlns:a16="http://schemas.microsoft.com/office/drawing/2014/main" id="{A73C51EC-E8FA-4E40-A2B2-8974759758C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421880" y="1102367"/>
            <a:ext cx="1493044" cy="1197133"/>
          </a:xfrm>
          <a:prstGeom prst="rect">
            <a:avLst/>
          </a:prstGeom>
          <a:noFill/>
          <a:ln>
            <a:noFill/>
          </a:ln>
        </p:spPr>
      </p:pic>
      <p:sp>
        <p:nvSpPr>
          <p:cNvPr id="6" name="Content Placeholder 5">
            <a:extLst>
              <a:ext uri="{FF2B5EF4-FFF2-40B4-BE49-F238E27FC236}">
                <a16:creationId xmlns:a16="http://schemas.microsoft.com/office/drawing/2014/main" id="{9F7AC29C-8E19-45EE-B4FA-7245FB3BD597}"/>
              </a:ext>
            </a:extLst>
          </p:cNvPr>
          <p:cNvSpPr>
            <a:spLocks noGrp="1"/>
          </p:cNvSpPr>
          <p:nvPr>
            <p:ph idx="1"/>
          </p:nvPr>
        </p:nvSpPr>
        <p:spPr>
          <a:xfrm>
            <a:off x="5326380" y="880793"/>
            <a:ext cx="4784884" cy="480131"/>
          </a:xfrm>
          <a:prstGeom prst="rect">
            <a:avLst/>
          </a:prstGeom>
        </p:spPr>
        <p:txBody>
          <a:bodyPr wrap="square">
            <a:spAutoFit/>
          </a:bodyPr>
          <a:lstStyle/>
          <a:p>
            <a:pPr marL="0" indent="0">
              <a:buNone/>
            </a:pPr>
            <a:r>
              <a:rPr lang="en-GB" sz="1050" b="1" dirty="0">
                <a:solidFill>
                  <a:schemeClr val="accent1">
                    <a:lumMod val="75000"/>
                  </a:schemeClr>
                </a:solidFill>
                <a:latin typeface="Century Gothic" panose="020B0502020202020204" pitchFamily="34" charset="0"/>
                <a:cs typeface="Arial" panose="020B0604020202020204" pitchFamily="34" charset="0"/>
              </a:rPr>
              <a:t>Star Physiotherapy Community Interest Company</a:t>
            </a:r>
            <a:r>
              <a:rPr lang="en-GB" sz="1050" dirty="0">
                <a:solidFill>
                  <a:schemeClr val="accent1">
                    <a:lumMod val="75000"/>
                  </a:schemeClr>
                </a:solidFill>
                <a:latin typeface="Century Gothic" panose="020B0502020202020204" pitchFamily="34" charset="0"/>
                <a:cs typeface="Arial" panose="020B0604020202020204" pitchFamily="34" charset="0"/>
              </a:rPr>
              <a:t/>
            </a:r>
            <a:br>
              <a:rPr lang="en-GB" sz="1050" dirty="0">
                <a:solidFill>
                  <a:schemeClr val="accent1">
                    <a:lumMod val="75000"/>
                  </a:schemeClr>
                </a:solidFill>
                <a:latin typeface="Century Gothic" panose="020B0502020202020204" pitchFamily="34" charset="0"/>
                <a:cs typeface="Arial" panose="020B0604020202020204" pitchFamily="34" charset="0"/>
              </a:rPr>
            </a:br>
            <a:r>
              <a:rPr lang="en-GB" sz="1050" dirty="0">
                <a:solidFill>
                  <a:schemeClr val="accent1">
                    <a:lumMod val="75000"/>
                  </a:schemeClr>
                </a:solidFill>
                <a:latin typeface="Century Gothic" panose="020B0502020202020204" pitchFamily="34" charset="0"/>
                <a:cs typeface="Arial" panose="020B0604020202020204" pitchFamily="34" charset="0"/>
              </a:rPr>
              <a:t>                  </a:t>
            </a:r>
            <a:r>
              <a:rPr lang="en-GB" sz="1050" b="1" dirty="0" err="1">
                <a:solidFill>
                  <a:schemeClr val="accent1">
                    <a:lumMod val="75000"/>
                  </a:schemeClr>
                </a:solidFill>
                <a:latin typeface="Century Gothic" panose="020B0502020202020204" pitchFamily="34" charset="0"/>
                <a:cs typeface="Arial" panose="020B0604020202020204" pitchFamily="34" charset="0"/>
              </a:rPr>
              <a:t>Company</a:t>
            </a:r>
            <a:r>
              <a:rPr lang="en-GB" sz="1050" b="1" dirty="0">
                <a:solidFill>
                  <a:schemeClr val="accent1">
                    <a:lumMod val="75000"/>
                  </a:schemeClr>
                </a:solidFill>
                <a:latin typeface="Century Gothic" panose="020B0502020202020204" pitchFamily="34" charset="0"/>
                <a:cs typeface="Arial" panose="020B0604020202020204" pitchFamily="34" charset="0"/>
              </a:rPr>
              <a:t> Number 11108149</a:t>
            </a:r>
            <a:endParaRPr lang="en-GB" sz="1050" dirty="0">
              <a:solidFill>
                <a:schemeClr val="accent1">
                  <a:lumMod val="75000"/>
                </a:schemeClr>
              </a:solidFill>
              <a:latin typeface="Century Gothic" panose="020B0502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3F1F6D0-E340-4FFD-9600-4FE82C83EA6E}"/>
              </a:ext>
            </a:extLst>
          </p:cNvPr>
          <p:cNvSpPr/>
          <p:nvPr/>
        </p:nvSpPr>
        <p:spPr>
          <a:xfrm>
            <a:off x="2346246" y="5267335"/>
            <a:ext cx="4572001" cy="715581"/>
          </a:xfrm>
          <a:prstGeom prst="rect">
            <a:avLst/>
          </a:prstGeom>
        </p:spPr>
        <p:txBody>
          <a:bodyPr>
            <a:spAutoFit/>
          </a:bodyPr>
          <a:lstStyle/>
          <a:p>
            <a:pPr algn="ctr" defTabSz="342900"/>
            <a:r>
              <a:rPr lang="en-GB" sz="1350" b="1" dirty="0">
                <a:solidFill>
                  <a:srgbClr val="274FA4">
                    <a:lumMod val="75000"/>
                  </a:srgbClr>
                </a:solidFill>
                <a:latin typeface="Tw Cen MT" panose="020B0602020104020603"/>
              </a:rPr>
              <a:t>‘MANY JOURNEYS, ONE MISSION’</a:t>
            </a:r>
            <a:endParaRPr lang="en-GB" sz="1350" b="1" i="1" dirty="0">
              <a:solidFill>
                <a:srgbClr val="274FA4">
                  <a:lumMod val="75000"/>
                </a:srgbClr>
              </a:solidFill>
              <a:latin typeface="Tw Cen MT" panose="020B0602020104020603"/>
            </a:endParaRPr>
          </a:p>
          <a:p>
            <a:pPr algn="ctr" defTabSz="342900"/>
            <a:r>
              <a:rPr lang="en-GB" sz="1350" b="1" i="1" dirty="0">
                <a:solidFill>
                  <a:srgbClr val="274FA4">
                    <a:lumMod val="75000"/>
                  </a:srgbClr>
                </a:solidFill>
                <a:latin typeface="Tw Cen MT" panose="020B0602020104020603"/>
              </a:rPr>
              <a:t>It is our social goal to provide accessible rehabilitation for physically disabled children and their families in our communities</a:t>
            </a:r>
            <a:r>
              <a:rPr lang="en-GB" sz="1350" dirty="0">
                <a:solidFill>
                  <a:srgbClr val="274FA4">
                    <a:lumMod val="75000"/>
                  </a:srgbClr>
                </a:solidFill>
                <a:latin typeface="Tw Cen MT" panose="020B0602020104020603"/>
              </a:rPr>
              <a:t>. </a:t>
            </a:r>
          </a:p>
        </p:txBody>
      </p:sp>
      <p:sp>
        <p:nvSpPr>
          <p:cNvPr id="3" name="TextBox 2">
            <a:extLst>
              <a:ext uri="{FF2B5EF4-FFF2-40B4-BE49-F238E27FC236}">
                <a16:creationId xmlns:a16="http://schemas.microsoft.com/office/drawing/2014/main" id="{CAA90E3B-799E-46D3-BE8C-4E5D4FB18ABF}"/>
              </a:ext>
            </a:extLst>
          </p:cNvPr>
          <p:cNvSpPr txBox="1"/>
          <p:nvPr/>
        </p:nvSpPr>
        <p:spPr>
          <a:xfrm>
            <a:off x="1364530" y="2147880"/>
            <a:ext cx="6200480" cy="369332"/>
          </a:xfrm>
          <a:prstGeom prst="rect">
            <a:avLst/>
          </a:prstGeom>
          <a:noFill/>
        </p:spPr>
        <p:txBody>
          <a:bodyPr wrap="square" rtlCol="0">
            <a:spAutoFit/>
          </a:bodyPr>
          <a:lstStyle/>
          <a:p>
            <a:pPr defTabSz="342900"/>
            <a:endParaRPr lang="en-GB" dirty="0">
              <a:solidFill>
                <a:srgbClr val="274FA4">
                  <a:lumMod val="75000"/>
                </a:srgbClr>
              </a:solidFill>
              <a:latin typeface="Tw Cen MT" panose="020B0602020104020603"/>
            </a:endParaRPr>
          </a:p>
        </p:txBody>
      </p:sp>
      <p:sp>
        <p:nvSpPr>
          <p:cNvPr id="8" name="TextBox 7">
            <a:extLst>
              <a:ext uri="{FF2B5EF4-FFF2-40B4-BE49-F238E27FC236}">
                <a16:creationId xmlns:a16="http://schemas.microsoft.com/office/drawing/2014/main" id="{4426ED60-4413-45CB-9B55-B23F79ADF268}"/>
              </a:ext>
            </a:extLst>
          </p:cNvPr>
          <p:cNvSpPr txBox="1"/>
          <p:nvPr/>
        </p:nvSpPr>
        <p:spPr>
          <a:xfrm>
            <a:off x="1760456" y="2147880"/>
            <a:ext cx="5564171" cy="715581"/>
          </a:xfrm>
          <a:prstGeom prst="rect">
            <a:avLst/>
          </a:prstGeom>
          <a:noFill/>
        </p:spPr>
        <p:txBody>
          <a:bodyPr wrap="square" rtlCol="0">
            <a:spAutoFit/>
          </a:bodyPr>
          <a:lstStyle/>
          <a:p>
            <a:pPr marL="685800" lvl="2" defTabSz="342900"/>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a:p>
            <a:pPr marL="900113" lvl="2" indent="-214313" defTabSz="342900">
              <a:buFont typeface="Arial" panose="020B0604020202020204" pitchFamily="34" charset="0"/>
              <a:buChar char="•"/>
            </a:pPr>
            <a:endParaRPr lang="en-GB" sz="1350" dirty="0">
              <a:solidFill>
                <a:prstClr val="black"/>
              </a:solidFill>
              <a:latin typeface="Tw Cen MT" panose="020B0602020104020603"/>
            </a:endParaRPr>
          </a:p>
        </p:txBody>
      </p:sp>
      <p:sp>
        <p:nvSpPr>
          <p:cNvPr id="5" name="TextBox 4">
            <a:extLst>
              <a:ext uri="{FF2B5EF4-FFF2-40B4-BE49-F238E27FC236}">
                <a16:creationId xmlns:a16="http://schemas.microsoft.com/office/drawing/2014/main" id="{2AF6B83C-5B7D-42DC-9EA9-261E206CA084}"/>
              </a:ext>
            </a:extLst>
          </p:cNvPr>
          <p:cNvSpPr txBox="1"/>
          <p:nvPr/>
        </p:nvSpPr>
        <p:spPr>
          <a:xfrm>
            <a:off x="1630680" y="2556510"/>
            <a:ext cx="5844540" cy="2677656"/>
          </a:xfrm>
          <a:prstGeom prst="rect">
            <a:avLst/>
          </a:prstGeom>
          <a:noFill/>
        </p:spPr>
        <p:txBody>
          <a:bodyPr wrap="square" rtlCol="0">
            <a:spAutoFit/>
          </a:bodyPr>
          <a:lstStyle/>
          <a:p>
            <a:pPr algn="ctr" defTabSz="342900"/>
            <a:r>
              <a:rPr lang="en-GB" sz="2100" b="1" dirty="0">
                <a:solidFill>
                  <a:srgbClr val="98B7D3">
                    <a:lumMod val="50000"/>
                  </a:srgbClr>
                </a:solidFill>
                <a:latin typeface="Tw Cen MT" panose="020B0602020104020603"/>
                <a:hlinkClick r:id="rId4">
                  <a:extLst>
                    <a:ext uri="{A12FA001-AC4F-418D-AE19-62706E023703}">
                      <ahyp:hlinkClr xmlns="" xmlns:ahyp="http://schemas.microsoft.com/office/drawing/2018/hyperlinkcolor" val="tx"/>
                    </a:ext>
                  </a:extLst>
                </a:hlinkClick>
              </a:rPr>
              <a:t>info@starphysio.org</a:t>
            </a:r>
          </a:p>
          <a:p>
            <a:pPr algn="ctr" defTabSz="342900"/>
            <a:r>
              <a:rPr lang="en-GB" sz="2100" b="1" dirty="0">
                <a:solidFill>
                  <a:srgbClr val="98B7D3">
                    <a:lumMod val="50000"/>
                  </a:srgbClr>
                </a:solidFill>
                <a:latin typeface="Tw Cen MT" panose="020B0602020104020603"/>
                <a:hlinkClick r:id="rId4">
                  <a:extLst>
                    <a:ext uri="{A12FA001-AC4F-418D-AE19-62706E023703}">
                      <ahyp:hlinkClr xmlns="" xmlns:ahyp="http://schemas.microsoft.com/office/drawing/2018/hyperlinkcolor" val="tx"/>
                    </a:ext>
                  </a:extLst>
                </a:hlinkClick>
              </a:rPr>
              <a:t>jo@starphysio.org</a:t>
            </a:r>
            <a:endParaRPr lang="en-GB" sz="2100" b="1" dirty="0">
              <a:solidFill>
                <a:srgbClr val="98B7D3">
                  <a:lumMod val="50000"/>
                </a:srgbClr>
              </a:solidFill>
              <a:latin typeface="Tw Cen MT" panose="020B0602020104020603"/>
            </a:endParaRPr>
          </a:p>
          <a:p>
            <a:pPr algn="ctr" defTabSz="342900"/>
            <a:r>
              <a:rPr lang="en-GB" sz="2100" b="1" dirty="0">
                <a:solidFill>
                  <a:srgbClr val="98B7D3">
                    <a:lumMod val="50000"/>
                  </a:srgbClr>
                </a:solidFill>
                <a:latin typeface="Tw Cen MT" panose="020B0602020104020603"/>
                <a:hlinkClick r:id="rId5">
                  <a:extLst>
                    <a:ext uri="{A12FA001-AC4F-418D-AE19-62706E023703}">
                      <ahyp:hlinkClr xmlns="" xmlns:ahyp="http://schemas.microsoft.com/office/drawing/2018/hyperlinkcolor" val="tx"/>
                    </a:ext>
                  </a:extLst>
                </a:hlinkClick>
              </a:rPr>
              <a:t>holly@starphysio.org</a:t>
            </a:r>
            <a:endParaRPr lang="en-GB" sz="2100" b="1" dirty="0">
              <a:solidFill>
                <a:srgbClr val="98B7D3">
                  <a:lumMod val="50000"/>
                </a:srgbClr>
              </a:solidFill>
              <a:latin typeface="Tw Cen MT" panose="020B0602020104020603"/>
            </a:endParaRPr>
          </a:p>
          <a:p>
            <a:pPr algn="ctr" defTabSz="342900"/>
            <a:r>
              <a:rPr lang="en-GB" sz="2100" b="1" dirty="0">
                <a:solidFill>
                  <a:srgbClr val="98B7D3">
                    <a:lumMod val="50000"/>
                  </a:srgbClr>
                </a:solidFill>
                <a:latin typeface="Tw Cen MT" panose="020B0602020104020603"/>
                <a:hlinkClick r:id="rId6">
                  <a:extLst>
                    <a:ext uri="{A12FA001-AC4F-418D-AE19-62706E023703}">
                      <ahyp:hlinkClr xmlns="" xmlns:ahyp="http://schemas.microsoft.com/office/drawing/2018/hyperlinkcolor" val="tx"/>
                    </a:ext>
                  </a:extLst>
                </a:hlinkClick>
              </a:rPr>
              <a:t>Steve@starphysio.org</a:t>
            </a:r>
            <a:endParaRPr lang="en-GB" sz="2100" b="1" dirty="0">
              <a:solidFill>
                <a:srgbClr val="98B7D3">
                  <a:lumMod val="50000"/>
                </a:srgbClr>
              </a:solidFill>
              <a:latin typeface="Tw Cen MT" panose="020B0602020104020603"/>
            </a:endParaRPr>
          </a:p>
          <a:p>
            <a:pPr algn="ctr" defTabSz="342900"/>
            <a:r>
              <a:rPr lang="en-GB" sz="2100" b="1" dirty="0">
                <a:solidFill>
                  <a:srgbClr val="98B7D3">
                    <a:lumMod val="50000"/>
                  </a:srgbClr>
                </a:solidFill>
                <a:latin typeface="Tw Cen MT" panose="020B0602020104020603"/>
                <a:hlinkClick r:id="rId7">
                  <a:extLst>
                    <a:ext uri="{A12FA001-AC4F-418D-AE19-62706E023703}">
                      <ahyp:hlinkClr xmlns="" xmlns:ahyp="http://schemas.microsoft.com/office/drawing/2018/hyperlinkcolor" val="tx"/>
                    </a:ext>
                  </a:extLst>
                </a:hlinkClick>
              </a:rPr>
              <a:t>https://starphysio.org</a:t>
            </a:r>
            <a:endParaRPr lang="en-GB" sz="2100" b="1" dirty="0">
              <a:solidFill>
                <a:srgbClr val="98B7D3">
                  <a:lumMod val="50000"/>
                </a:srgbClr>
              </a:solidFill>
              <a:latin typeface="Tw Cen MT" panose="020B0602020104020603"/>
            </a:endParaRPr>
          </a:p>
          <a:p>
            <a:pPr algn="ctr" defTabSz="342900"/>
            <a:r>
              <a:rPr lang="en-GB" sz="2100" b="1" dirty="0">
                <a:solidFill>
                  <a:srgbClr val="98B7D3">
                    <a:lumMod val="50000"/>
                  </a:srgbClr>
                </a:solidFill>
                <a:latin typeface="Tw Cen MT" panose="020B0602020104020603"/>
              </a:rPr>
              <a:t>@</a:t>
            </a:r>
            <a:r>
              <a:rPr lang="en-GB" sz="2100" b="1" dirty="0" err="1">
                <a:solidFill>
                  <a:srgbClr val="98B7D3">
                    <a:lumMod val="50000"/>
                  </a:srgbClr>
                </a:solidFill>
                <a:latin typeface="Tw Cen MT" panose="020B0602020104020603"/>
              </a:rPr>
              <a:t>starPTBrighton</a:t>
            </a:r>
            <a:endParaRPr lang="en-GB" sz="2100" b="1" dirty="0">
              <a:solidFill>
                <a:srgbClr val="98B7D3">
                  <a:lumMod val="50000"/>
                </a:srgbClr>
              </a:solidFill>
              <a:latin typeface="Tw Cen MT" panose="020B0602020104020603"/>
            </a:endParaRPr>
          </a:p>
          <a:p>
            <a:pPr algn="ctr" defTabSz="342900"/>
            <a:endParaRPr lang="en-GB" sz="2100" b="1" dirty="0">
              <a:solidFill>
                <a:srgbClr val="98B7D3">
                  <a:lumMod val="50000"/>
                </a:srgbClr>
              </a:solidFill>
              <a:latin typeface="Tw Cen MT" panose="020B0602020104020603"/>
            </a:endParaRPr>
          </a:p>
          <a:p>
            <a:pPr algn="ctr" defTabSz="342900"/>
            <a:endParaRPr lang="en-GB" sz="2100" b="1" dirty="0">
              <a:solidFill>
                <a:srgbClr val="1C647B">
                  <a:lumMod val="75000"/>
                </a:srgbClr>
              </a:solidFill>
              <a:latin typeface="Tw Cen MT" panose="020B0602020104020603"/>
            </a:endParaRPr>
          </a:p>
        </p:txBody>
      </p:sp>
    </p:spTree>
    <p:extLst>
      <p:ext uri="{BB962C8B-B14F-4D97-AF65-F5344CB8AC3E}">
        <p14:creationId xmlns:p14="http://schemas.microsoft.com/office/powerpoint/2010/main" val="491880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95536" y="2276872"/>
            <a:ext cx="8424862" cy="15841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400" b="1" dirty="0" smtClean="0">
                <a:solidFill>
                  <a:srgbClr val="5D2884"/>
                </a:solidFill>
              </a:rPr>
              <a:t>Break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32656"/>
            <a:ext cx="1709936" cy="1709936"/>
          </a:xfrm>
          <a:prstGeom prst="rect">
            <a:avLst/>
          </a:prstGeom>
        </p:spPr>
      </p:pic>
    </p:spTree>
    <p:extLst>
      <p:ext uri="{BB962C8B-B14F-4D97-AF65-F5344CB8AC3E}">
        <p14:creationId xmlns:p14="http://schemas.microsoft.com/office/powerpoint/2010/main" val="42272308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3"/>
            <a:ext cx="7772400" cy="1470025"/>
          </a:xfrm>
        </p:spPr>
        <p:txBody>
          <a:bodyPr/>
          <a:lstStyle/>
          <a:p>
            <a:pPr>
              <a:defRPr/>
            </a:pPr>
            <a:r>
              <a:rPr lang="en-GB"/>
              <a:t>Finding and Using Data to Transform and Influence</a:t>
            </a:r>
          </a:p>
        </p:txBody>
      </p:sp>
      <p:sp>
        <p:nvSpPr>
          <p:cNvPr id="3" name="Subtitle 2"/>
          <p:cNvSpPr>
            <a:spLocks noGrp="1"/>
          </p:cNvSpPr>
          <p:nvPr>
            <p:ph type="subTitle" idx="1"/>
          </p:nvPr>
        </p:nvSpPr>
        <p:spPr/>
        <p:txBody>
          <a:bodyPr/>
          <a:lstStyle/>
          <a:p>
            <a:pPr>
              <a:defRPr/>
            </a:pPr>
            <a:r>
              <a:rPr lang="en-US" dirty="0" smtClean="0">
                <a:ea typeface="+mn-ea"/>
              </a:rPr>
              <a:t>Natalie Beswetherick</a:t>
            </a:r>
          </a:p>
          <a:p>
            <a:pPr>
              <a:defRPr/>
            </a:pPr>
            <a:r>
              <a:rPr lang="en-US" dirty="0" smtClean="0">
                <a:ea typeface="+mn-ea"/>
              </a:rPr>
              <a:t>Director Practice and Development @CSP</a:t>
            </a:r>
          </a:p>
        </p:txBody>
      </p:sp>
    </p:spTree>
    <p:extLst>
      <p:ext uri="{BB962C8B-B14F-4D97-AF65-F5344CB8AC3E}">
        <p14:creationId xmlns:p14="http://schemas.microsoft.com/office/powerpoint/2010/main" val="31062067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2011363" y="439738"/>
            <a:ext cx="7356475" cy="668337"/>
          </a:xfrm>
          <a:prstGeom prst="rect">
            <a:avLst/>
          </a:prstGeom>
        </p:spPr>
        <p:txBody>
          <a:bodyPr anchor="ctr">
            <a:normAutofit/>
          </a:bodyPr>
          <a:lst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Arial"/>
              </a:rPr>
              <a:t>The challenges we face</a:t>
            </a:r>
          </a:p>
        </p:txBody>
      </p:sp>
      <p:cxnSp>
        <p:nvCxnSpPr>
          <p:cNvPr id="26" name="Straight Connector 25"/>
          <p:cNvCxnSpPr/>
          <p:nvPr/>
        </p:nvCxnSpPr>
        <p:spPr>
          <a:xfrm>
            <a:off x="246063" y="-803275"/>
            <a:ext cx="8435975" cy="0"/>
          </a:xfrm>
          <a:prstGeom prst="line">
            <a:avLst/>
          </a:prstGeom>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0" y="1684338"/>
            <a:ext cx="1800225"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1" u="none" strike="noStrike" kern="0" cap="none" spc="0" normalizeH="0" baseline="0" noProof="0" dirty="0">
              <a:ln>
                <a:noFill/>
              </a:ln>
              <a:solidFill>
                <a:srgbClr val="0072C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3251200" y="1684338"/>
            <a:ext cx="1465263"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4751388" y="3184525"/>
            <a:ext cx="1441450"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72C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TextBox 12"/>
          <p:cNvSpPr txBox="1"/>
          <p:nvPr/>
        </p:nvSpPr>
        <p:spPr>
          <a:xfrm>
            <a:off x="611188" y="2636838"/>
            <a:ext cx="1427162"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TextBox 13"/>
          <p:cNvSpPr txBox="1"/>
          <p:nvPr/>
        </p:nvSpPr>
        <p:spPr>
          <a:xfrm>
            <a:off x="4572000" y="4873625"/>
            <a:ext cx="1800225"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72C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5" name="TextBox 14"/>
          <p:cNvSpPr txBox="1"/>
          <p:nvPr/>
        </p:nvSpPr>
        <p:spPr>
          <a:xfrm>
            <a:off x="3270250" y="4873625"/>
            <a:ext cx="1427163" cy="971550"/>
          </a:xfrm>
          <a:prstGeom prst="rect">
            <a:avLst/>
          </a:prstGeom>
          <a:noFill/>
        </p:spPr>
        <p:txBody>
          <a:bodyPr tIns="72000" bIns="72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206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2" name="Diagram 1"/>
          <p:cNvGraphicFramePr/>
          <p:nvPr/>
        </p:nvGraphicFramePr>
        <p:xfrm>
          <a:off x="934208" y="160570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1623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523876" y="365125"/>
          <a:ext cx="8064500" cy="6080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988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44675"/>
            <a:ext cx="8229600" cy="4281488"/>
          </a:xfrm>
        </p:spPr>
        <p:txBody>
          <a:bodyPr/>
          <a:lstStyle/>
          <a:p>
            <a:pPr>
              <a:defRPr/>
            </a:pPr>
            <a:r>
              <a:rPr lang="en-US" altLang="en-US" smtClean="0"/>
              <a:t>NHS organisations and local authorities come together to develop ‘place-based plans’ for the future of health and care services in their area.</a:t>
            </a:r>
          </a:p>
          <a:p>
            <a:pPr>
              <a:defRPr/>
            </a:pPr>
            <a:r>
              <a:rPr lang="en-US" altLang="en-US" smtClean="0"/>
              <a:t>Average population - 1.2 million people (from 300,000 to 2.8 million).</a:t>
            </a:r>
          </a:p>
          <a:p>
            <a:pPr>
              <a:defRPr/>
            </a:pPr>
            <a:r>
              <a:rPr lang="en-US" altLang="en-US" smtClean="0"/>
              <a:t>Providers and commissioners come together to manage the collective resources available for NHS services for their local population</a:t>
            </a:r>
          </a:p>
        </p:txBody>
      </p:sp>
      <p:sp>
        <p:nvSpPr>
          <p:cNvPr id="3" name="Text Placeholder 2"/>
          <p:cNvSpPr>
            <a:spLocks noGrp="1"/>
          </p:cNvSpPr>
          <p:nvPr>
            <p:ph type="body" sz="quarter" idx="13"/>
          </p:nvPr>
        </p:nvSpPr>
        <p:spPr>
          <a:xfrm>
            <a:off x="2124075" y="333375"/>
            <a:ext cx="6769100" cy="936625"/>
          </a:xfrm>
        </p:spPr>
        <p:txBody>
          <a:bodyPr/>
          <a:lstStyle/>
          <a:p>
            <a:pPr>
              <a:buFont typeface="Arial" charset="0"/>
              <a:buNone/>
              <a:defRPr/>
            </a:pPr>
            <a:r>
              <a:rPr/>
              <a:t>Sustainability and Transformation Partnerships</a:t>
            </a:r>
          </a:p>
        </p:txBody>
      </p:sp>
    </p:spTree>
    <p:extLst>
      <p:ext uri="{BB962C8B-B14F-4D97-AF65-F5344CB8AC3E}">
        <p14:creationId xmlns:p14="http://schemas.microsoft.com/office/powerpoint/2010/main" val="1847892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4"/>
          <p:cNvGrpSpPr>
            <a:grpSpLocks/>
          </p:cNvGrpSpPr>
          <p:nvPr/>
        </p:nvGrpSpPr>
        <p:grpSpPr bwMode="auto">
          <a:xfrm>
            <a:off x="31750" y="-158750"/>
            <a:ext cx="7289800" cy="7016750"/>
            <a:chOff x="1043608" y="22386"/>
            <a:chExt cx="7290048" cy="7016338"/>
          </a:xfrm>
        </p:grpSpPr>
        <p:pic>
          <p:nvPicPr>
            <p:cNvPr id="286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96487" y="101555"/>
              <a:ext cx="701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43608" y="2205071"/>
              <a:ext cx="792190" cy="17286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675" name="Rectangle 6"/>
          <p:cNvSpPr>
            <a:spLocks noChangeArrowheads="1"/>
          </p:cNvSpPr>
          <p:nvPr/>
        </p:nvSpPr>
        <p:spPr bwMode="auto">
          <a:xfrm>
            <a:off x="179388" y="5805488"/>
            <a:ext cx="4572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4"/>
              </a:rPr>
              <a:t>http://www.uhs.nhs.uk/Media/SUHTInternet/News/HIOW-STP-summary-Nov-2016.pdf</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8676" name="Rectangle 7"/>
          <p:cNvSpPr>
            <a:spLocks noChangeArrowheads="1"/>
          </p:cNvSpPr>
          <p:nvPr/>
        </p:nvSpPr>
        <p:spPr bwMode="auto">
          <a:xfrm>
            <a:off x="323850" y="476250"/>
            <a:ext cx="2879725"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5"/>
              </a:rPr>
              <a:t>https://bobstp.org.uk/media/1036/public_summary_final.pdf</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8677" name="Rectangle 8"/>
          <p:cNvSpPr>
            <a:spLocks noChangeArrowheads="1"/>
          </p:cNvSpPr>
          <p:nvPr/>
        </p:nvSpPr>
        <p:spPr bwMode="auto">
          <a:xfrm>
            <a:off x="5508625" y="4652963"/>
            <a:ext cx="363537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6"/>
              </a:rPr>
              <a:t>http://kentandmedway.nhs.uk/wp-content/uploads/2017/03/Transforming-health-and-social-care-in-Kent-and-Medway-updated-Nov-2016.pdf</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8678" name="Rectangle 9"/>
          <p:cNvSpPr>
            <a:spLocks noChangeArrowheads="1"/>
          </p:cNvSpPr>
          <p:nvPr/>
        </p:nvSpPr>
        <p:spPr bwMode="auto">
          <a:xfrm>
            <a:off x="6659563" y="2060575"/>
            <a:ext cx="2286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7"/>
              </a:rPr>
              <a:t>http://surreyheartlands.uk/about-surrey-heartlands/our-plan/</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
        <p:nvSpPr>
          <p:cNvPr id="28679" name="Rectangle 10"/>
          <p:cNvSpPr>
            <a:spLocks noChangeArrowheads="1"/>
          </p:cNvSpPr>
          <p:nvPr/>
        </p:nvSpPr>
        <p:spPr bwMode="auto">
          <a:xfrm>
            <a:off x="4859338" y="333375"/>
            <a:ext cx="3779837"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8"/>
              </a:rPr>
              <a:t>http://www.surreyheathccg.nhs.uk/policies/stp/813-frimley-health-and-care-system-stp-summary-document/file</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730092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72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19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altLang="en-US" smtClean="0">
                <a:latin typeface="Arial" panose="020B0604020202020204" pitchFamily="34" charset="0"/>
                <a:cs typeface="Arial" panose="020B0604020202020204" pitchFamily="34" charset="0"/>
              </a:rPr>
              <a:t>Common aims and objectives across the system</a:t>
            </a:r>
          </a:p>
        </p:txBody>
      </p:sp>
      <p:sp>
        <p:nvSpPr>
          <p:cNvPr id="32771" name="Content Placeholder 2"/>
          <p:cNvSpPr>
            <a:spLocks noGrp="1"/>
          </p:cNvSpPr>
          <p:nvPr>
            <p:ph idx="1"/>
          </p:nvPr>
        </p:nvSpPr>
        <p:spPr>
          <a:xfrm>
            <a:off x="457200" y="1600200"/>
            <a:ext cx="8291513" cy="4525963"/>
          </a:xfrm>
        </p:spPr>
        <p:txBody>
          <a:bodyPr/>
          <a:lstStyle/>
          <a:p>
            <a:r>
              <a:rPr lang="en-US" altLang="en-US" sz="2400" smtClean="0"/>
              <a:t>Local ownership –by care professionals and patients/citizens and carers. </a:t>
            </a:r>
          </a:p>
          <a:p>
            <a:r>
              <a:rPr lang="en-US" altLang="en-US" sz="2400" smtClean="0"/>
              <a:t>People supported to develop confidence and skills to be as independent as possible, adults and children </a:t>
            </a:r>
          </a:p>
          <a:p>
            <a:r>
              <a:rPr lang="en-US" altLang="en-US" sz="2400" smtClean="0"/>
              <a:t>People remain at home whenever possible. </a:t>
            </a:r>
          </a:p>
          <a:p>
            <a:r>
              <a:rPr lang="en-US" altLang="en-US" sz="2400" smtClean="0"/>
              <a:t>Resources will be shifted to preventative, proactive care closer to home </a:t>
            </a:r>
          </a:p>
          <a:p>
            <a:r>
              <a:rPr lang="en-US" altLang="en-US" sz="2400" smtClean="0"/>
              <a:t>Organisations will work seamlessly to ensure care is centred around individuals and carers </a:t>
            </a:r>
          </a:p>
          <a:p>
            <a:r>
              <a:rPr lang="en-US" altLang="en-US" sz="2400" smtClean="0"/>
              <a:t>Mental and physical health and care needs of population addressed  collectively and making best use of the public purse </a:t>
            </a:r>
          </a:p>
          <a:p>
            <a:endParaRPr lang="en-US" altLang="en-US" sz="2400" smtClean="0"/>
          </a:p>
        </p:txBody>
      </p:sp>
    </p:spTree>
    <p:extLst>
      <p:ext uri="{BB962C8B-B14F-4D97-AF65-F5344CB8AC3E}">
        <p14:creationId xmlns:p14="http://schemas.microsoft.com/office/powerpoint/2010/main" val="57341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44008" y="980728"/>
            <a:ext cx="4176390"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r>
              <a:rPr lang="en-GB" sz="2800" b="1" dirty="0">
                <a:solidFill>
                  <a:srgbClr val="5D2884"/>
                </a:solidFill>
              </a:rPr>
              <a:t>Sheila Doughty, Physiotherapy Professional Lead, West Sussex, Brighton &amp; Hove, High Weald, Lewes and Haven Sussex Community Foundation Trust</a:t>
            </a:r>
            <a:endParaRPr lang="en-GB" sz="2800" b="1" dirty="0" smtClean="0">
              <a:solidFill>
                <a:srgbClr val="5D2884"/>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412776"/>
            <a:ext cx="3394965" cy="5085184"/>
          </a:xfrm>
          <a:prstGeom prst="rect">
            <a:avLst/>
          </a:prstGeom>
        </p:spPr>
      </p:pic>
    </p:spTree>
    <p:extLst>
      <p:ext uri="{BB962C8B-B14F-4D97-AF65-F5344CB8AC3E}">
        <p14:creationId xmlns:p14="http://schemas.microsoft.com/office/powerpoint/2010/main" val="1947302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976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431800"/>
            <a:ext cx="72644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611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2600"/>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047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
            <a:ext cx="914400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168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714625"/>
            <a:ext cx="8229600" cy="3411538"/>
          </a:xfrm>
        </p:spPr>
        <p:txBody>
          <a:bodyPr/>
          <a:lstStyle/>
          <a:p>
            <a:pPr>
              <a:buFont typeface="Arial" charset="0"/>
              <a:buChar char="•"/>
              <a:defRPr/>
            </a:pPr>
            <a:r>
              <a:rPr lang="en-US" dirty="0" smtClean="0">
                <a:solidFill>
                  <a:srgbClr val="000090"/>
                </a:solidFill>
              </a:rPr>
              <a:t>Current </a:t>
            </a:r>
            <a:r>
              <a:rPr lang="en-US" dirty="0">
                <a:solidFill>
                  <a:srgbClr val="000090"/>
                </a:solidFill>
              </a:rPr>
              <a:t>and future health and wellbeing needs and inequalities within </a:t>
            </a:r>
            <a:r>
              <a:rPr lang="en-US" dirty="0" smtClean="0">
                <a:solidFill>
                  <a:srgbClr val="000090"/>
                </a:solidFill>
              </a:rPr>
              <a:t>a population</a:t>
            </a:r>
            <a:r>
              <a:rPr lang="en-US" dirty="0">
                <a:solidFill>
                  <a:srgbClr val="000090"/>
                </a:solidFill>
              </a:rPr>
              <a:t>. </a:t>
            </a:r>
            <a:endParaRPr lang="en-US" dirty="0" smtClean="0">
              <a:solidFill>
                <a:srgbClr val="000090"/>
              </a:solidFill>
            </a:endParaRPr>
          </a:p>
          <a:p>
            <a:pPr>
              <a:buFont typeface="Arial" charset="0"/>
              <a:buChar char="•"/>
              <a:defRPr/>
            </a:pPr>
            <a:r>
              <a:rPr lang="en-US" dirty="0" smtClean="0">
                <a:solidFill>
                  <a:srgbClr val="000090"/>
                </a:solidFill>
              </a:rPr>
              <a:t>It </a:t>
            </a:r>
            <a:r>
              <a:rPr lang="en-US" dirty="0">
                <a:solidFill>
                  <a:srgbClr val="000090"/>
                </a:solidFill>
              </a:rPr>
              <a:t>is used to inform and guide the planning and commissioning (buying) of health, wellbeing and social care within the local authority area</a:t>
            </a:r>
          </a:p>
        </p:txBody>
      </p:sp>
      <p:sp>
        <p:nvSpPr>
          <p:cNvPr id="3" name="Text Placeholder 2"/>
          <p:cNvSpPr>
            <a:spLocks noGrp="1"/>
          </p:cNvSpPr>
          <p:nvPr>
            <p:ph type="body" sz="quarter" idx="13"/>
          </p:nvPr>
        </p:nvSpPr>
        <p:spPr>
          <a:xfrm>
            <a:off x="1908175" y="404813"/>
            <a:ext cx="6985000" cy="936625"/>
          </a:xfrm>
        </p:spPr>
        <p:txBody>
          <a:bodyPr/>
          <a:lstStyle/>
          <a:p>
            <a:pPr>
              <a:defRPr/>
            </a:pPr>
            <a:r>
              <a:rPr altLang="en-US">
                <a:ea typeface="MS PGothic" panose="020B0600070205080204" pitchFamily="34" charset="-128"/>
              </a:rPr>
              <a:t>Joint Strategic Needs Assessment – usually at local authority level</a:t>
            </a:r>
          </a:p>
        </p:txBody>
      </p:sp>
    </p:spTree>
    <p:extLst>
      <p:ext uri="{BB962C8B-B14F-4D97-AF65-F5344CB8AC3E}">
        <p14:creationId xmlns:p14="http://schemas.microsoft.com/office/powerpoint/2010/main" val="672064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49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5"/>
          <p:cNvSpPr>
            <a:spLocks noChangeArrowheads="1"/>
          </p:cNvSpPr>
          <p:nvPr/>
        </p:nvSpPr>
        <p:spPr bwMode="auto">
          <a:xfrm>
            <a:off x="179388" y="6456363"/>
            <a:ext cx="8604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https://www.kpho.org.uk/__data/assets/pdf_file/0017/80027/JSNA-infogaphics.pdf</a:t>
            </a:r>
          </a:p>
        </p:txBody>
      </p:sp>
    </p:spTree>
    <p:extLst>
      <p:ext uri="{BB962C8B-B14F-4D97-AF65-F5344CB8AC3E}">
        <p14:creationId xmlns:p14="http://schemas.microsoft.com/office/powerpoint/2010/main" val="3243735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35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ChangeArrowheads="1"/>
          </p:cNvSpPr>
          <p:nvPr/>
        </p:nvSpPr>
        <p:spPr bwMode="auto">
          <a:xfrm>
            <a:off x="179388" y="6308725"/>
            <a:ext cx="860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https://www.kpho.org.uk/__data/assets/pdf_file/0017/80027/JSNA-infogaphics.pdf</a:t>
            </a:r>
          </a:p>
        </p:txBody>
      </p:sp>
    </p:spTree>
    <p:extLst>
      <p:ext uri="{BB962C8B-B14F-4D97-AF65-F5344CB8AC3E}">
        <p14:creationId xmlns:p14="http://schemas.microsoft.com/office/powerpoint/2010/main" val="13671421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51" y="381571"/>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e 6"/>
          <p:cNvGraphicFramePr>
            <a:graphicFrameLocks noGrp="1"/>
          </p:cNvGraphicFramePr>
          <p:nvPr/>
        </p:nvGraphicFramePr>
        <p:xfrm>
          <a:off x="628650" y="3116263"/>
          <a:ext cx="7886699" cy="3265487"/>
        </p:xfrm>
        <a:graphic>
          <a:graphicData uri="http://schemas.openxmlformats.org/drawingml/2006/table">
            <a:tbl>
              <a:tblPr firstRow="1" bandRow="1">
                <a:tableStyleId>{5C22544A-7EE6-4342-B048-85BDC9FD1C3A}</a:tableStyleId>
              </a:tblPr>
              <a:tblGrid>
                <a:gridCol w="2075913">
                  <a:extLst>
                    <a:ext uri="{9D8B030D-6E8A-4147-A177-3AD203B41FA5}">
                      <a16:colId xmlns:a16="http://schemas.microsoft.com/office/drawing/2014/main" val="20000"/>
                    </a:ext>
                  </a:extLst>
                </a:gridCol>
                <a:gridCol w="830687">
                  <a:extLst>
                    <a:ext uri="{9D8B030D-6E8A-4147-A177-3AD203B41FA5}">
                      <a16:colId xmlns:a16="http://schemas.microsoft.com/office/drawing/2014/main" val="20001"/>
                    </a:ext>
                  </a:extLst>
                </a:gridCol>
                <a:gridCol w="2096036">
                  <a:extLst>
                    <a:ext uri="{9D8B030D-6E8A-4147-A177-3AD203B41FA5}">
                      <a16:colId xmlns:a16="http://schemas.microsoft.com/office/drawing/2014/main" val="20002"/>
                    </a:ext>
                  </a:extLst>
                </a:gridCol>
                <a:gridCol w="840347">
                  <a:extLst>
                    <a:ext uri="{9D8B030D-6E8A-4147-A177-3AD203B41FA5}">
                      <a16:colId xmlns:a16="http://schemas.microsoft.com/office/drawing/2014/main" val="20003"/>
                    </a:ext>
                  </a:extLst>
                </a:gridCol>
                <a:gridCol w="2043716">
                  <a:extLst>
                    <a:ext uri="{9D8B030D-6E8A-4147-A177-3AD203B41FA5}">
                      <a16:colId xmlns:a16="http://schemas.microsoft.com/office/drawing/2014/main" val="20004"/>
                    </a:ext>
                  </a:extLst>
                </a:gridCol>
              </a:tblGrid>
              <a:tr h="3265487">
                <a:tc>
                  <a:txBody>
                    <a:bodyPr/>
                    <a:lstStyle/>
                    <a:p>
                      <a:r>
                        <a:rPr lang="en-GB" sz="1800" b="0" kern="1200" dirty="0" smtClean="0">
                          <a:solidFill>
                            <a:schemeClr val="lt1"/>
                          </a:solidFill>
                          <a:effectLst/>
                          <a:latin typeface="+mn-lt"/>
                          <a:ea typeface="+mn-ea"/>
                          <a:cs typeface="+mn-cs"/>
                        </a:rPr>
                        <a:t>Data is facts, intelligence, experience and statistics collected together for reference or analysis. This includes from qualitative</a:t>
                      </a:r>
                      <a:r>
                        <a:rPr lang="en-GB" sz="1800" b="0" kern="1200" baseline="0" dirty="0" smtClean="0">
                          <a:solidFill>
                            <a:schemeClr val="lt1"/>
                          </a:solidFill>
                          <a:effectLst/>
                          <a:latin typeface="+mn-lt"/>
                          <a:ea typeface="+mn-ea"/>
                          <a:cs typeface="+mn-cs"/>
                        </a:rPr>
                        <a:t> and quantitative sources</a:t>
                      </a:r>
                      <a:endParaRPr lang="en-GB" sz="1800" b="0" kern="1200" dirty="0">
                        <a:solidFill>
                          <a:schemeClr val="lt1"/>
                        </a:solidFill>
                        <a:effectLst/>
                        <a:latin typeface="+mn-lt"/>
                        <a:ea typeface="+mn-ea"/>
                        <a:cs typeface="+mn-cs"/>
                      </a:endParaRPr>
                    </a:p>
                  </a:txBody>
                  <a:tcPr marL="68580" marR="68580" marT="34295" marB="34295"/>
                </a:tc>
                <a:tc>
                  <a:txBody>
                    <a:bodyPr/>
                    <a:lstStyle/>
                    <a:p>
                      <a:endParaRPr lang="en-GB" sz="1800" dirty="0"/>
                    </a:p>
                  </a:txBody>
                  <a:tcPr marL="68580" marR="68580" marT="34295" marB="34295">
                    <a:solidFill>
                      <a:schemeClr val="bg1"/>
                    </a:solidFill>
                  </a:tcPr>
                </a:tc>
                <a:tc>
                  <a:txBody>
                    <a:bodyPr/>
                    <a:lstStyle/>
                    <a:p>
                      <a:r>
                        <a:rPr lang="en-GB" sz="1800" b="0" dirty="0" smtClean="0"/>
                        <a:t>Information is the product of processing, evaluation and</a:t>
                      </a:r>
                      <a:r>
                        <a:rPr lang="en-GB" sz="1800" b="0" baseline="0" dirty="0" smtClean="0"/>
                        <a:t> critical appraisal of data</a:t>
                      </a:r>
                      <a:endParaRPr lang="en-GB" sz="1800" b="0" dirty="0"/>
                    </a:p>
                  </a:txBody>
                  <a:tcPr marL="68580" marR="68580" marT="34295" marB="34295"/>
                </a:tc>
                <a:tc>
                  <a:txBody>
                    <a:bodyPr/>
                    <a:lstStyle/>
                    <a:p>
                      <a:endParaRPr lang="en-GB" sz="1800" dirty="0"/>
                    </a:p>
                  </a:txBody>
                  <a:tcPr marL="68580" marR="68580" marT="34295" marB="34295">
                    <a:solidFill>
                      <a:schemeClr val="bg1"/>
                    </a:solidFill>
                  </a:tcPr>
                </a:tc>
                <a:tc>
                  <a:txBody>
                    <a:bodyPr/>
                    <a:lstStyle/>
                    <a:p>
                      <a:r>
                        <a:rPr lang="en-GB" sz="1800" b="0" dirty="0" smtClean="0"/>
                        <a:t>Evidence</a:t>
                      </a:r>
                      <a:r>
                        <a:rPr lang="en-GB" sz="1800" b="0" baseline="0" dirty="0" smtClean="0"/>
                        <a:t> is the management, use and sharing of information</a:t>
                      </a:r>
                      <a:endParaRPr lang="en-GB" sz="1800" b="0" dirty="0"/>
                    </a:p>
                  </a:txBody>
                  <a:tcPr marL="68580" marR="68580" marT="34295" marB="3429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634951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altLang="en-US" smtClean="0">
                <a:latin typeface="Arial" panose="020B0604020202020204" pitchFamily="34" charset="0"/>
                <a:cs typeface="Arial" panose="020B0604020202020204" pitchFamily="34" charset="0"/>
              </a:rPr>
              <a:t>What data do we have?</a:t>
            </a:r>
          </a:p>
        </p:txBody>
      </p:sp>
      <p:sp>
        <p:nvSpPr>
          <p:cNvPr id="46083" name="Content Placeholder 2"/>
          <p:cNvSpPr>
            <a:spLocks noGrp="1"/>
          </p:cNvSpPr>
          <p:nvPr>
            <p:ph idx="1"/>
          </p:nvPr>
        </p:nvSpPr>
        <p:spPr/>
        <p:txBody>
          <a:bodyPr/>
          <a:lstStyle/>
          <a:p>
            <a:r>
              <a:rPr lang="en-US" altLang="en-US" smtClean="0"/>
              <a:t>And how do we use it to evidence the value of our services and how we can impact on patient care?</a:t>
            </a:r>
          </a:p>
          <a:p>
            <a:r>
              <a:rPr lang="en-US" altLang="en-US" smtClean="0"/>
              <a:t>Can we link it to the data that is used in the wide system (CCGs, Local Authority, STP/ICS)</a:t>
            </a:r>
          </a:p>
        </p:txBody>
      </p:sp>
    </p:spTree>
    <p:extLst>
      <p:ext uri="{BB962C8B-B14F-4D97-AF65-F5344CB8AC3E}">
        <p14:creationId xmlns:p14="http://schemas.microsoft.com/office/powerpoint/2010/main" val="192299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8313" y="1628775"/>
            <a:ext cx="8424862" cy="936625"/>
          </a:xfrm>
        </p:spPr>
        <p:txBody>
          <a:bodyPr/>
          <a:lstStyle/>
          <a:p>
            <a:pPr>
              <a:defRPr/>
            </a:pPr>
            <a:endParaRPr lang="en-GB"/>
          </a:p>
        </p:txBody>
      </p:sp>
      <p:sp>
        <p:nvSpPr>
          <p:cNvPr id="2" name="Content Placeholder 1"/>
          <p:cNvSpPr>
            <a:spLocks noGrp="1"/>
          </p:cNvSpPr>
          <p:nvPr>
            <p:ph idx="1"/>
          </p:nvPr>
        </p:nvSpPr>
        <p:spPr>
          <a:xfrm>
            <a:off x="457200" y="2714625"/>
            <a:ext cx="8229600" cy="3411538"/>
          </a:xfrm>
        </p:spPr>
        <p:txBody>
          <a:bodyPr/>
          <a:lstStyle/>
          <a:p>
            <a:pPr>
              <a:defRPr/>
            </a:pPr>
            <a:endParaRPr lang="en-GB">
              <a:ea typeface="+mn-ea"/>
            </a:endParaRPr>
          </a:p>
        </p:txBody>
      </p:sp>
      <p:sp>
        <p:nvSpPr>
          <p:cNvPr id="48132" name="Title 1"/>
          <p:cNvSpPr>
            <a:spLocks noGrp="1"/>
          </p:cNvSpPr>
          <p:nvPr>
            <p:ph type="ctrTitle" idx="4294967295"/>
          </p:nvPr>
        </p:nvSpPr>
        <p:spPr>
          <a:xfrm>
            <a:off x="2555875" y="350838"/>
            <a:ext cx="5867400" cy="679450"/>
          </a:xfrm>
        </p:spPr>
        <p:txBody>
          <a:bodyPr anchor="t"/>
          <a:lstStyle/>
          <a:p>
            <a:r>
              <a:rPr lang="en-GB" altLang="en-US" smtClean="0">
                <a:solidFill>
                  <a:schemeClr val="tx2"/>
                </a:solidFill>
                <a:latin typeface="Arial" panose="020B0604020202020204" pitchFamily="34" charset="0"/>
                <a:cs typeface="Arial" panose="020B0604020202020204" pitchFamily="34" charset="0"/>
              </a:rPr>
              <a:t>Readiness for future care</a:t>
            </a:r>
          </a:p>
        </p:txBody>
      </p:sp>
      <p:pic>
        <p:nvPicPr>
          <p:cNvPr id="481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79500"/>
            <a:ext cx="90328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5"/>
          <p:cNvSpPr txBox="1">
            <a:spLocks noChangeArrowheads="1"/>
          </p:cNvSpPr>
          <p:nvPr/>
        </p:nvSpPr>
        <p:spPr bwMode="auto">
          <a:xfrm>
            <a:off x="6392863" y="6486525"/>
            <a:ext cx="2751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hlinkClick r:id="rId4"/>
              </a:rPr>
              <a:t>www.england.nhs.uk/ahp</a:t>
            </a:r>
            <a:r>
              <a:rPr kumimoji="0" lang="en-GB" altLang="en-US" sz="14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032721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51520" y="1196752"/>
            <a:ext cx="4176390" cy="22322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r>
              <a:rPr lang="en-GB" sz="2800" b="1" dirty="0">
                <a:solidFill>
                  <a:srgbClr val="5D2884"/>
                </a:solidFill>
              </a:rPr>
              <a:t>Sarah-Jane Ryan, Principal Lecturer, University of Brighton, School of Health Sciences – supporting education across the South East</a:t>
            </a:r>
            <a:endParaRPr lang="en-GB" sz="2800" b="1" dirty="0" smtClean="0">
              <a:solidFill>
                <a:srgbClr val="5D288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79400"/>
            <a:ext cx="3848100" cy="6299200"/>
          </a:xfrm>
          <a:prstGeom prst="rect">
            <a:avLst/>
          </a:prstGeom>
        </p:spPr>
      </p:pic>
    </p:spTree>
    <p:extLst>
      <p:ext uri="{BB962C8B-B14F-4D97-AF65-F5344CB8AC3E}">
        <p14:creationId xmlns:p14="http://schemas.microsoft.com/office/powerpoint/2010/main" val="22950102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a:spLocks noChangeArrowheads="1"/>
          </p:cNvSpPr>
          <p:nvPr/>
        </p:nvSpPr>
        <p:spPr bwMode="auto">
          <a:xfrm>
            <a:off x="107950" y="412750"/>
            <a:ext cx="8856663" cy="5824538"/>
          </a:xfrm>
          <a:prstGeom prst="cloudCallout">
            <a:avLst>
              <a:gd name="adj1" fmla="val -46644"/>
              <a:gd name="adj2" fmla="val 54079"/>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At this critical moment, health care needs leaders with the courage to develop, design, and test new models of innovation, collaboration, and governance that can take health care beyond its traditional limits. </a:t>
            </a:r>
          </a:p>
        </p:txBody>
      </p:sp>
      <p:sp>
        <p:nvSpPr>
          <p:cNvPr id="50179" name="TextBox 6"/>
          <p:cNvSpPr txBox="1">
            <a:spLocks noChangeArrowheads="1"/>
          </p:cNvSpPr>
          <p:nvPr/>
        </p:nvSpPr>
        <p:spPr bwMode="auto">
          <a:xfrm>
            <a:off x="1884363" y="6488113"/>
            <a:ext cx="715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Institute for Healthcare Improvement Leadership Alliance, 2016</a:t>
            </a:r>
          </a:p>
        </p:txBody>
      </p:sp>
    </p:spTree>
    <p:extLst>
      <p:ext uri="{BB962C8B-B14F-4D97-AF65-F5344CB8AC3E}">
        <p14:creationId xmlns:p14="http://schemas.microsoft.com/office/powerpoint/2010/main" val="26340335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95536" y="2042592"/>
            <a:ext cx="8424862" cy="24482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lvl="0" indent="0" algn="ctr">
              <a:buNone/>
              <a:defRPr/>
            </a:pPr>
            <a:r>
              <a:rPr lang="en-GB" sz="4400" b="1" dirty="0">
                <a:solidFill>
                  <a:srgbClr val="5D2884"/>
                </a:solidFill>
              </a:rPr>
              <a:t>Working lunch </a:t>
            </a:r>
            <a:r>
              <a:rPr lang="en-GB" sz="4400" b="1" dirty="0" smtClean="0">
                <a:solidFill>
                  <a:srgbClr val="5D2884"/>
                </a:solidFill>
              </a:rPr>
              <a:t>&amp; </a:t>
            </a:r>
          </a:p>
          <a:p>
            <a:pPr marL="0" lvl="0" indent="0" algn="ctr">
              <a:buNone/>
              <a:defRPr/>
            </a:pPr>
            <a:r>
              <a:rPr lang="en-GB" sz="4400" b="1" dirty="0" smtClean="0">
                <a:solidFill>
                  <a:srgbClr val="5D2884"/>
                </a:solidFill>
              </a:rPr>
              <a:t>Rotating </a:t>
            </a:r>
            <a:r>
              <a:rPr lang="en-GB" sz="4400" b="1" dirty="0">
                <a:solidFill>
                  <a:srgbClr val="5D2884"/>
                </a:solidFill>
              </a:rPr>
              <a:t>table top exercise</a:t>
            </a: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32656"/>
            <a:ext cx="1709936" cy="1709936"/>
          </a:xfrm>
          <a:prstGeom prst="rect">
            <a:avLst/>
          </a:prstGeom>
        </p:spPr>
      </p:pic>
    </p:spTree>
    <p:extLst>
      <p:ext uri="{BB962C8B-B14F-4D97-AF65-F5344CB8AC3E}">
        <p14:creationId xmlns:p14="http://schemas.microsoft.com/office/powerpoint/2010/main" val="12198009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95536" y="2276872"/>
            <a:ext cx="8424862" cy="15841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44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rPr>
              <a:t>Break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32656"/>
            <a:ext cx="1709936" cy="1709936"/>
          </a:xfrm>
          <a:prstGeom prst="rect">
            <a:avLst/>
          </a:prstGeom>
        </p:spPr>
      </p:pic>
    </p:spTree>
    <p:extLst>
      <p:ext uri="{BB962C8B-B14F-4D97-AF65-F5344CB8AC3E}">
        <p14:creationId xmlns:p14="http://schemas.microsoft.com/office/powerpoint/2010/main" val="27030660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060" y="970538"/>
            <a:ext cx="1529983" cy="409226"/>
          </a:xfrm>
          <a:prstGeom prst="rect">
            <a:avLst/>
          </a:prstGeom>
        </p:spPr>
      </p:pic>
      <p:sp>
        <p:nvSpPr>
          <p:cNvPr id="7" name="Rectangle 6"/>
          <p:cNvSpPr/>
          <p:nvPr/>
        </p:nvSpPr>
        <p:spPr>
          <a:xfrm>
            <a:off x="1091541" y="2269810"/>
            <a:ext cx="6915242" cy="1015663"/>
          </a:xfrm>
          <a:prstGeom prst="rect">
            <a:avLst/>
          </a:prstGeom>
        </p:spPr>
        <p:txBody>
          <a:bodyPr wrap="square">
            <a:spAutoFit/>
          </a:bodyPr>
          <a:lstStyle/>
          <a:p>
            <a:pPr algn="ctr" defTabSz="685800"/>
            <a:r>
              <a:rPr lang="en-GB" sz="3600" dirty="0">
                <a:solidFill>
                  <a:prstClr val="black"/>
                </a:solidFill>
                <a:latin typeface="Calibri" panose="020F0502020204030204"/>
              </a:rPr>
              <a:t>The Art of Avoiding ‘No’ </a:t>
            </a:r>
          </a:p>
          <a:p>
            <a:pPr algn="ctr" defTabSz="685800"/>
            <a:r>
              <a:rPr lang="en-GB" sz="2400" i="1" dirty="0">
                <a:solidFill>
                  <a:prstClr val="black"/>
                </a:solidFill>
                <a:latin typeface="Calibri" panose="020F0502020204030204"/>
              </a:rPr>
              <a:t>Essential Skills for a Successful Elevator Pitch</a:t>
            </a:r>
            <a:endParaRPr lang="en-US" sz="2400" b="1" i="1" kern="1000" spc="-75" dirty="0">
              <a:solidFill>
                <a:srgbClr val="002060"/>
              </a:solidFill>
              <a:latin typeface="Arial" charset="0"/>
              <a:ea typeface="Arial" charset="0"/>
              <a:cs typeface="Arial" charset="0"/>
            </a:endParaRPr>
          </a:p>
        </p:txBody>
      </p:sp>
      <p:sp>
        <p:nvSpPr>
          <p:cNvPr id="2" name="TextBox 1"/>
          <p:cNvSpPr txBox="1"/>
          <p:nvPr/>
        </p:nvSpPr>
        <p:spPr>
          <a:xfrm>
            <a:off x="1652043" y="3929258"/>
            <a:ext cx="5769629" cy="300082"/>
          </a:xfrm>
          <a:prstGeom prst="rect">
            <a:avLst/>
          </a:prstGeom>
          <a:noFill/>
        </p:spPr>
        <p:txBody>
          <a:bodyPr wrap="square" rtlCol="0">
            <a:spAutoFit/>
          </a:bodyPr>
          <a:lstStyle/>
          <a:p>
            <a:pPr algn="ctr" defTabSz="685800"/>
            <a:r>
              <a:rPr lang="en-GB" sz="1350" dirty="0">
                <a:solidFill>
                  <a:prstClr val="black"/>
                </a:solidFill>
                <a:latin typeface="Calibri" panose="020F0502020204030204"/>
              </a:rPr>
              <a:t>Jon Ryan, Head of Press &amp; PR, Chartered Society of Physiotherapy</a:t>
            </a:r>
          </a:p>
        </p:txBody>
      </p:sp>
    </p:spTree>
    <p:extLst>
      <p:ext uri="{BB962C8B-B14F-4D97-AF65-F5344CB8AC3E}">
        <p14:creationId xmlns:p14="http://schemas.microsoft.com/office/powerpoint/2010/main" val="3235228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12" name="Rectangle 11"/>
          <p:cNvSpPr/>
          <p:nvPr/>
        </p:nvSpPr>
        <p:spPr>
          <a:xfrm>
            <a:off x="1091541" y="2431175"/>
            <a:ext cx="6915242" cy="1823576"/>
          </a:xfrm>
          <a:prstGeom prst="rect">
            <a:avLst/>
          </a:prstGeom>
        </p:spPr>
        <p:txBody>
          <a:bodyPr wrap="square">
            <a:spAutoFit/>
          </a:bodyPr>
          <a:lstStyle/>
          <a:p>
            <a:pPr defTabSz="685800">
              <a:lnSpc>
                <a:spcPts val="3000"/>
              </a:lnSpc>
              <a:spcAft>
                <a:spcPts val="450"/>
              </a:spcAft>
            </a:pPr>
            <a:r>
              <a:rPr lang="en-US" sz="3600" kern="1000" spc="-75" dirty="0">
                <a:solidFill>
                  <a:prstClr val="black"/>
                </a:solidFill>
                <a:latin typeface="Calibri" panose="020F0502020204030204"/>
                <a:ea typeface="Arial" charset="0"/>
                <a:cs typeface="Arial" charset="0"/>
              </a:rPr>
              <a:t>What we’ll cover in this session</a:t>
            </a:r>
            <a:endParaRPr lang="en-US" kern="1000" spc="-75" dirty="0">
              <a:solidFill>
                <a:prstClr val="black"/>
              </a:solidFill>
              <a:latin typeface="Calibri" panose="020F0502020204030204"/>
              <a:ea typeface="Arial" charset="0"/>
              <a:cs typeface="Arial" charset="0"/>
            </a:endParaRPr>
          </a:p>
          <a:p>
            <a:pPr defTabSz="685800">
              <a:lnSpc>
                <a:spcPts val="3000"/>
              </a:lnSpc>
              <a:spcAft>
                <a:spcPts val="450"/>
              </a:spcAft>
            </a:pPr>
            <a:r>
              <a:rPr lang="en-US" kern="1000" spc="-75" dirty="0">
                <a:solidFill>
                  <a:prstClr val="black"/>
                </a:solidFill>
                <a:latin typeface="Calibri" panose="020F0502020204030204"/>
                <a:ea typeface="Arial" charset="0"/>
                <a:cs typeface="Arial" charset="0"/>
              </a:rPr>
              <a:t>How to identify and hone your strongest argument </a:t>
            </a:r>
          </a:p>
          <a:p>
            <a:pPr defTabSz="685800">
              <a:lnSpc>
                <a:spcPts val="3000"/>
              </a:lnSpc>
              <a:spcAft>
                <a:spcPts val="450"/>
              </a:spcAft>
            </a:pPr>
            <a:r>
              <a:rPr lang="en-US" kern="1000" spc="-75" dirty="0">
                <a:solidFill>
                  <a:prstClr val="black"/>
                </a:solidFill>
                <a:latin typeface="Calibri" panose="020F0502020204030204"/>
                <a:ea typeface="Arial" charset="0"/>
                <a:cs typeface="Arial" charset="0"/>
              </a:rPr>
              <a:t>Understanding your audience to tailor your pitch</a:t>
            </a:r>
          </a:p>
          <a:p>
            <a:pPr defTabSz="685800">
              <a:lnSpc>
                <a:spcPts val="3000"/>
              </a:lnSpc>
              <a:spcAft>
                <a:spcPts val="450"/>
              </a:spcAft>
            </a:pPr>
            <a:r>
              <a:rPr lang="en-US" kern="1000" spc="-75" dirty="0">
                <a:solidFill>
                  <a:prstClr val="black"/>
                </a:solidFill>
                <a:latin typeface="Calibri" panose="020F0502020204030204"/>
                <a:ea typeface="Arial" charset="0"/>
                <a:cs typeface="Arial" charset="0"/>
              </a:rPr>
              <a:t>How to deliver the pitch in a way that opens doors for you</a:t>
            </a:r>
          </a:p>
        </p:txBody>
      </p:sp>
    </p:spTree>
    <p:extLst>
      <p:ext uri="{BB962C8B-B14F-4D97-AF65-F5344CB8AC3E}">
        <p14:creationId xmlns:p14="http://schemas.microsoft.com/office/powerpoint/2010/main" val="21406922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12" name="Rectangle 11"/>
          <p:cNvSpPr/>
          <p:nvPr/>
        </p:nvSpPr>
        <p:spPr>
          <a:xfrm>
            <a:off x="1091541" y="2431175"/>
            <a:ext cx="6915242" cy="477054"/>
          </a:xfrm>
          <a:prstGeom prst="rect">
            <a:avLst/>
          </a:prstGeom>
        </p:spPr>
        <p:txBody>
          <a:bodyPr wrap="square">
            <a:spAutoFit/>
          </a:bodyPr>
          <a:lstStyle/>
          <a:p>
            <a:pPr defTabSz="685800">
              <a:lnSpc>
                <a:spcPts val="3000"/>
              </a:lnSpc>
              <a:spcAft>
                <a:spcPts val="450"/>
              </a:spcAft>
            </a:pPr>
            <a:endParaRPr lang="en-US" sz="3600" b="1" kern="1000" spc="-75" dirty="0">
              <a:solidFill>
                <a:srgbClr val="002060"/>
              </a:solidFill>
              <a:latin typeface="Arial" charset="0"/>
              <a:ea typeface="Arial" charset="0"/>
              <a:cs typeface="Arial" charset="0"/>
            </a:endParaRPr>
          </a:p>
        </p:txBody>
      </p:sp>
      <p:sp>
        <p:nvSpPr>
          <p:cNvPr id="2" name="TextBox 1"/>
          <p:cNvSpPr txBox="1"/>
          <p:nvPr/>
        </p:nvSpPr>
        <p:spPr>
          <a:xfrm>
            <a:off x="1091540" y="2050354"/>
            <a:ext cx="6710339" cy="2239074"/>
          </a:xfrm>
          <a:prstGeom prst="rect">
            <a:avLst/>
          </a:prstGeom>
          <a:noFill/>
        </p:spPr>
        <p:txBody>
          <a:bodyPr wrap="square" rtlCol="0">
            <a:spAutoFit/>
          </a:bodyPr>
          <a:lstStyle/>
          <a:p>
            <a:pPr defTabSz="685800"/>
            <a:r>
              <a:rPr lang="en-GB" sz="3600" dirty="0">
                <a:solidFill>
                  <a:prstClr val="black"/>
                </a:solidFill>
                <a:latin typeface="Calibri" panose="020F0502020204030204"/>
              </a:rPr>
              <a:t>What is a logline?</a:t>
            </a:r>
          </a:p>
          <a:p>
            <a:pPr defTabSz="685800"/>
            <a:endParaRPr lang="en-GB" sz="1350" dirty="0">
              <a:solidFill>
                <a:prstClr val="black"/>
              </a:solidFill>
              <a:latin typeface="Calibri" panose="020F0502020204030204"/>
            </a:endParaRPr>
          </a:p>
          <a:p>
            <a:pPr defTabSz="685800"/>
            <a:r>
              <a:rPr lang="en-GB" dirty="0">
                <a:solidFill>
                  <a:prstClr val="black"/>
                </a:solidFill>
                <a:latin typeface="Calibri" panose="020F0502020204030204"/>
              </a:rPr>
              <a:t>A simple one or two sentence description of your story.</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It contains the hero, the hero’s goal and the central source of conflict.</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Only information that is ABSOLUTELY ESSENTIAL gets included. </a:t>
            </a:r>
          </a:p>
        </p:txBody>
      </p:sp>
    </p:spTree>
    <p:extLst>
      <p:ext uri="{BB962C8B-B14F-4D97-AF65-F5344CB8AC3E}">
        <p14:creationId xmlns:p14="http://schemas.microsoft.com/office/powerpoint/2010/main" val="5732610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12" name="Rectangle 11"/>
          <p:cNvSpPr/>
          <p:nvPr/>
        </p:nvSpPr>
        <p:spPr>
          <a:xfrm>
            <a:off x="1091541" y="2431175"/>
            <a:ext cx="6915242" cy="477054"/>
          </a:xfrm>
          <a:prstGeom prst="rect">
            <a:avLst/>
          </a:prstGeom>
        </p:spPr>
        <p:txBody>
          <a:bodyPr wrap="square">
            <a:spAutoFit/>
          </a:bodyPr>
          <a:lstStyle/>
          <a:p>
            <a:pPr defTabSz="685800">
              <a:lnSpc>
                <a:spcPts val="3000"/>
              </a:lnSpc>
              <a:spcAft>
                <a:spcPts val="450"/>
              </a:spcAft>
            </a:pPr>
            <a:endParaRPr lang="en-US" sz="3600" b="1" kern="1000" spc="-75" dirty="0">
              <a:solidFill>
                <a:srgbClr val="002060"/>
              </a:solidFill>
              <a:latin typeface="Arial" charset="0"/>
              <a:ea typeface="Arial" charset="0"/>
              <a:cs typeface="Arial" charset="0"/>
            </a:endParaRPr>
          </a:p>
        </p:txBody>
      </p:sp>
      <p:sp>
        <p:nvSpPr>
          <p:cNvPr id="2" name="TextBox 1"/>
          <p:cNvSpPr txBox="1"/>
          <p:nvPr/>
        </p:nvSpPr>
        <p:spPr>
          <a:xfrm>
            <a:off x="1091540" y="1749730"/>
            <a:ext cx="6710339" cy="3070071"/>
          </a:xfrm>
          <a:prstGeom prst="rect">
            <a:avLst/>
          </a:prstGeom>
          <a:noFill/>
        </p:spPr>
        <p:txBody>
          <a:bodyPr wrap="square" rtlCol="0">
            <a:spAutoFit/>
          </a:bodyPr>
          <a:lstStyle/>
          <a:p>
            <a:pPr defTabSz="685800"/>
            <a:r>
              <a:rPr lang="en-GB" sz="3600" dirty="0">
                <a:solidFill>
                  <a:prstClr val="black"/>
                </a:solidFill>
                <a:latin typeface="Calibri" panose="020F0502020204030204"/>
              </a:rPr>
              <a:t>Let’s look at some examples..</a:t>
            </a:r>
          </a:p>
          <a:p>
            <a:pPr defTabSz="685800"/>
            <a:endParaRPr lang="en-GB" sz="1350" dirty="0">
              <a:solidFill>
                <a:prstClr val="black"/>
              </a:solidFill>
              <a:latin typeface="Calibri" panose="020F0502020204030204"/>
            </a:endParaRPr>
          </a:p>
          <a:p>
            <a:pPr defTabSz="685800"/>
            <a:r>
              <a:rPr lang="en-GB" dirty="0">
                <a:solidFill>
                  <a:prstClr val="black"/>
                </a:solidFill>
                <a:latin typeface="Calibri" panose="020F0502020204030204"/>
              </a:rPr>
              <a:t>A young F.B.I. cadet must confide in an incarcerated and manipulative killer to receive his help on catching another serial killer.</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Three groomsmen lose their about-to-be-wed buddy during drunken misadventures, then must retrace their steps in order to find him.</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Two imprisoned men bond over a number of years, finding solace and eventual redemption through acts of common decency.</a:t>
            </a:r>
          </a:p>
        </p:txBody>
      </p:sp>
    </p:spTree>
    <p:extLst>
      <p:ext uri="{BB962C8B-B14F-4D97-AF65-F5344CB8AC3E}">
        <p14:creationId xmlns:p14="http://schemas.microsoft.com/office/powerpoint/2010/main" val="17084389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12" name="Rectangle 11"/>
          <p:cNvSpPr/>
          <p:nvPr/>
        </p:nvSpPr>
        <p:spPr>
          <a:xfrm>
            <a:off x="1091541" y="2431175"/>
            <a:ext cx="6915242" cy="477054"/>
          </a:xfrm>
          <a:prstGeom prst="rect">
            <a:avLst/>
          </a:prstGeom>
        </p:spPr>
        <p:txBody>
          <a:bodyPr wrap="square">
            <a:spAutoFit/>
          </a:bodyPr>
          <a:lstStyle/>
          <a:p>
            <a:pPr defTabSz="685800">
              <a:lnSpc>
                <a:spcPts val="3000"/>
              </a:lnSpc>
              <a:spcAft>
                <a:spcPts val="450"/>
              </a:spcAft>
            </a:pPr>
            <a:endParaRPr lang="en-US" sz="3600" b="1" kern="1000" spc="-75" dirty="0">
              <a:solidFill>
                <a:srgbClr val="002060"/>
              </a:solidFill>
              <a:latin typeface="Arial" charset="0"/>
              <a:ea typeface="Arial" charset="0"/>
              <a:cs typeface="Arial" charset="0"/>
            </a:endParaRPr>
          </a:p>
        </p:txBody>
      </p:sp>
      <p:sp>
        <p:nvSpPr>
          <p:cNvPr id="2" name="TextBox 1"/>
          <p:cNvSpPr txBox="1"/>
          <p:nvPr/>
        </p:nvSpPr>
        <p:spPr>
          <a:xfrm>
            <a:off x="1091540" y="1749730"/>
            <a:ext cx="6710339" cy="3070071"/>
          </a:xfrm>
          <a:prstGeom prst="rect">
            <a:avLst/>
          </a:prstGeom>
          <a:noFill/>
        </p:spPr>
        <p:txBody>
          <a:bodyPr wrap="square" rtlCol="0">
            <a:spAutoFit/>
          </a:bodyPr>
          <a:lstStyle/>
          <a:p>
            <a:pPr defTabSz="685800"/>
            <a:r>
              <a:rPr lang="en-GB" sz="3600" dirty="0">
                <a:solidFill>
                  <a:prstClr val="black"/>
                </a:solidFill>
                <a:latin typeface="Calibri" panose="020F0502020204030204"/>
              </a:rPr>
              <a:t>So what should be in your pitch?</a:t>
            </a:r>
          </a:p>
          <a:p>
            <a:pPr defTabSz="685800"/>
            <a:endParaRPr lang="en-GB" sz="1350" dirty="0">
              <a:solidFill>
                <a:prstClr val="black"/>
              </a:solidFill>
              <a:latin typeface="Calibri" panose="020F0502020204030204"/>
            </a:endParaRPr>
          </a:p>
          <a:p>
            <a:pPr defTabSz="685800"/>
            <a:r>
              <a:rPr lang="en-GB" dirty="0">
                <a:solidFill>
                  <a:prstClr val="black"/>
                </a:solidFill>
                <a:latin typeface="Calibri" panose="020F0502020204030204"/>
              </a:rPr>
              <a:t>Your logline and an open-ended request to follow up.</a:t>
            </a:r>
          </a:p>
          <a:p>
            <a:pPr defTabSz="685800"/>
            <a:endParaRPr lang="en-GB" dirty="0">
              <a:solidFill>
                <a:prstClr val="black"/>
              </a:solidFill>
              <a:latin typeface="Calibri" panose="020F0502020204030204"/>
            </a:endParaRPr>
          </a:p>
          <a:p>
            <a:pPr defTabSz="685800"/>
            <a:r>
              <a:rPr lang="en-GB" dirty="0" err="1">
                <a:solidFill>
                  <a:prstClr val="black"/>
                </a:solidFill>
                <a:latin typeface="Calibri" panose="020F0502020204030204"/>
              </a:rPr>
              <a:t>Eg</a:t>
            </a:r>
            <a:r>
              <a:rPr lang="en-GB" dirty="0">
                <a:solidFill>
                  <a:prstClr val="black"/>
                </a:solidFill>
                <a:latin typeface="Calibri" panose="020F0502020204030204"/>
              </a:rPr>
              <a:t>, ‘My service has reduced admissions by 30 per cent in the past six months and by expanding it, we can cut those numbers even further.’</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‘I’d love the chance to discuss this further with you and show it could be done.’</a:t>
            </a:r>
          </a:p>
          <a:p>
            <a:pPr defTabSz="685800"/>
            <a:endParaRPr lang="en-GB" dirty="0">
              <a:solidFill>
                <a:prstClr val="black"/>
              </a:solidFill>
              <a:latin typeface="Calibri" panose="020F0502020204030204"/>
            </a:endParaRPr>
          </a:p>
        </p:txBody>
      </p:sp>
    </p:spTree>
    <p:extLst>
      <p:ext uri="{BB962C8B-B14F-4D97-AF65-F5344CB8AC3E}">
        <p14:creationId xmlns:p14="http://schemas.microsoft.com/office/powerpoint/2010/main" val="23286152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373" y="1859333"/>
            <a:ext cx="2857500" cy="2857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637" y="1698585"/>
            <a:ext cx="2175125" cy="3202932"/>
          </a:xfrm>
          <a:prstGeom prst="rect">
            <a:avLst/>
          </a:prstGeom>
        </p:spPr>
      </p:pic>
    </p:spTree>
    <p:extLst>
      <p:ext uri="{BB962C8B-B14F-4D97-AF65-F5344CB8AC3E}">
        <p14:creationId xmlns:p14="http://schemas.microsoft.com/office/powerpoint/2010/main" val="14166843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2" name="TextBox 1"/>
          <p:cNvSpPr txBox="1"/>
          <p:nvPr/>
        </p:nvSpPr>
        <p:spPr>
          <a:xfrm>
            <a:off x="1343417" y="1806097"/>
            <a:ext cx="5862181" cy="2862322"/>
          </a:xfrm>
          <a:prstGeom prst="rect">
            <a:avLst/>
          </a:prstGeom>
          <a:noFill/>
        </p:spPr>
        <p:txBody>
          <a:bodyPr wrap="square" rtlCol="0">
            <a:spAutoFit/>
          </a:bodyPr>
          <a:lstStyle/>
          <a:p>
            <a:pPr defTabSz="685800"/>
            <a:r>
              <a:rPr lang="en-GB" sz="3600" dirty="0">
                <a:solidFill>
                  <a:prstClr val="black"/>
                </a:solidFill>
                <a:latin typeface="Calibri" panose="020F0502020204030204"/>
              </a:rPr>
              <a:t>Know your audience</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What are their objectives? And their pressures?</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How can your offer help them meet those needs?</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Prepare 2-3 different versions if necessary, to account for different people having different needs.</a:t>
            </a:r>
          </a:p>
          <a:p>
            <a:pPr defTabSz="685800"/>
            <a:endParaRPr lang="en-GB" dirty="0">
              <a:solidFill>
                <a:prstClr val="black"/>
              </a:solidFill>
              <a:latin typeface="Calibri" panose="020F0502020204030204"/>
            </a:endParaRPr>
          </a:p>
        </p:txBody>
      </p:sp>
    </p:spTree>
    <p:extLst>
      <p:ext uri="{BB962C8B-B14F-4D97-AF65-F5344CB8AC3E}">
        <p14:creationId xmlns:p14="http://schemas.microsoft.com/office/powerpoint/2010/main" val="251417884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44008" y="1700808"/>
            <a:ext cx="4176390"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endParaRPr lang="en-GB" sz="1200" b="1" dirty="0" smtClean="0">
              <a:solidFill>
                <a:srgbClr val="5D2884"/>
              </a:solidFill>
            </a:endParaRPr>
          </a:p>
          <a:p>
            <a:pPr marL="0" indent="0" algn="ctr">
              <a:buNone/>
            </a:pPr>
            <a:r>
              <a:rPr lang="en-GB" sz="2800" b="1" dirty="0">
                <a:solidFill>
                  <a:srgbClr val="5D2884"/>
                </a:solidFill>
              </a:rPr>
              <a:t>Katy Lyne, Deputy General Manager - Out of Hospitals, East Sussex Healthcare NHS Trust</a:t>
            </a:r>
            <a:endParaRPr lang="en-GB" sz="2800" b="1" dirty="0" smtClean="0">
              <a:solidFill>
                <a:srgbClr val="5D288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12776"/>
            <a:ext cx="3859160" cy="4941168"/>
          </a:xfrm>
          <a:prstGeom prst="rect">
            <a:avLst/>
          </a:prstGeom>
        </p:spPr>
      </p:pic>
    </p:spTree>
    <p:extLst>
      <p:ext uri="{BB962C8B-B14F-4D97-AF65-F5344CB8AC3E}">
        <p14:creationId xmlns:p14="http://schemas.microsoft.com/office/powerpoint/2010/main" val="35915556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402" y="1839516"/>
            <a:ext cx="2278856" cy="3178969"/>
          </a:xfrm>
          <a:prstGeom prst="rect">
            <a:avLst/>
          </a:prstGeom>
        </p:spPr>
      </p:pic>
      <p:sp>
        <p:nvSpPr>
          <p:cNvPr id="5" name="TextBox 4"/>
          <p:cNvSpPr txBox="1"/>
          <p:nvPr/>
        </p:nvSpPr>
        <p:spPr>
          <a:xfrm>
            <a:off x="1080370" y="2454319"/>
            <a:ext cx="2996852" cy="2585323"/>
          </a:xfrm>
          <a:prstGeom prst="rect">
            <a:avLst/>
          </a:prstGeom>
          <a:noFill/>
        </p:spPr>
        <p:txBody>
          <a:bodyPr wrap="square" rtlCol="0">
            <a:spAutoFit/>
          </a:bodyPr>
          <a:lstStyle/>
          <a:p>
            <a:pPr defTabSz="685800"/>
            <a:r>
              <a:rPr lang="en-GB" sz="2700" dirty="0">
                <a:solidFill>
                  <a:prstClr val="black"/>
                </a:solidFill>
                <a:latin typeface="Calibri" panose="020F0502020204030204"/>
              </a:rPr>
              <a:t>‘Now, how is that information </a:t>
            </a:r>
            <a:r>
              <a:rPr lang="en-GB" sz="2700" dirty="0" err="1">
                <a:solidFill>
                  <a:prstClr val="black"/>
                </a:solidFill>
                <a:latin typeface="Calibri" panose="020F0502020204030204"/>
              </a:rPr>
              <a:t>gonna</a:t>
            </a:r>
            <a:r>
              <a:rPr lang="en-GB" sz="2700" dirty="0">
                <a:solidFill>
                  <a:prstClr val="black"/>
                </a:solidFill>
                <a:latin typeface="Calibri" panose="020F0502020204030204"/>
              </a:rPr>
              <a:t> help me do my job?’</a:t>
            </a:r>
          </a:p>
          <a:p>
            <a:pPr defTabSz="685800"/>
            <a:endParaRPr lang="en-GB" sz="2700" dirty="0">
              <a:solidFill>
                <a:prstClr val="black"/>
              </a:solidFill>
              <a:latin typeface="Calibri" panose="020F0502020204030204"/>
            </a:endParaRPr>
          </a:p>
          <a:p>
            <a:pPr defTabSz="685800"/>
            <a:r>
              <a:rPr lang="en-GB" sz="2700" dirty="0">
                <a:solidFill>
                  <a:prstClr val="black"/>
                </a:solidFill>
                <a:latin typeface="Calibri" panose="020F0502020204030204"/>
              </a:rPr>
              <a:t>- </a:t>
            </a:r>
            <a:r>
              <a:rPr lang="en-GB" dirty="0">
                <a:solidFill>
                  <a:prstClr val="black"/>
                </a:solidFill>
                <a:latin typeface="Calibri" panose="020F0502020204030204"/>
              </a:rPr>
              <a:t>Detective</a:t>
            </a:r>
            <a:r>
              <a:rPr lang="en-GB" sz="2700" dirty="0">
                <a:solidFill>
                  <a:prstClr val="black"/>
                </a:solidFill>
                <a:latin typeface="Calibri" panose="020F0502020204030204"/>
              </a:rPr>
              <a:t> </a:t>
            </a:r>
            <a:r>
              <a:rPr lang="en-GB" dirty="0">
                <a:solidFill>
                  <a:prstClr val="black"/>
                </a:solidFill>
                <a:latin typeface="Calibri" panose="020F0502020204030204"/>
              </a:rPr>
              <a:t>Mike </a:t>
            </a:r>
            <a:r>
              <a:rPr lang="en-GB" dirty="0" err="1">
                <a:solidFill>
                  <a:prstClr val="black"/>
                </a:solidFill>
                <a:latin typeface="Calibri" panose="020F0502020204030204"/>
              </a:rPr>
              <a:t>Lowrey</a:t>
            </a:r>
            <a:r>
              <a:rPr lang="en-GB" dirty="0">
                <a:solidFill>
                  <a:prstClr val="black"/>
                </a:solidFill>
                <a:latin typeface="Calibri" panose="020F0502020204030204"/>
              </a:rPr>
              <a:t>.</a:t>
            </a:r>
          </a:p>
        </p:txBody>
      </p:sp>
    </p:spTree>
    <p:extLst>
      <p:ext uri="{BB962C8B-B14F-4D97-AF65-F5344CB8AC3E}">
        <p14:creationId xmlns:p14="http://schemas.microsoft.com/office/powerpoint/2010/main" val="39866813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2996852" cy="1200329"/>
          </a:xfrm>
          <a:prstGeom prst="rect">
            <a:avLst/>
          </a:prstGeom>
          <a:noFill/>
        </p:spPr>
        <p:txBody>
          <a:bodyPr wrap="square" rtlCol="0">
            <a:spAutoFit/>
          </a:bodyPr>
          <a:lstStyle/>
          <a:p>
            <a:pPr defTabSz="685800"/>
            <a:r>
              <a:rPr lang="en-GB" sz="3600" dirty="0">
                <a:solidFill>
                  <a:prstClr val="black"/>
                </a:solidFill>
                <a:latin typeface="Calibri" panose="020F0502020204030204"/>
              </a:rPr>
              <a:t>How to deliver your pitch</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342" y="1806781"/>
            <a:ext cx="3934641" cy="2948358"/>
          </a:xfrm>
          <a:prstGeom prst="rect">
            <a:avLst/>
          </a:prstGeom>
        </p:spPr>
      </p:pic>
    </p:spTree>
    <p:extLst>
      <p:ext uri="{BB962C8B-B14F-4D97-AF65-F5344CB8AC3E}">
        <p14:creationId xmlns:p14="http://schemas.microsoft.com/office/powerpoint/2010/main" val="2980444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29" y="1590023"/>
            <a:ext cx="6012494" cy="3416320"/>
          </a:xfrm>
          <a:prstGeom prst="rect">
            <a:avLst/>
          </a:prstGeom>
          <a:noFill/>
        </p:spPr>
        <p:txBody>
          <a:bodyPr wrap="square" rtlCol="0">
            <a:spAutoFit/>
          </a:bodyPr>
          <a:lstStyle/>
          <a:p>
            <a:pPr defTabSz="685800"/>
            <a:r>
              <a:rPr lang="en-GB" sz="3600" dirty="0">
                <a:solidFill>
                  <a:prstClr val="black"/>
                </a:solidFill>
                <a:latin typeface="Calibri" panose="020F0502020204030204"/>
              </a:rPr>
              <a:t>Delivery tips</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Don’t panic!!</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Calm, confident, measured – think about the image you want to project.</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Practice saying it out loud and make it conversational.</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Do not invade their personal space.. particularly in a lift. </a:t>
            </a:r>
          </a:p>
          <a:p>
            <a:pPr defTabSz="685800"/>
            <a:endParaRPr lang="en-GB" dirty="0">
              <a:solidFill>
                <a:prstClr val="black"/>
              </a:solidFill>
              <a:latin typeface="Calibri" panose="020F0502020204030204"/>
            </a:endParaRPr>
          </a:p>
        </p:txBody>
      </p:sp>
    </p:spTree>
    <p:extLst>
      <p:ext uri="{BB962C8B-B14F-4D97-AF65-F5344CB8AC3E}">
        <p14:creationId xmlns:p14="http://schemas.microsoft.com/office/powerpoint/2010/main" val="7194633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2996852" cy="646331"/>
          </a:xfrm>
          <a:prstGeom prst="rect">
            <a:avLst/>
          </a:prstGeom>
          <a:noFill/>
        </p:spPr>
        <p:txBody>
          <a:bodyPr wrap="square" rtlCol="0">
            <a:spAutoFit/>
          </a:bodyPr>
          <a:lstStyle/>
          <a:p>
            <a:pPr defTabSz="685800"/>
            <a:r>
              <a:rPr lang="en-GB" sz="3600" dirty="0">
                <a:solidFill>
                  <a:prstClr val="black"/>
                </a:solidFill>
                <a:latin typeface="Calibri" panose="020F0502020204030204"/>
              </a:rPr>
              <a:t>And finally..</a:t>
            </a:r>
          </a:p>
        </p:txBody>
      </p:sp>
    </p:spTree>
    <p:extLst>
      <p:ext uri="{BB962C8B-B14F-4D97-AF65-F5344CB8AC3E}">
        <p14:creationId xmlns:p14="http://schemas.microsoft.com/office/powerpoint/2010/main" val="31912049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5129409" cy="1200329"/>
          </a:xfrm>
          <a:prstGeom prst="rect">
            <a:avLst/>
          </a:prstGeom>
          <a:noFill/>
        </p:spPr>
        <p:txBody>
          <a:bodyPr wrap="square" rtlCol="0">
            <a:spAutoFit/>
          </a:bodyPr>
          <a:lstStyle/>
          <a:p>
            <a:pPr defTabSz="685800"/>
            <a:r>
              <a:rPr lang="en-GB" sz="3600" dirty="0">
                <a:solidFill>
                  <a:prstClr val="black"/>
                </a:solidFill>
                <a:latin typeface="Calibri" panose="020F0502020204030204"/>
              </a:rPr>
              <a:t>.. do not turn a pitch into a hostage situation.</a:t>
            </a:r>
          </a:p>
        </p:txBody>
      </p:sp>
    </p:spTree>
    <p:extLst>
      <p:ext uri="{BB962C8B-B14F-4D97-AF65-F5344CB8AC3E}">
        <p14:creationId xmlns:p14="http://schemas.microsoft.com/office/powerpoint/2010/main" val="38250360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5129409" cy="1200329"/>
          </a:xfrm>
          <a:prstGeom prst="rect">
            <a:avLst/>
          </a:prstGeom>
          <a:noFill/>
        </p:spPr>
        <p:txBody>
          <a:bodyPr wrap="square" rtlCol="0">
            <a:spAutoFit/>
          </a:bodyPr>
          <a:lstStyle/>
          <a:p>
            <a:pPr defTabSz="685800"/>
            <a:r>
              <a:rPr lang="en-GB" sz="3600" dirty="0">
                <a:solidFill>
                  <a:prstClr val="black"/>
                </a:solidFill>
                <a:latin typeface="Calibri" panose="020F0502020204030204"/>
              </a:rPr>
              <a:t>Because what one word will that lead to?</a:t>
            </a:r>
          </a:p>
        </p:txBody>
      </p:sp>
    </p:spTree>
    <p:extLst>
      <p:ext uri="{BB962C8B-B14F-4D97-AF65-F5344CB8AC3E}">
        <p14:creationId xmlns:p14="http://schemas.microsoft.com/office/powerpoint/2010/main" val="3651731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5129409" cy="646331"/>
          </a:xfrm>
          <a:prstGeom prst="rect">
            <a:avLst/>
          </a:prstGeom>
          <a:noFill/>
        </p:spPr>
        <p:txBody>
          <a:bodyPr wrap="square" rtlCol="0">
            <a:spAutoFit/>
          </a:bodyPr>
          <a:lstStyle/>
          <a:p>
            <a:pPr algn="ctr" defTabSz="685800"/>
            <a:r>
              <a:rPr lang="en-GB" sz="3600" dirty="0">
                <a:solidFill>
                  <a:prstClr val="black"/>
                </a:solidFill>
                <a:latin typeface="Calibri" panose="020F0502020204030204"/>
              </a:rPr>
              <a:t>Prison.</a:t>
            </a:r>
          </a:p>
        </p:txBody>
      </p:sp>
    </p:spTree>
    <p:extLst>
      <p:ext uri="{BB962C8B-B14F-4D97-AF65-F5344CB8AC3E}">
        <p14:creationId xmlns:p14="http://schemas.microsoft.com/office/powerpoint/2010/main" val="1018914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977030" y="2692338"/>
            <a:ext cx="5129409" cy="646331"/>
          </a:xfrm>
          <a:prstGeom prst="rect">
            <a:avLst/>
          </a:prstGeom>
          <a:noFill/>
        </p:spPr>
        <p:txBody>
          <a:bodyPr wrap="square" rtlCol="0">
            <a:spAutoFit/>
          </a:bodyPr>
          <a:lstStyle/>
          <a:p>
            <a:pPr algn="ctr" defTabSz="685800"/>
            <a:r>
              <a:rPr lang="en-GB" sz="3600" dirty="0">
                <a:solidFill>
                  <a:prstClr val="black"/>
                </a:solidFill>
                <a:latin typeface="Calibri" panose="020F0502020204030204"/>
              </a:rPr>
              <a:t>‘NO’</a:t>
            </a:r>
          </a:p>
        </p:txBody>
      </p:sp>
    </p:spTree>
    <p:extLst>
      <p:ext uri="{BB962C8B-B14F-4D97-AF65-F5344CB8AC3E}">
        <p14:creationId xmlns:p14="http://schemas.microsoft.com/office/powerpoint/2010/main" val="24028446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1249470" y="2072299"/>
            <a:ext cx="5129409" cy="2308324"/>
          </a:xfrm>
          <a:prstGeom prst="rect">
            <a:avLst/>
          </a:prstGeom>
          <a:noFill/>
        </p:spPr>
        <p:txBody>
          <a:bodyPr wrap="square" rtlCol="0">
            <a:spAutoFit/>
          </a:bodyPr>
          <a:lstStyle/>
          <a:p>
            <a:pPr defTabSz="685800"/>
            <a:r>
              <a:rPr lang="en-GB" sz="3600" dirty="0">
                <a:solidFill>
                  <a:prstClr val="black"/>
                </a:solidFill>
                <a:latin typeface="Calibri" panose="020F0502020204030204"/>
              </a:rPr>
              <a:t>To sum up..</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Know your message and your offer.</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Know your audience.</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Know when to leave.</a:t>
            </a:r>
          </a:p>
        </p:txBody>
      </p:sp>
    </p:spTree>
    <p:extLst>
      <p:ext uri="{BB962C8B-B14F-4D97-AF65-F5344CB8AC3E}">
        <p14:creationId xmlns:p14="http://schemas.microsoft.com/office/powerpoint/2010/main" val="26225730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060" y="970538"/>
            <a:ext cx="1529983" cy="409226"/>
          </a:xfrm>
          <a:prstGeom prst="rect">
            <a:avLst/>
          </a:prstGeom>
        </p:spPr>
      </p:pic>
      <p:sp>
        <p:nvSpPr>
          <p:cNvPr id="5" name="TextBox 4"/>
          <p:cNvSpPr txBox="1"/>
          <p:nvPr/>
        </p:nvSpPr>
        <p:spPr>
          <a:xfrm>
            <a:off x="1249470" y="2072299"/>
            <a:ext cx="5129409" cy="2031325"/>
          </a:xfrm>
          <a:prstGeom prst="rect">
            <a:avLst/>
          </a:prstGeom>
          <a:noFill/>
        </p:spPr>
        <p:txBody>
          <a:bodyPr wrap="square" rtlCol="0">
            <a:spAutoFit/>
          </a:bodyPr>
          <a:lstStyle/>
          <a:p>
            <a:pPr defTabSz="685800"/>
            <a:r>
              <a:rPr lang="en-GB" sz="3600" dirty="0">
                <a:solidFill>
                  <a:prstClr val="black"/>
                </a:solidFill>
                <a:latin typeface="Calibri" panose="020F0502020204030204"/>
              </a:rPr>
              <a:t>Thanks for listening!</a:t>
            </a:r>
          </a:p>
          <a:p>
            <a:pPr defTabSz="685800"/>
            <a:endParaRPr lang="en-GB" dirty="0">
              <a:solidFill>
                <a:prstClr val="black"/>
              </a:solidFill>
              <a:latin typeface="Calibri" panose="020F0502020204030204"/>
            </a:endParaRPr>
          </a:p>
          <a:p>
            <a:pPr defTabSz="685800"/>
            <a:r>
              <a:rPr lang="en-GB" dirty="0">
                <a:solidFill>
                  <a:prstClr val="black"/>
                </a:solidFill>
                <a:latin typeface="Calibri" panose="020F0502020204030204"/>
              </a:rPr>
              <a:t>Jon Ryan</a:t>
            </a:r>
          </a:p>
          <a:p>
            <a:pPr defTabSz="685800"/>
            <a:r>
              <a:rPr lang="en-GB" dirty="0">
                <a:solidFill>
                  <a:prstClr val="black"/>
                </a:solidFill>
                <a:latin typeface="Calibri" panose="020F0502020204030204"/>
                <a:hlinkClick r:id="rId4"/>
              </a:rPr>
              <a:t>ryanj@csp.org.uk</a:t>
            </a:r>
            <a:endParaRPr lang="en-GB" dirty="0">
              <a:solidFill>
                <a:prstClr val="black"/>
              </a:solidFill>
              <a:latin typeface="Calibri" panose="020F0502020204030204"/>
            </a:endParaRPr>
          </a:p>
          <a:p>
            <a:pPr defTabSz="685800"/>
            <a:r>
              <a:rPr lang="en-GB" dirty="0">
                <a:solidFill>
                  <a:prstClr val="black"/>
                </a:solidFill>
                <a:latin typeface="Calibri" panose="020F0502020204030204"/>
              </a:rPr>
              <a:t>@</a:t>
            </a:r>
            <a:r>
              <a:rPr lang="en-GB" dirty="0" err="1">
                <a:solidFill>
                  <a:prstClr val="black"/>
                </a:solidFill>
                <a:latin typeface="Calibri" panose="020F0502020204030204"/>
              </a:rPr>
              <a:t>JonRyanCSP</a:t>
            </a:r>
            <a:endParaRPr lang="en-GB" dirty="0">
              <a:solidFill>
                <a:prstClr val="black"/>
              </a:solidFill>
              <a:latin typeface="Calibri" panose="020F0502020204030204"/>
            </a:endParaRPr>
          </a:p>
          <a:p>
            <a:pPr defTabSz="685800"/>
            <a:endParaRPr lang="en-GB" dirty="0">
              <a:solidFill>
                <a:prstClr val="black"/>
              </a:solidFill>
              <a:latin typeface="Calibri" panose="020F0502020204030204"/>
            </a:endParaRPr>
          </a:p>
        </p:txBody>
      </p:sp>
    </p:spTree>
    <p:extLst>
      <p:ext uri="{BB962C8B-B14F-4D97-AF65-F5344CB8AC3E}">
        <p14:creationId xmlns:p14="http://schemas.microsoft.com/office/powerpoint/2010/main" val="16928736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Arial" panose="020B0604020202020204" pitchFamily="34" charset="0"/>
                <a:cs typeface="Arial" panose="020B0604020202020204" pitchFamily="34" charset="0"/>
              </a:rPr>
              <a:t>The power of Networking</a:t>
            </a:r>
            <a:endParaRPr lang="en-GB"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normAutofit/>
          </a:bodyPr>
          <a:lstStyle/>
          <a:p>
            <a:r>
              <a:rPr lang="en-GB" dirty="0" smtClean="0">
                <a:latin typeface="Arial" panose="020B0604020202020204" pitchFamily="34" charset="0"/>
                <a:cs typeface="Arial" panose="020B0604020202020204" pitchFamily="34" charset="0"/>
              </a:rPr>
              <a:t>Natalie Beswetherick OBE MCSP MBA FCSP</a:t>
            </a:r>
          </a:p>
          <a:p>
            <a:r>
              <a:rPr lang="en-GB" dirty="0" smtClean="0">
                <a:latin typeface="Arial" panose="020B0604020202020204" pitchFamily="34" charset="0"/>
                <a:cs typeface="Arial" panose="020B0604020202020204" pitchFamily="34" charset="0"/>
              </a:rPr>
              <a:t>Director of Practice &amp; Development CSP</a:t>
            </a:r>
          </a:p>
          <a:p>
            <a:r>
              <a:rPr lang="en-GB" sz="1200" dirty="0">
                <a:latin typeface="Arial" panose="020B0604020202020204" pitchFamily="34" charset="0"/>
                <a:cs typeface="Arial" panose="020B0604020202020204" pitchFamily="34" charset="0"/>
              </a:rPr>
              <a:t>October 29</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South East Coast RN Conference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4" y="961942"/>
            <a:ext cx="1556766" cy="902291"/>
          </a:xfrm>
          <a:prstGeom prst="rect">
            <a:avLst/>
          </a:prstGeom>
        </p:spPr>
      </p:pic>
    </p:spTree>
    <p:extLst>
      <p:ext uri="{BB962C8B-B14F-4D97-AF65-F5344CB8AC3E}">
        <p14:creationId xmlns:p14="http://schemas.microsoft.com/office/powerpoint/2010/main" val="36362111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95536" y="2276872"/>
            <a:ext cx="8424862" cy="15841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400" b="1" dirty="0" smtClean="0">
                <a:solidFill>
                  <a:srgbClr val="5D2884"/>
                </a:solidFill>
              </a:rPr>
              <a:t>What now?</a:t>
            </a:r>
            <a:endParaRPr kumimoji="0" lang="en-GB" sz="44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332656"/>
            <a:ext cx="1709936" cy="1709936"/>
          </a:xfrm>
          <a:prstGeom prst="rect">
            <a:avLst/>
          </a:prstGeom>
        </p:spPr>
      </p:pic>
    </p:spTree>
    <p:extLst>
      <p:ext uri="{BB962C8B-B14F-4D97-AF65-F5344CB8AC3E}">
        <p14:creationId xmlns:p14="http://schemas.microsoft.com/office/powerpoint/2010/main" val="23530262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7544" y="1124744"/>
            <a:ext cx="8424862" cy="15841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400" b="1" dirty="0" smtClean="0">
                <a:solidFill>
                  <a:srgbClr val="5D2884"/>
                </a:solidFill>
              </a:rPr>
              <a:t>Tell us what you think!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400" b="1" dirty="0" smtClean="0">
                <a:solidFill>
                  <a:srgbClr val="5D2884"/>
                </a:solidFill>
              </a:rPr>
              <a:t>Visit </a:t>
            </a:r>
            <a:r>
              <a:rPr lang="en-GB" sz="4400" b="1" dirty="0" smtClean="0">
                <a:solidFill>
                  <a:srgbClr val="5D2884"/>
                </a:solidFill>
                <a:hlinkClick r:id="rId2"/>
              </a:rPr>
              <a:t>www.menti.com</a:t>
            </a:r>
            <a:endParaRPr lang="en-GB" sz="4400" b="1" dirty="0" smtClean="0">
              <a:solidFill>
                <a:srgbClr val="5D2884"/>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400" b="1" dirty="0" smtClean="0">
                <a:solidFill>
                  <a:srgbClr val="5D2884"/>
                </a:solidFill>
              </a:rPr>
              <a:t>and insert code</a:t>
            </a:r>
          </a:p>
          <a:p>
            <a:pPr marL="0" lvl="0" indent="0" algn="ctr">
              <a:buNone/>
              <a:defRPr/>
            </a:pPr>
            <a:r>
              <a:rPr lang="en-GB" sz="6000" b="1" smtClean="0">
                <a:solidFill>
                  <a:srgbClr val="5D2884"/>
                </a:solidFill>
              </a:rPr>
              <a:t>92 69 00 </a:t>
            </a:r>
            <a:endParaRPr kumimoji="0" lang="en-GB" sz="3600" b="1" i="0" u="none" strike="noStrike" kern="1200" cap="none" spc="0" normalizeH="0" baseline="0" noProof="0" dirty="0" smtClean="0">
              <a:ln>
                <a:noFill/>
              </a:ln>
              <a:solidFill>
                <a:srgbClr val="5D2884"/>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smtClean="0">
              <a:ln>
                <a:noFill/>
              </a:ln>
              <a:solidFill>
                <a:srgbClr val="5D288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9279454"/>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sp powerpoint pres corpor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nect">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id="{2E951D94-9559-214A-8AF4-F788BD466253}" vid="{B5917E97-C8DC-D641-B02D-7E4DDAE5D38E}"/>
    </a:ext>
  </a:extLst>
</a:theme>
</file>

<file path=ppt/theme/theme3.xml><?xml version="1.0" encoding="utf-8"?>
<a:theme xmlns:a="http://schemas.openxmlformats.org/drawingml/2006/main" name="1_Connect ">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 id="{D06EC87E-ABFD-6D4C-88A4-7DF4A821897E}" vid="{27CE0054-46FD-3F4B-8302-D39B0EBE93F2}"/>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1_Facet">
  <a:themeElements>
    <a:clrScheme name="MSK Template">
      <a:dk1>
        <a:sysClr val="windowText" lastClr="000000"/>
      </a:dk1>
      <a:lt1>
        <a:sysClr val="window" lastClr="FFFFFF"/>
      </a:lt1>
      <a:dk2>
        <a:srgbClr val="5A2F82"/>
      </a:dk2>
      <a:lt2>
        <a:srgbClr val="7DCEE1"/>
      </a:lt2>
      <a:accent1>
        <a:srgbClr val="5A2F82"/>
      </a:accent1>
      <a:accent2>
        <a:srgbClr val="7DCEE1"/>
      </a:accent2>
      <a:accent3>
        <a:srgbClr val="0070C0"/>
      </a:accent3>
      <a:accent4>
        <a:srgbClr val="596984"/>
      </a:accent4>
      <a:accent5>
        <a:srgbClr val="5A2F82"/>
      </a:accent5>
      <a:accent6>
        <a:srgbClr val="7DCEE1"/>
      </a:accent6>
      <a:hlink>
        <a:srgbClr val="5A2F82"/>
      </a:hlink>
      <a:folHlink>
        <a:srgbClr val="7DCE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wnload [Read-Only]" id="{AA2C2B42-5821-4C98-BD8A-F86B8E242564}" vid="{449D175A-D595-4D95-920A-01F9D5009126}"/>
    </a:ext>
  </a:extLst>
</a:theme>
</file>

<file path=docProps/app.xml><?xml version="1.0" encoding="utf-8"?>
<Properties xmlns="http://schemas.openxmlformats.org/officeDocument/2006/extended-properties" xmlns:vt="http://schemas.openxmlformats.org/officeDocument/2006/docPropsVTypes">
  <Template>CSP CORPORATE HF</Template>
  <TotalTime>3446</TotalTime>
  <Words>3046</Words>
  <Application>Microsoft Office PowerPoint</Application>
  <PresentationFormat>On-screen Show (4:3)</PresentationFormat>
  <Paragraphs>483</Paragraphs>
  <Slides>91</Slides>
  <Notes>20</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91</vt:i4>
      </vt:variant>
    </vt:vector>
  </HeadingPairs>
  <TitlesOfParts>
    <vt:vector size="113" baseType="lpstr">
      <vt:lpstr>MS PGothic</vt:lpstr>
      <vt:lpstr>Arial</vt:lpstr>
      <vt:lpstr>Arial Bold</vt:lpstr>
      <vt:lpstr>Calibri</vt:lpstr>
      <vt:lpstr>Calibri Light</vt:lpstr>
      <vt:lpstr>Century Gothic</vt:lpstr>
      <vt:lpstr>News Gothic MT</vt:lpstr>
      <vt:lpstr>Trebuchet MS</vt:lpstr>
      <vt:lpstr>Tw Cen MT</vt:lpstr>
      <vt:lpstr>Wingdings</vt:lpstr>
      <vt:lpstr>Wingdings 2</vt:lpstr>
      <vt:lpstr>Wingdings 3</vt:lpstr>
      <vt:lpstr>CSP CORPORATE HF</vt:lpstr>
      <vt:lpstr>Connect</vt:lpstr>
      <vt:lpstr>1_Connect </vt:lpstr>
      <vt:lpstr>Custom Design</vt:lpstr>
      <vt:lpstr>Slice</vt:lpstr>
      <vt:lpstr>1_Facet</vt:lpstr>
      <vt:lpstr>Breeze</vt:lpstr>
      <vt:lpstr>Droplet</vt:lpstr>
      <vt:lpstr>Office Theme</vt:lpstr>
      <vt:lpstr>csp powerpoint pres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Networking</vt:lpstr>
      <vt:lpstr>Definition of network</vt:lpstr>
      <vt:lpstr>Definition…</vt:lpstr>
      <vt:lpstr>networking</vt:lpstr>
      <vt:lpstr>DEFINITION OF SOCIAL CAPITAL</vt:lpstr>
      <vt:lpstr>Why is networking and your social capital important?</vt:lpstr>
      <vt:lpstr>Networks you can join</vt:lpstr>
      <vt:lpstr>Networking can be powerful and impactful </vt:lpstr>
      <vt:lpstr>Whizz kidz Ceo: Ruth owen obe</vt:lpstr>
      <vt:lpstr>The power of social networking!</vt:lpstr>
      <vt:lpstr>Top tips for Networking</vt:lpstr>
      <vt:lpstr>Top tips for Networking</vt:lpstr>
      <vt:lpstr>Top Tips for networking</vt:lpstr>
      <vt:lpstr>“if you want to go somewhere, it is best to find someone who has already been there”  Robert Kiyosaki</vt:lpstr>
      <vt:lpstr>Thank you</vt:lpstr>
      <vt:lpstr>Transforming MSK services in East Sussex</vt:lpstr>
      <vt:lpstr>PowerPoint Presentation</vt:lpstr>
      <vt:lpstr>Local MSK Landscape pre-SMSKPE</vt:lpstr>
      <vt:lpstr>PowerPoint Presentation</vt:lpstr>
      <vt:lpstr>Transformation requirements</vt:lpstr>
      <vt:lpstr>Phase 1 - convincing the stakeholders - communicating an appealing vision      </vt:lpstr>
      <vt:lpstr>Phase 2 – Achieving the vison</vt:lpstr>
      <vt:lpstr>Phase 3 – demonstrate your impact</vt:lpstr>
      <vt:lpstr>    Questions?</vt:lpstr>
      <vt:lpstr>PowerPoint Presentation</vt:lpstr>
      <vt:lpstr>Introduction</vt:lpstr>
      <vt:lpstr>PowerPoint Presentation</vt:lpstr>
      <vt:lpstr>How I’ve developed the business</vt:lpstr>
      <vt:lpstr>Highs and Lows</vt:lpstr>
      <vt:lpstr>Unique Selling Points</vt:lpstr>
      <vt:lpstr>Why us?</vt:lpstr>
      <vt:lpstr>PowerPoint Presentation</vt:lpstr>
      <vt:lpstr>STAR PHYSIOTHERApY, THE JOURNEY SO FAR…..       </vt:lpstr>
      <vt:lpstr>WHO ARE WE? WHY ARE WE? WHERE ARE WE? WHAT ARE WE?</vt:lpstr>
      <vt:lpstr>What’s one of those?</vt:lpstr>
      <vt:lpstr>Where it all began…….</vt:lpstr>
      <vt:lpstr>We WON!!!????!!!!!!</vt:lpstr>
      <vt:lpstr>We PUT IT OUT THERE…..EEEKKK!</vt:lpstr>
      <vt:lpstr>We PUT IT OUT THERE…..EEEKKK!</vt:lpstr>
      <vt:lpstr>SOME IDEAs…..</vt:lpstr>
      <vt:lpstr>THE FUTURE…..</vt:lpstr>
      <vt:lpstr>HURDLES</vt:lpstr>
      <vt:lpstr>ANY QUESTIONS/ideas/support?</vt:lpstr>
      <vt:lpstr>PowerPoint Presentation</vt:lpstr>
      <vt:lpstr>Finding and Using Data to Transform and Influence</vt:lpstr>
      <vt:lpstr>PowerPoint Presentation</vt:lpstr>
      <vt:lpstr>PowerPoint Presentation</vt:lpstr>
      <vt:lpstr>PowerPoint Presentation</vt:lpstr>
      <vt:lpstr>PowerPoint Presentation</vt:lpstr>
      <vt:lpstr>PowerPoint Presentation</vt:lpstr>
      <vt:lpstr>Common aims and objectives across the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data do we have?</vt:lpstr>
      <vt:lpstr>Readiness for future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Chareted Society of Physiotherapy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Jade Donovan</dc:creator>
  <cp:lastModifiedBy>Cheryl Gurgul</cp:lastModifiedBy>
  <cp:revision>319</cp:revision>
  <cp:lastPrinted>2015-10-13T08:48:40Z</cp:lastPrinted>
  <dcterms:created xsi:type="dcterms:W3CDTF">2014-07-08T15:33:38Z</dcterms:created>
  <dcterms:modified xsi:type="dcterms:W3CDTF">2018-11-01T13:50:51Z</dcterms:modified>
</cp:coreProperties>
</file>