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sigs" ContentType="application/vnd.openxmlformats-package.digital-signature-origi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_xmlsignatures/sig1.xml" ContentType="application/vnd.openxmlformats-package.digital-signature-xmlsignatur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8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743" autoAdjust="0"/>
  </p:normalViewPr>
  <p:slideViewPr>
    <p:cSldViewPr snapToGrid="0">
      <p:cViewPr varScale="1">
        <p:scale>
          <a:sx n="76" d="100"/>
          <a:sy n="76" d="100"/>
        </p:scale>
        <p:origin x="19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1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6" name="Google Shape;2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e3ccd797b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4e3ccd797b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4e3ccd797b_0_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e3ccd79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e3ccd797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4e3ccd797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7" name="Google Shape;33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e3ccd797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4e3ccd797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4e3ccd797b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e3ccd797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4e3ccd797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4e3ccd797b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4e3ccd797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4e3ccd797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5" name="Google Shape;375;g4e3ccd797b_0_1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3" name="Google Shape;38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ihr.ac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GB" sz="5400"/>
              <a:t>Research as a physiotherapist – What’s in it for me?</a:t>
            </a:r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/>
              <a:t>Dr Kathryn Mares and Louise Gilbert</a:t>
            </a:r>
            <a:endParaRPr sz="3600"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3822" y="4912073"/>
            <a:ext cx="1265375" cy="17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803" y="4912073"/>
            <a:ext cx="1647825" cy="15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 smtClean="0"/>
              <a:t>Patient Research Experience Survey (PRES)</a:t>
            </a:r>
            <a:endParaRPr dirty="0"/>
          </a:p>
        </p:txBody>
      </p:sp>
      <p:sp>
        <p:nvSpPr>
          <p:cNvPr id="267" name="Google Shape;267;p34"/>
          <p:cNvSpPr txBox="1">
            <a:spLocks noGrp="1"/>
          </p:cNvSpPr>
          <p:nvPr>
            <p:ph type="body" idx="1"/>
          </p:nvPr>
        </p:nvSpPr>
        <p:spPr>
          <a:xfrm>
            <a:off x="569750" y="1572659"/>
            <a:ext cx="544501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FontTx/>
              <a:buChar char="-"/>
            </a:pPr>
            <a:r>
              <a:rPr lang="en-GB" dirty="0" smtClean="0"/>
              <a:t>NIHR </a:t>
            </a:r>
            <a:r>
              <a:rPr lang="en-GB" dirty="0"/>
              <a:t>Coordinating Centre Accelerating Digital &amp; PPIE Small Grants Fund </a:t>
            </a:r>
            <a:endParaRPr lang="en-GB" dirty="0" smtClean="0"/>
          </a:p>
          <a:p>
            <a:pPr>
              <a:buFontTx/>
              <a:buChar char="-"/>
            </a:pPr>
            <a:r>
              <a:rPr lang="en-GB" dirty="0" smtClean="0"/>
              <a:t>Academic team approached by the Clinical Research Network on a consultancy basis </a:t>
            </a:r>
          </a:p>
          <a:p>
            <a:pPr>
              <a:buFontTx/>
              <a:buChar char="-"/>
            </a:pPr>
            <a:r>
              <a:rPr lang="en-GB" dirty="0" smtClean="0"/>
              <a:t>Co-production of an aphasia accessible survey </a:t>
            </a:r>
          </a:p>
          <a:p>
            <a:pPr>
              <a:buFontTx/>
              <a:buChar char="-"/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78" y="5595866"/>
            <a:ext cx="914086" cy="1162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06343" y="557048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600" dirty="0">
              <a:latin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</a:rPr>
              <a:t> </a:t>
            </a:r>
          </a:p>
          <a:p>
            <a:r>
              <a:rPr lang="en-GB" dirty="0" smtClean="0">
                <a:latin typeface="Arial" panose="020B0604020202020204" pitchFamily="34" charset="0"/>
              </a:rPr>
              <a:t>Clinical </a:t>
            </a:r>
            <a:r>
              <a:rPr lang="en-GB" dirty="0">
                <a:latin typeface="Arial" panose="020B0604020202020204" pitchFamily="34" charset="0"/>
              </a:rPr>
              <a:t>Research Network </a:t>
            </a:r>
          </a:p>
          <a:p>
            <a:r>
              <a:rPr lang="en-GB" dirty="0">
                <a:latin typeface="Arial" panose="020B0604020202020204" pitchFamily="34" charset="0"/>
              </a:rPr>
              <a:t>Eastern | East Midlands | West Midlands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466" y="5421160"/>
            <a:ext cx="2857500" cy="123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99" y="5805968"/>
            <a:ext cx="1429515" cy="853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841" y="1530010"/>
            <a:ext cx="5226502" cy="3459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Developing an APP to prescribe exercises to people after stroke (</a:t>
            </a:r>
            <a:r>
              <a:rPr lang="en-GB" dirty="0" err="1" smtClean="0"/>
              <a:t>FeSTivAPP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193221" cy="4351338"/>
          </a:xfrm>
        </p:spPr>
        <p:txBody>
          <a:bodyPr/>
          <a:lstStyle/>
          <a:p>
            <a:r>
              <a:rPr lang="en-GB" dirty="0" smtClean="0"/>
              <a:t>Idea for service improvement generated by the clinical team</a:t>
            </a:r>
          </a:p>
          <a:p>
            <a:r>
              <a:rPr lang="en-GB" dirty="0" smtClean="0"/>
              <a:t>Underpinning theoretical support generated by academics.</a:t>
            </a:r>
          </a:p>
          <a:p>
            <a:r>
              <a:rPr lang="en-GB" dirty="0" smtClean="0"/>
              <a:t>Digital technology developed through consultation with industry and service users.</a:t>
            </a:r>
          </a:p>
          <a:p>
            <a:r>
              <a:rPr lang="en-GB" dirty="0" smtClean="0"/>
              <a:t>Funding via UEA and Health Foundation</a:t>
            </a:r>
          </a:p>
          <a:p>
            <a:r>
              <a:rPr lang="en-GB" dirty="0" smtClean="0"/>
              <a:t>Proof of concept study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793" y="2489813"/>
            <a:ext cx="4030883" cy="30229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7" y="1597709"/>
            <a:ext cx="674846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1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 smtClean="0"/>
              <a:t>NHS Bursary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827" y="328613"/>
            <a:ext cx="3362325" cy="1362075"/>
          </a:xfrm>
          <a:prstGeom prst="rect">
            <a:avLst/>
          </a:prstGeom>
        </p:spPr>
      </p:pic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838200" y="210940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en-GB" dirty="0" smtClean="0"/>
              <a:t>Feasibility testing of an orthotic already developed by a local company for use within the stroke pathway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GB" dirty="0" smtClean="0"/>
              <a:t>An NHS bursary to buy a member of the clinical team out one day a week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GB" dirty="0" smtClean="0"/>
              <a:t>To develop an ethics application and protocol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GB" dirty="0" smtClean="0"/>
              <a:t>To develop a grant application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GB" dirty="0" smtClean="0"/>
              <a:t>Mentorship by a member of the academic team is costed into the bursary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/>
              <a:t>Achieved via….</a:t>
            </a:r>
            <a:endParaRPr dirty="0"/>
          </a:p>
        </p:txBody>
      </p:sp>
      <p:sp>
        <p:nvSpPr>
          <p:cNvPr id="324" name="Google Shape;324;p39"/>
          <p:cNvSpPr txBox="1">
            <a:spLocks noGrp="1"/>
          </p:cNvSpPr>
          <p:nvPr>
            <p:ph type="body" idx="1"/>
          </p:nvPr>
        </p:nvSpPr>
        <p:spPr>
          <a:xfrm>
            <a:off x="709933" y="1694794"/>
            <a:ext cx="7798676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dirty="0"/>
              <a:t>Workshops to scope ideas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dirty="0"/>
              <a:t>Regular meetings across </a:t>
            </a:r>
            <a:r>
              <a:rPr lang="en-GB" dirty="0" smtClean="0"/>
              <a:t>sites 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dirty="0" smtClean="0"/>
              <a:t>Facilitating </a:t>
            </a:r>
            <a:r>
              <a:rPr lang="en-GB" dirty="0"/>
              <a:t>and </a:t>
            </a:r>
            <a:r>
              <a:rPr lang="en-GB" dirty="0" smtClean="0"/>
              <a:t>supporting </a:t>
            </a:r>
            <a:r>
              <a:rPr lang="en-GB" dirty="0"/>
              <a:t>service user </a:t>
            </a:r>
            <a:r>
              <a:rPr lang="en-GB" dirty="0" smtClean="0"/>
              <a:t>involvement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dirty="0"/>
              <a:t>Close links with R&amp;D department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dirty="0"/>
              <a:t>Attend research steering group meetings and Stroke CRN Eastern meetings</a:t>
            </a:r>
            <a:endParaRPr dirty="0"/>
          </a:p>
        </p:txBody>
      </p:sp>
      <p:pic>
        <p:nvPicPr>
          <p:cNvPr id="325" name="Google Shape;32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4560" y="1417638"/>
            <a:ext cx="1800200" cy="135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 descr="C:\Users\gilbertl\AppData\Local\Microsoft\Windows\Temporary Internet Files\Content.IE5\JS18DN1Y\icon_43498-300x300[1]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1751" y="3236442"/>
            <a:ext cx="2569468" cy="2569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Reflections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body" idx="1"/>
          </p:nvPr>
        </p:nvSpPr>
        <p:spPr>
          <a:xfrm>
            <a:off x="123496" y="1815115"/>
            <a:ext cx="7780283" cy="37974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/>
            <a:r>
              <a:rPr lang="en-GB" dirty="0"/>
              <a:t>Collaboration is essential so that research is clinically relevant and feasible.</a:t>
            </a:r>
            <a:endParaRPr dirty="0"/>
          </a:p>
          <a:p>
            <a:pPr indent="-457200"/>
            <a:r>
              <a:rPr lang="en-GB" dirty="0"/>
              <a:t>Recruitment targets can be met more easily.</a:t>
            </a:r>
            <a:endParaRPr dirty="0"/>
          </a:p>
          <a:p>
            <a:pPr indent="-457200"/>
            <a:r>
              <a:rPr lang="en-GB" dirty="0"/>
              <a:t>Meets strategic priorities (digital technology)</a:t>
            </a:r>
            <a:endParaRPr dirty="0"/>
          </a:p>
          <a:p>
            <a:pPr indent="-457200"/>
            <a:r>
              <a:rPr lang="en-GB" dirty="0"/>
              <a:t>Research in a department will generate a research culture and capacity.</a:t>
            </a:r>
            <a:endParaRPr dirty="0"/>
          </a:p>
          <a:p>
            <a:pPr indent="-457200"/>
            <a:r>
              <a:rPr lang="en-GB" dirty="0"/>
              <a:t>Wider service benefit (e.g. changes to delivery</a:t>
            </a:r>
            <a:r>
              <a:rPr lang="en-GB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i="1" dirty="0"/>
              <a:t> </a:t>
            </a:r>
            <a:r>
              <a:rPr lang="en-GB" sz="1600" i="1" dirty="0" smtClean="0"/>
              <a:t>          (</a:t>
            </a:r>
            <a:r>
              <a:rPr lang="en-GB" sz="1600" i="1" dirty="0" err="1"/>
              <a:t>Wenke</a:t>
            </a:r>
            <a:r>
              <a:rPr lang="en-GB" sz="1600" i="1" dirty="0"/>
              <a:t> et al.2017</a:t>
            </a:r>
            <a:r>
              <a:rPr lang="en-GB" sz="1600" i="1" dirty="0" smtClean="0"/>
              <a:t>)</a:t>
            </a:r>
            <a:endParaRPr dirty="0"/>
          </a:p>
          <a:p>
            <a:pPr indent="-457200"/>
            <a:r>
              <a:rPr lang="en-GB" dirty="0"/>
              <a:t>Research impact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41" y="1773621"/>
            <a:ext cx="4431862" cy="3323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>
            <a:spLocks noGrp="1"/>
          </p:cNvSpPr>
          <p:nvPr>
            <p:ph type="title"/>
          </p:nvPr>
        </p:nvSpPr>
        <p:spPr>
          <a:xfrm>
            <a:off x="838200" y="-1048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How can I do research as a physiotherapist?</a:t>
            </a:r>
            <a:endParaRPr/>
          </a:p>
        </p:txBody>
      </p:sp>
      <p:sp>
        <p:nvSpPr>
          <p:cNvPr id="340" name="Google Shape;340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41" name="Google Shape;341;p41"/>
          <p:cNvSpPr/>
          <p:nvPr/>
        </p:nvSpPr>
        <p:spPr>
          <a:xfrm>
            <a:off x="3851910" y="1825625"/>
            <a:ext cx="4194810" cy="394335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1"/>
          <p:cNvSpPr txBox="1"/>
          <p:nvPr/>
        </p:nvSpPr>
        <p:spPr>
          <a:xfrm>
            <a:off x="5193030" y="1517750"/>
            <a:ext cx="18059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Co-applicant</a:t>
            </a:r>
            <a:endParaRPr/>
          </a:p>
        </p:txBody>
      </p:sp>
      <p:sp>
        <p:nvSpPr>
          <p:cNvPr id="343" name="Google Shape;343;p41"/>
          <p:cNvSpPr txBox="1"/>
          <p:nvPr/>
        </p:nvSpPr>
        <p:spPr>
          <a:xfrm>
            <a:off x="7762875" y="2827317"/>
            <a:ext cx="18059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</a:t>
            </a:r>
            <a:endParaRPr/>
          </a:p>
        </p:txBody>
      </p:sp>
      <p:sp>
        <p:nvSpPr>
          <p:cNvPr id="344" name="Google Shape;344;p41"/>
          <p:cNvSpPr txBox="1"/>
          <p:nvPr/>
        </p:nvSpPr>
        <p:spPr>
          <a:xfrm>
            <a:off x="7383780" y="4804619"/>
            <a:ext cx="2133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</a:t>
            </a:r>
            <a:endParaRPr/>
          </a:p>
        </p:txBody>
      </p:sp>
      <p:sp>
        <p:nvSpPr>
          <p:cNvPr id="345" name="Google Shape;345;p41"/>
          <p:cNvSpPr txBox="1"/>
          <p:nvPr/>
        </p:nvSpPr>
        <p:spPr>
          <a:xfrm>
            <a:off x="5046345" y="5673079"/>
            <a:ext cx="18059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endParaRPr/>
          </a:p>
        </p:txBody>
      </p:sp>
      <p:sp>
        <p:nvSpPr>
          <p:cNvPr id="346" name="Google Shape;346;p41"/>
          <p:cNvSpPr txBox="1"/>
          <p:nvPr/>
        </p:nvSpPr>
        <p:spPr>
          <a:xfrm>
            <a:off x="1925955" y="2596485"/>
            <a:ext cx="28232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Associate</a:t>
            </a:r>
            <a:endParaRPr/>
          </a:p>
        </p:txBody>
      </p:sp>
      <p:sp>
        <p:nvSpPr>
          <p:cNvPr id="347" name="Google Shape;347;p41"/>
          <p:cNvSpPr txBox="1"/>
          <p:nvPr/>
        </p:nvSpPr>
        <p:spPr>
          <a:xfrm>
            <a:off x="1899285" y="4484042"/>
            <a:ext cx="267843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(MSc/PhD)</a:t>
            </a:r>
            <a:endParaRPr/>
          </a:p>
        </p:txBody>
      </p:sp>
      <p:pic>
        <p:nvPicPr>
          <p:cNvPr id="348" name="Google Shape;34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7250" y="2463702"/>
            <a:ext cx="25717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title"/>
          </p:nvPr>
        </p:nvSpPr>
        <p:spPr>
          <a:xfrm>
            <a:off x="-1872885" y="33265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to…</a:t>
            </a:r>
            <a:endParaRPr/>
          </a:p>
        </p:txBody>
      </p:sp>
      <p:sp>
        <p:nvSpPr>
          <p:cNvPr id="355" name="Google Shape;355;p42"/>
          <p:cNvSpPr txBox="1">
            <a:spLocks noGrp="1"/>
          </p:cNvSpPr>
          <p:nvPr>
            <p:ph type="body" idx="1"/>
          </p:nvPr>
        </p:nvSpPr>
        <p:spPr>
          <a:xfrm>
            <a:off x="609600" y="1832635"/>
            <a:ext cx="5422232" cy="51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/>
              <a:t>Contact with Research and Development department</a:t>
            </a:r>
            <a:endParaRPr sz="24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/>
              <a:t>Links to </a:t>
            </a:r>
            <a:r>
              <a:rPr lang="en-GB" sz="2400" dirty="0" smtClean="0"/>
              <a:t>Universities</a:t>
            </a: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 smtClean="0"/>
              <a:t>Funding via for example Health Foundation; NIHR Research </a:t>
            </a:r>
            <a:r>
              <a:rPr lang="en-GB" sz="2400" dirty="0"/>
              <a:t>for Patient Benefit grant </a:t>
            </a:r>
            <a:r>
              <a:rPr lang="en-GB" sz="2400" dirty="0" smtClean="0"/>
              <a:t>funding; Research and development depts.; university</a:t>
            </a: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 smtClean="0"/>
              <a:t>Undertake a further degree - NIHR </a:t>
            </a:r>
            <a:r>
              <a:rPr lang="en-GB" sz="2400" dirty="0"/>
              <a:t>clinical academic </a:t>
            </a:r>
            <a:r>
              <a:rPr lang="en-GB" sz="2400" dirty="0" smtClean="0"/>
              <a:t>funding</a:t>
            </a:r>
            <a:r>
              <a:rPr lang="en-GB" sz="2400" dirty="0"/>
              <a:t> </a:t>
            </a:r>
            <a:r>
              <a:rPr lang="en-GB" sz="2400" dirty="0" smtClean="0"/>
              <a:t>and charities</a:t>
            </a:r>
            <a:endParaRPr sz="2400" dirty="0"/>
          </a:p>
          <a:p>
            <a:pPr marL="3429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3429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56" name="Google Shape;356;p42" descr="C:\Users\gilbertl\AppData\Local\Microsoft\Windows\Temporary Internet Files\Content.IE5\D73VOXHF\open-door-blue-sky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4421" y="769803"/>
            <a:ext cx="4296218" cy="321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2" descr="C:\Users\gilbertl\AppData\Local\Microsoft\Windows\Temporary Internet Files\Content.IE5\7C34K8ZN\chave[1]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9321" y="4388935"/>
            <a:ext cx="2043874" cy="204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7381" y="476672"/>
            <a:ext cx="3232844" cy="300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381" y="3482331"/>
            <a:ext cx="3232844" cy="203615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3"/>
          <p:cNvSpPr/>
          <p:nvPr/>
        </p:nvSpPr>
        <p:spPr>
          <a:xfrm>
            <a:off x="4442758" y="2305647"/>
            <a:ext cx="7028251" cy="38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https://www.nihr.ac.uk/our-research-community/NIHR-academy/nihr-training-programmes/nihr-hee-ica-programme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3"/>
          <p:cNvSpPr/>
          <p:nvPr/>
        </p:nvSpPr>
        <p:spPr>
          <a:xfrm>
            <a:off x="527381" y="5149112"/>
            <a:ext cx="245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cahpr.csp.org.uk/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075" y="3667309"/>
            <a:ext cx="1426588" cy="853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686" y="97726"/>
            <a:ext cx="6258229" cy="22941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9958" y="3832456"/>
            <a:ext cx="3753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MSc Clinical Research</a:t>
            </a:r>
          </a:p>
          <a:p>
            <a:r>
              <a:rPr lang="en-GB" b="1" dirty="0" smtClean="0"/>
              <a:t>HEE funded Pre-doctoral internships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075" y="4851117"/>
            <a:ext cx="1046202" cy="1788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4358" y="5412389"/>
            <a:ext cx="3859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Chartered Society of Physiotherapists</a:t>
            </a:r>
          </a:p>
          <a:p>
            <a:r>
              <a:rPr lang="en-GB" b="1" dirty="0" smtClean="0"/>
              <a:t>Professional networks e.g. ACPIN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"/>
          <p:cNvSpPr txBox="1">
            <a:spLocks noGrp="1"/>
          </p:cNvSpPr>
          <p:nvPr>
            <p:ph type="body" idx="1"/>
          </p:nvPr>
        </p:nvSpPr>
        <p:spPr>
          <a:xfrm>
            <a:off x="609600" y="955466"/>
            <a:ext cx="10972800" cy="376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Research design Service</a:t>
            </a:r>
          </a:p>
          <a:p>
            <a:pPr marL="342900" lvl="0">
              <a:lnSpc>
                <a:spcPct val="80000"/>
              </a:lnSpc>
              <a:spcBef>
                <a:spcPts val="0"/>
              </a:spcBef>
              <a:buSzPts val="2380"/>
            </a:pPr>
            <a:r>
              <a:rPr lang="en-GB" sz="2800" dirty="0"/>
              <a:t>Helps researchers to develop and design high-quality research proposals targeted at NIHR and other national peer-reviewed funding bodies</a:t>
            </a:r>
          </a:p>
          <a:p>
            <a:pPr marL="342900" lvl="0">
              <a:lnSpc>
                <a:spcPct val="80000"/>
              </a:lnSpc>
              <a:spcBef>
                <a:spcPts val="476"/>
              </a:spcBef>
              <a:buSzPts val="2380"/>
            </a:pPr>
            <a:r>
              <a:rPr lang="en-GB" sz="2800" dirty="0"/>
              <a:t>Offers specialist advice on research methodologies and protocol </a:t>
            </a:r>
            <a:r>
              <a:rPr lang="en-GB" sz="2800" dirty="0" smtClean="0"/>
              <a:t>development.</a:t>
            </a:r>
          </a:p>
          <a:p>
            <a:pPr marL="0" lvl="0" indent="0">
              <a:lnSpc>
                <a:spcPct val="80000"/>
              </a:lnSpc>
              <a:spcBef>
                <a:spcPts val="476"/>
              </a:spcBef>
              <a:buSzPts val="2380"/>
              <a:buNone/>
            </a:pPr>
            <a:r>
              <a:rPr lang="en-GB" sz="2800" dirty="0" smtClean="0"/>
              <a:t>https://www.rds-eoe.nihr.ac.uk/</a:t>
            </a:r>
            <a:endParaRPr lang="en-GB" sz="2800" b="1" dirty="0">
              <a:solidFill>
                <a:srgbClr val="FF0000"/>
              </a:solidFill>
            </a:endParaRPr>
          </a:p>
          <a:p>
            <a:pPr marL="342900" lvl="0">
              <a:lnSpc>
                <a:spcPct val="80000"/>
              </a:lnSpc>
              <a:spcBef>
                <a:spcPts val="476"/>
              </a:spcBef>
              <a:buSzPts val="2380"/>
            </a:pPr>
            <a:endParaRPr lang="en-GB" sz="2800" b="1" dirty="0" smtClean="0">
              <a:solidFill>
                <a:srgbClr val="FF0000"/>
              </a:solidFill>
            </a:endParaRPr>
          </a:p>
          <a:p>
            <a:pPr marL="342900" lvl="0">
              <a:lnSpc>
                <a:spcPct val="80000"/>
              </a:lnSpc>
              <a:spcBef>
                <a:spcPts val="476"/>
              </a:spcBef>
              <a:buSzPts val="2380"/>
            </a:pPr>
            <a:r>
              <a:rPr lang="en-GB" sz="2800" b="1" dirty="0" smtClean="0">
                <a:solidFill>
                  <a:schemeClr val="tx1"/>
                </a:solidFill>
              </a:rPr>
              <a:t>Research specific Training </a:t>
            </a:r>
            <a:r>
              <a:rPr lang="en-GB" sz="2800" b="1" dirty="0">
                <a:solidFill>
                  <a:schemeClr val="tx1"/>
                </a:solidFill>
              </a:rPr>
              <a:t>and development </a:t>
            </a:r>
            <a:r>
              <a:rPr lang="en-GB" sz="2800" b="1" dirty="0" smtClean="0">
                <a:solidFill>
                  <a:schemeClr val="tx1"/>
                </a:solidFill>
              </a:rPr>
              <a:t>e.g. Good Clinical Practice</a:t>
            </a:r>
          </a:p>
          <a:p>
            <a:pPr marL="0" lvl="0" indent="0">
              <a:lnSpc>
                <a:spcPct val="80000"/>
              </a:lnSpc>
              <a:spcBef>
                <a:spcPts val="476"/>
              </a:spcBef>
              <a:buSzPts val="2380"/>
              <a:buNone/>
            </a:pPr>
            <a:r>
              <a:rPr lang="en-GB" sz="2800" u="sng" dirty="0" smtClean="0">
                <a:ln w="0"/>
                <a:solidFill>
                  <a:schemeClr val="tx1"/>
                </a:solidFill>
                <a:hlinkClick r:id="rId3"/>
              </a:rPr>
              <a:t>https</a:t>
            </a:r>
            <a:r>
              <a:rPr lang="en-GB" sz="2800" u="sng" dirty="0">
                <a:ln w="0"/>
                <a:solidFill>
                  <a:schemeClr val="tx1"/>
                </a:solidFill>
                <a:hlinkClick r:id="rId3"/>
              </a:rPr>
              <a:t>://learn.nihr.ac.uk</a:t>
            </a:r>
            <a:r>
              <a:rPr lang="en-GB" sz="2800" u="sng" dirty="0" smtClean="0">
                <a:ln w="0"/>
                <a:solidFill>
                  <a:schemeClr val="tx1"/>
                </a:solidFill>
                <a:hlinkClick r:id="rId3"/>
              </a:rPr>
              <a:t>/</a:t>
            </a:r>
            <a:endParaRPr lang="en-GB" sz="2800" u="sng" dirty="0" smtClean="0">
              <a:ln w="0"/>
              <a:solidFill>
                <a:schemeClr val="tx1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476"/>
              </a:spcBef>
              <a:buSzPts val="2380"/>
              <a:buNone/>
            </a:pPr>
            <a:endParaRPr lang="en-GB" sz="2800" dirty="0"/>
          </a:p>
          <a:p>
            <a:pPr indent="-457200">
              <a:lnSpc>
                <a:spcPct val="80000"/>
              </a:lnSpc>
              <a:spcBef>
                <a:spcPts val="663"/>
              </a:spcBef>
              <a:buSzPts val="3315"/>
            </a:pPr>
            <a:r>
              <a:rPr lang="en-GB" sz="2800" b="1" dirty="0"/>
              <a:t>Clinical Research Networks</a:t>
            </a:r>
          </a:p>
          <a:p>
            <a:pPr marL="0" lvl="0" indent="0">
              <a:lnSpc>
                <a:spcPct val="80000"/>
              </a:lnSpc>
              <a:spcBef>
                <a:spcPts val="544"/>
              </a:spcBef>
              <a:buSzPts val="2720"/>
              <a:buNone/>
            </a:pPr>
            <a:r>
              <a:rPr lang="en-GB" sz="2800" dirty="0"/>
              <a:t>NIHR Clinical Research Network Eastern: Study support team/service</a:t>
            </a:r>
          </a:p>
          <a:p>
            <a:pPr marL="0" lvl="0" indent="0">
              <a:lnSpc>
                <a:spcPct val="80000"/>
              </a:lnSpc>
              <a:spcBef>
                <a:spcPts val="544"/>
              </a:spcBef>
              <a:buSzPts val="2720"/>
              <a:buNone/>
            </a:pPr>
            <a:r>
              <a:rPr lang="en-GB" sz="2800" dirty="0" smtClean="0"/>
              <a:t>Email: CRNEastern@nihr.ac.uk</a:t>
            </a:r>
            <a:endParaRPr lang="en-GB" sz="2800" dirty="0"/>
          </a:p>
          <a:p>
            <a:pPr marL="0" lvl="0" indent="0">
              <a:lnSpc>
                <a:spcPct val="80000"/>
              </a:lnSpc>
              <a:spcBef>
                <a:spcPts val="476"/>
              </a:spcBef>
              <a:buSzPts val="2380"/>
              <a:buNone/>
            </a:pPr>
            <a:endParaRPr sz="2800" dirty="0"/>
          </a:p>
          <a:p>
            <a:pPr marL="0" lvl="0" indent="0" algn="l" rtl="0">
              <a:lnSpc>
                <a:spcPct val="80000"/>
              </a:lnSpc>
              <a:spcBef>
                <a:spcPts val="663"/>
              </a:spcBef>
              <a:spcAft>
                <a:spcPts val="0"/>
              </a:spcAft>
              <a:buClr>
                <a:schemeClr val="dk1"/>
              </a:buClr>
              <a:buSzPts val="3315"/>
              <a:buNone/>
            </a:pPr>
            <a:endParaRPr lang="en-GB" sz="2800" b="1" dirty="0" smtClean="0"/>
          </a:p>
          <a:p>
            <a:pPr marL="34290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 dirty="0"/>
          </a:p>
        </p:txBody>
      </p:sp>
      <p:pic>
        <p:nvPicPr>
          <p:cNvPr id="379" name="Google Shape;37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1918" y="351823"/>
            <a:ext cx="2250250" cy="86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/>
          <p:nvPr/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5"/>
          <p:cNvSpPr/>
          <p:nvPr/>
        </p:nvSpPr>
        <p:spPr>
          <a:xfrm>
            <a:off x="6577582" y="484632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0689" y="2386098"/>
            <a:ext cx="4163991" cy="193625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5"/>
          <p:cNvSpPr txBox="1">
            <a:spLocks noGrp="1"/>
          </p:cNvSpPr>
          <p:nvPr>
            <p:ph type="title"/>
          </p:nvPr>
        </p:nvSpPr>
        <p:spPr>
          <a:xfrm>
            <a:off x="500660" y="0"/>
            <a:ext cx="4944300" cy="1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GB" sz="3200" dirty="0"/>
              <a:t>Research physiotherapy - What’s in it for me and my colleagues?</a:t>
            </a:r>
            <a:endParaRPr sz="3200" dirty="0"/>
          </a:p>
        </p:txBody>
      </p:sp>
      <p:sp>
        <p:nvSpPr>
          <p:cNvPr id="389" name="Google Shape;389;p45"/>
          <p:cNvSpPr txBox="1">
            <a:spLocks noGrp="1"/>
          </p:cNvSpPr>
          <p:nvPr>
            <p:ph type="body" idx="1"/>
          </p:nvPr>
        </p:nvSpPr>
        <p:spPr>
          <a:xfrm>
            <a:off x="336884" y="1511602"/>
            <a:ext cx="5271852" cy="471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 dirty="0"/>
              <a:t>Improving care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 dirty="0"/>
              <a:t>Motivates me in my clinical role (increased confidence and job satisfaction)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 dirty="0"/>
              <a:t>Clinically relevant research driven by need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 dirty="0"/>
              <a:t>Team working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 dirty="0"/>
              <a:t>Opportunities – collaboration, meeting new people (industry), conferences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 dirty="0"/>
              <a:t>Learning new skills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GB" sz="2400" dirty="0"/>
              <a:t>Take a formal qualification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 dirty="0"/>
              <a:t>Involved in research without having to do an MSc or PhD</a:t>
            </a:r>
            <a:endParaRPr sz="2400" dirty="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Aims </a:t>
            </a:r>
            <a:endParaRPr b="1"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7560733" cy="415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To discuss some of the clinical research projects we are involved in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To highlight how this has worked from a clinical academic perspective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To share our experiences of working as research physiotherapists and as clinical academics.</a:t>
            </a: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7300" y="3208336"/>
            <a:ext cx="2476500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162858" y="998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Stroke services in Norfolk</a:t>
            </a:r>
            <a:endParaRPr b="1"/>
          </a:p>
        </p:txBody>
      </p:sp>
      <p:pic>
        <p:nvPicPr>
          <p:cNvPr id="182" name="Google Shape;18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7" y="1425411"/>
            <a:ext cx="4781469" cy="359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/>
          <p:nvPr/>
        </p:nvSpPr>
        <p:spPr>
          <a:xfrm>
            <a:off x="3370729" y="2386804"/>
            <a:ext cx="1021976" cy="419549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8413" y="4009965"/>
            <a:ext cx="3736083" cy="249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07762" y="3054662"/>
            <a:ext cx="2871305" cy="191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1858" y="553156"/>
            <a:ext cx="4447822" cy="2432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594840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Stroke services in Norfolk</a:t>
            </a:r>
            <a:endParaRPr/>
          </a:p>
        </p:txBody>
      </p:sp>
      <p:grpSp>
        <p:nvGrpSpPr>
          <p:cNvPr id="193" name="Google Shape;193;p28"/>
          <p:cNvGrpSpPr/>
          <p:nvPr/>
        </p:nvGrpSpPr>
        <p:grpSpPr>
          <a:xfrm>
            <a:off x="140718" y="3894832"/>
            <a:ext cx="11913227" cy="668684"/>
            <a:chOff x="1018" y="2178876"/>
            <a:chExt cx="11913227" cy="668684"/>
          </a:xfrm>
        </p:grpSpPr>
        <p:sp>
          <p:nvSpPr>
            <p:cNvPr id="194" name="Google Shape;194;p28"/>
            <p:cNvSpPr/>
            <p:nvPr/>
          </p:nvSpPr>
          <p:spPr>
            <a:xfrm>
              <a:off x="1018" y="2194338"/>
              <a:ext cx="1633057" cy="653222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 txBox="1"/>
            <p:nvPr/>
          </p:nvSpPr>
          <p:spPr>
            <a:xfrm>
              <a:off x="327629" y="2194338"/>
              <a:ext cx="979835" cy="653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Acute event </a:t>
              </a: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1470770" y="2194338"/>
              <a:ext cx="1633057" cy="653222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 txBox="1"/>
            <p:nvPr/>
          </p:nvSpPr>
          <p:spPr>
            <a:xfrm>
              <a:off x="1797381" y="2194338"/>
              <a:ext cx="979835" cy="653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Treatment </a:t>
              </a: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2940522" y="2194338"/>
              <a:ext cx="1633057" cy="653222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 txBox="1"/>
            <p:nvPr/>
          </p:nvSpPr>
          <p:spPr>
            <a:xfrm>
              <a:off x="3267133" y="2194338"/>
              <a:ext cx="979835" cy="653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Stroke ward </a:t>
              </a: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4410273" y="2194338"/>
              <a:ext cx="1633057" cy="653222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 txBox="1"/>
            <p:nvPr/>
          </p:nvSpPr>
          <p:spPr>
            <a:xfrm>
              <a:off x="4736884" y="2194338"/>
              <a:ext cx="979835" cy="653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In-patient rehab</a:t>
              </a: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880025" y="2194338"/>
              <a:ext cx="1633057" cy="653222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 txBox="1"/>
            <p:nvPr/>
          </p:nvSpPr>
          <p:spPr>
            <a:xfrm>
              <a:off x="6206636" y="2194338"/>
              <a:ext cx="979835" cy="653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ESD</a:t>
              </a: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7349777" y="2194338"/>
              <a:ext cx="1633057" cy="653222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 txBox="1"/>
            <p:nvPr/>
          </p:nvSpPr>
          <p:spPr>
            <a:xfrm>
              <a:off x="7676388" y="2194338"/>
              <a:ext cx="979835" cy="653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000" tIns="18650" rIns="18650" bIns="18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+/-Community neuro rehab</a:t>
              </a: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8819529" y="2194338"/>
              <a:ext cx="1633057" cy="653222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 txBox="1"/>
            <p:nvPr/>
          </p:nvSpPr>
          <p:spPr>
            <a:xfrm>
              <a:off x="9146140" y="2194338"/>
              <a:ext cx="979835" cy="653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6-month review </a:t>
              </a: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10281188" y="2178876"/>
              <a:ext cx="1633057" cy="653222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 txBox="1"/>
            <p:nvPr/>
          </p:nvSpPr>
          <p:spPr>
            <a:xfrm>
              <a:off x="10607799" y="2178876"/>
              <a:ext cx="979835" cy="653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000" tIns="18650" rIns="18650" bIns="18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+/-Community teams</a:t>
              </a:r>
              <a:endParaRPr/>
            </a:p>
          </p:txBody>
        </p:sp>
      </p:grpSp>
      <p:cxnSp>
        <p:nvCxnSpPr>
          <p:cNvPr id="210" name="Google Shape;210;p28"/>
          <p:cNvCxnSpPr/>
          <p:nvPr/>
        </p:nvCxnSpPr>
        <p:spPr>
          <a:xfrm>
            <a:off x="3784600" y="4548056"/>
            <a:ext cx="0" cy="5588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1" name="Google Shape;211;p28"/>
          <p:cNvCxnSpPr/>
          <p:nvPr/>
        </p:nvCxnSpPr>
        <p:spPr>
          <a:xfrm>
            <a:off x="3784600" y="5106856"/>
            <a:ext cx="29591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2" name="Google Shape;212;p28"/>
          <p:cNvCxnSpPr/>
          <p:nvPr/>
        </p:nvCxnSpPr>
        <p:spPr>
          <a:xfrm rot="10800000">
            <a:off x="6743700" y="4548056"/>
            <a:ext cx="0" cy="5588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13" name="Google Shape;213;p28"/>
          <p:cNvGrpSpPr/>
          <p:nvPr/>
        </p:nvGrpSpPr>
        <p:grpSpPr>
          <a:xfrm>
            <a:off x="4177328" y="2155171"/>
            <a:ext cx="3848100" cy="1149169"/>
            <a:chOff x="3746500" y="5187769"/>
            <a:chExt cx="4572000" cy="1358900"/>
          </a:xfrm>
        </p:grpSpPr>
        <p:pic>
          <p:nvPicPr>
            <p:cNvPr id="214" name="Google Shape;214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46500" y="5187769"/>
              <a:ext cx="1358900" cy="135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31990" y="5187769"/>
              <a:ext cx="1358900" cy="135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65769" y="5187769"/>
              <a:ext cx="1352731" cy="13527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7" name="Google Shape;217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51979" y="6073923"/>
            <a:ext cx="1026710" cy="63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1913" y="5981756"/>
            <a:ext cx="739118" cy="71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1857" y="5981756"/>
            <a:ext cx="2352210" cy="576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328" y="495922"/>
            <a:ext cx="2594406" cy="341672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State of play: Stroke</a:t>
            </a:r>
            <a:endParaRPr sz="4000" b="1"/>
          </a:p>
        </p:txBody>
      </p:sp>
      <p:sp>
        <p:nvSpPr>
          <p:cNvPr id="227" name="Google Shape;227;p29"/>
          <p:cNvSpPr txBox="1">
            <a:spLocks noGrp="1"/>
          </p:cNvSpPr>
          <p:nvPr>
            <p:ph type="body" idx="1"/>
          </p:nvPr>
        </p:nvSpPr>
        <p:spPr>
          <a:xfrm>
            <a:off x="6391903" y="2121763"/>
            <a:ext cx="5235490" cy="37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b="1"/>
              <a:t>M</a:t>
            </a:r>
            <a:r>
              <a:rPr lang="en-GB" sz="2000"/>
              <a:t>ore than 100,000 strokes in the UK each year; </a:t>
            </a:r>
            <a:r>
              <a:rPr lang="en-GB" sz="2000" b="1"/>
              <a:t>A</a:t>
            </a:r>
            <a:r>
              <a:rPr lang="en-GB" sz="2000"/>
              <a:t>lmost 2/3 of stroke survivors leave hospital with a disability; </a:t>
            </a:r>
            <a:r>
              <a:rPr lang="en-GB" sz="2000" b="1"/>
              <a:t>P</a:t>
            </a:r>
            <a:r>
              <a:rPr lang="en-GB" sz="2000"/>
              <a:t>eople of working age are 2-3 times more likely to be unemployed 8 years after stroke; </a:t>
            </a:r>
            <a:r>
              <a:rPr lang="en-GB" sz="2000" b="1"/>
              <a:t>T</a:t>
            </a:r>
            <a:r>
              <a:rPr lang="en-GB" sz="2000"/>
              <a:t>he cost of stroke to society is around £26 billion a year</a:t>
            </a:r>
            <a:r>
              <a:rPr lang="en-GB" sz="2000" baseline="30000"/>
              <a:t>1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b="1"/>
              <a:t>E</a:t>
            </a:r>
            <a:r>
              <a:rPr lang="en-GB" sz="2000"/>
              <a:t>vidence suggests that therapies can be effective</a:t>
            </a:r>
            <a:r>
              <a:rPr lang="en-GB" sz="2000" baseline="30000"/>
              <a:t>2,3</a:t>
            </a:r>
            <a:r>
              <a:rPr lang="en-GB" sz="2000"/>
              <a:t> and that more therapy is a good thing</a:t>
            </a:r>
            <a:r>
              <a:rPr lang="en-GB" sz="2000" baseline="30000"/>
              <a:t>4-7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b="1"/>
              <a:t>A</a:t>
            </a:r>
            <a:r>
              <a:rPr lang="en-GB" sz="2000"/>
              <a:t>ccess to specialist stroke services is time limited and varies regionally</a:t>
            </a:r>
            <a:r>
              <a:rPr lang="en-GB" sz="2000" baseline="30000"/>
              <a:t>8</a:t>
            </a:r>
            <a:r>
              <a:rPr lang="en-GB" sz="2000"/>
              <a:t>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pic>
        <p:nvPicPr>
          <p:cNvPr id="228" name="Google Shape;22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6387" y="3063901"/>
            <a:ext cx="3475516" cy="283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Challenges to clinical research: academic</a:t>
            </a:r>
            <a:endParaRPr b="1"/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684911" cy="478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It takes on average 17 years for research evidence to be embedded within usual care </a:t>
            </a:r>
            <a:r>
              <a:rPr lang="en-GB" sz="1800" i="1"/>
              <a:t>(Balas EA and Boren SA. 2000).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Meaningful clinical research involves co-production with all stakeholders.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Building relationships takes time.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Overcoming institutional barriers can be challenging.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Research may not be perceived to be important.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36" name="Google Shape;23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6515" y="3806825"/>
            <a:ext cx="3438525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 descr="C:\Users\gilbertl\AppData\Local\Microsoft\Windows\Temporary Internet Files\Content.IE5\7C34K8ZN\Red_clock[1]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898" y="1358080"/>
            <a:ext cx="266429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 descr="C:\Program Files\Microsoft Office\MEDIA\CAGCAT10\j0299125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5067" y="2533174"/>
            <a:ext cx="1584176" cy="259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 descr="C:\Users\gilbertl\AppData\Local\Microsoft\Windows\Temporary Internet Files\Content.IE5\D73VOXHF\no-in-every-language1[1]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3506" y="1257470"/>
            <a:ext cx="274540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 descr="C:\Users\gilbertl\AppData\Local\Microsoft\Windows\Temporary Internet Files\Content.IE5\AVY5IOIY\7053995789_f4e37b4173[1]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12092" y="3752932"/>
            <a:ext cx="2416816" cy="241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 descr="C:\Users\gilbertl\AppData\Local\Microsoft\Windows\Temporary Internet Files\Content.IE5\D73VOXHF\team-n-connections1[1]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2172" y="4277533"/>
            <a:ext cx="4475731" cy="223786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567267" y="835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Challenges to clinical research: clinical</a:t>
            </a:r>
            <a:r>
              <a:rPr lang="en-GB" sz="4000"/>
              <a:t> </a:t>
            </a:r>
            <a:br>
              <a:rPr lang="en-GB" sz="4000"/>
            </a:br>
            <a:r>
              <a:rPr lang="en-GB" sz="1800" i="1"/>
              <a:t>(Pager et al.2012; Janssen et al.2016)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Challenges to clinical research</a:t>
            </a:r>
            <a:endParaRPr b="1"/>
          </a:p>
        </p:txBody>
      </p:sp>
      <p:sp>
        <p:nvSpPr>
          <p:cNvPr id="254" name="Google Shape;254;p32"/>
          <p:cNvSpPr txBox="1">
            <a:spLocks noGrp="1"/>
          </p:cNvSpPr>
          <p:nvPr>
            <p:ph type="body" idx="1"/>
          </p:nvPr>
        </p:nvSpPr>
        <p:spPr>
          <a:xfrm>
            <a:off x="1137925" y="1578891"/>
            <a:ext cx="8229600" cy="5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Lack of opportunity 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Suitable training.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Lack of protected time (82%)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Inadequate funding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Insufficient experience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 i="1"/>
              <a:t>(Connolly B, et al. 2018)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55" name="Google Shape;255;p32" descr="C:\Users\gilbertl\AppData\Local\Microsoft\Windows\Temporary Internet Files\Content.IE5\D73VOXHF\1280px-Clyattville_Nankin_Rd_Flooding_Blocked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9823" y="2020841"/>
            <a:ext cx="4575473" cy="3431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 dirty="0"/>
              <a:t>The ALLEX Board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641" y="452438"/>
            <a:ext cx="2857500" cy="1238250"/>
          </a:xfrm>
          <a:prstGeom prst="rect">
            <a:avLst/>
          </a:prstGeom>
        </p:spPr>
      </p:pic>
      <p:sp>
        <p:nvSpPr>
          <p:cNvPr id="261" name="Google Shape;261;p33"/>
          <p:cNvSpPr txBox="1">
            <a:spLocks noGrp="1"/>
          </p:cNvSpPr>
          <p:nvPr>
            <p:ph type="body" idx="1"/>
          </p:nvPr>
        </p:nvSpPr>
        <p:spPr>
          <a:xfrm>
            <a:off x="399393" y="1690688"/>
            <a:ext cx="6484883" cy="467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 smtClean="0"/>
              <a:t>Device for improving ankle movements after acquired brain injury.</a:t>
            </a:r>
          </a:p>
          <a:p>
            <a:pPr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GB" dirty="0" smtClean="0"/>
              <a:t>Co production involving service users, clinicians, industry and academics.</a:t>
            </a:r>
          </a:p>
          <a:p>
            <a:pPr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GB" dirty="0" smtClean="0"/>
              <a:t>Intervention development from a theoretical hypothesis</a:t>
            </a:r>
          </a:p>
          <a:p>
            <a:pPr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GB" dirty="0" smtClean="0"/>
              <a:t>Initial aim was to develop a prototype device that could be taken forward for further trials.</a:t>
            </a:r>
            <a:endParaRPr dirty="0"/>
          </a:p>
        </p:txBody>
      </p:sp>
      <p:pic>
        <p:nvPicPr>
          <p:cNvPr id="4" name="Google Shape;311;p38"/>
          <p:cNvPicPr preferRelativeResize="0"/>
          <p:nvPr/>
        </p:nvPicPr>
        <p:blipFill rotWithShape="1">
          <a:blip r:embed="rId4">
            <a:alphaModFix/>
          </a:blip>
          <a:srcRect b="19845"/>
          <a:stretch/>
        </p:blipFill>
        <p:spPr>
          <a:xfrm>
            <a:off x="7031422" y="2508798"/>
            <a:ext cx="4756456" cy="270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4842"/>
            <a:ext cx="1429515" cy="853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783</Words>
  <Application>Microsoft Office PowerPoint</Application>
  <PresentationFormat>Widescreen</PresentationFormat>
  <Paragraphs>133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 Theme</vt:lpstr>
      <vt:lpstr>Office Theme</vt:lpstr>
      <vt:lpstr>Research as a physiotherapist – What’s in it for me?</vt:lpstr>
      <vt:lpstr>Aims </vt:lpstr>
      <vt:lpstr>Stroke services in Norfolk</vt:lpstr>
      <vt:lpstr>Stroke services in Norfolk</vt:lpstr>
      <vt:lpstr>State of play: Stroke</vt:lpstr>
      <vt:lpstr>Challenges to clinical research: academic</vt:lpstr>
      <vt:lpstr>Challenges to clinical research: clinical  (Pager et al.2012; Janssen et al.2016)</vt:lpstr>
      <vt:lpstr>Challenges to clinical research</vt:lpstr>
      <vt:lpstr>The ALLEX Board</vt:lpstr>
      <vt:lpstr>Patient Research Experience Survey (PRES)</vt:lpstr>
      <vt:lpstr>Developing an APP to prescribe exercises to people after stroke (FeSTivAPP)</vt:lpstr>
      <vt:lpstr>NHS Bursary</vt:lpstr>
      <vt:lpstr>Achieved via….</vt:lpstr>
      <vt:lpstr>Reflections</vt:lpstr>
      <vt:lpstr>How can I do research as a physiotherapist?</vt:lpstr>
      <vt:lpstr>How to…</vt:lpstr>
      <vt:lpstr>PowerPoint Presentation</vt:lpstr>
      <vt:lpstr>PowerPoint Presentation</vt:lpstr>
      <vt:lpstr>Research physiotherapy - What’s in it for me and my colleagues?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as a physiotherapist – What’s in it for me?</dc:title>
  <dc:creator>Kathryn Mares (HSC - Staff)</dc:creator>
  <cp:lastModifiedBy> </cp:lastModifiedBy>
  <cp:revision>11</cp:revision>
  <dcterms:modified xsi:type="dcterms:W3CDTF">2019-01-25T12:08:36Z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