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7" r:id="rId3"/>
    <p:sldId id="269" r:id="rId4"/>
    <p:sldId id="270" r:id="rId5"/>
    <p:sldId id="276" r:id="rId6"/>
    <p:sldId id="294" r:id="rId7"/>
    <p:sldId id="303" r:id="rId8"/>
    <p:sldId id="301" r:id="rId9"/>
    <p:sldId id="295" r:id="rId10"/>
    <p:sldId id="296" r:id="rId11"/>
    <p:sldId id="277" r:id="rId12"/>
    <p:sldId id="304" r:id="rId13"/>
    <p:sldId id="299" r:id="rId14"/>
    <p:sldId id="300" r:id="rId15"/>
    <p:sldId id="305" r:id="rId16"/>
    <p:sldId id="293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77925" autoAdjust="0"/>
  </p:normalViewPr>
  <p:slideViewPr>
    <p:cSldViewPr>
      <p:cViewPr>
        <p:scale>
          <a:sx n="71" d="100"/>
          <a:sy n="71" d="100"/>
        </p:scale>
        <p:origin x="-2004" y="-5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3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EC276-ECCE-4435-B57C-1B43FFE0E5FD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4D620-EDCD-4CB2-B70C-8661E570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43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Aft>
                <a:spcPts val="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91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56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56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498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3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03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4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733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935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DNA rate – 5%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34% Lumbar, 16% shoulder, 16% knee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60% &lt;3 months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369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GP assistance required - </a:t>
            </a:r>
            <a:r>
              <a:rPr lang="en-GB" dirty="0" err="1"/>
              <a:t>Approx</a:t>
            </a:r>
            <a:r>
              <a:rPr lang="en-GB" dirty="0"/>
              <a:t> 70% of cases was due to requiring pain relief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368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94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49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4D620-EDCD-4CB2-B70C-8661E570CE7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12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1E4AB1-EA56-46EF-B284-9E9F838D70F2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DD802F-DB8C-4146-9CA2-DEBF7DD546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if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456" y="296653"/>
            <a:ext cx="9636459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‘First Contact Practitioners’ </a:t>
            </a:r>
            <a:b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Implementation of MSK physiotherapy FCP across Rotherham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2200" y="4046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678369"/>
              </p:ext>
            </p:extLst>
          </p:nvPr>
        </p:nvGraphicFramePr>
        <p:xfrm>
          <a:off x="1205323" y="2820536"/>
          <a:ext cx="4812362" cy="10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" r:id="rId4" imgW="3685714" imgH="828791" progId="MSPhotoEd.3">
                  <p:embed/>
                </p:oleObj>
              </mc:Choice>
              <mc:Fallback>
                <p:oleObj r:id="rId4" imgW="3685714" imgH="828791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5323" y="2820536"/>
                        <a:ext cx="4812362" cy="1079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24001" y="717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19536" y="4005064"/>
            <a:ext cx="8215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Lucy Smith – Head of Therapy, Chesterfield Royal Hospital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Joseph Henson – Clinical Lead First Contact Physiotherapy, Rotherham General Hospital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January 2019 </a:t>
            </a:r>
          </a:p>
        </p:txBody>
      </p:sp>
      <p:pic>
        <p:nvPicPr>
          <p:cNvPr id="1152" name="Picture 128" descr="The Rotherham NHS Foundation Trust Customer Logo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2" b="35318"/>
          <a:stretch/>
        </p:blipFill>
        <p:spPr bwMode="auto">
          <a:xfrm>
            <a:off x="7025915" y="2892259"/>
            <a:ext cx="381000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13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No significant reduction in referrals to MSK or T&amp;O services</a:t>
            </a:r>
          </a:p>
          <a:p>
            <a:pPr marL="109728" indent="0">
              <a:buNone/>
            </a:pP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Lack of understanding of the MSK FCP role in practices </a:t>
            </a:r>
          </a:p>
          <a:p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Lack of care navigation data</a:t>
            </a:r>
          </a:p>
          <a:p>
            <a:pPr marL="109728" indent="0">
              <a:buNone/>
            </a:pP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Capacity planning – baseline MSK data from GP practices</a:t>
            </a:r>
          </a:p>
          <a:p>
            <a:pPr marL="109728" indent="0">
              <a:buNone/>
            </a:pP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Reduction in MSK staff mid pilot  </a:t>
            </a:r>
          </a:p>
          <a:p>
            <a:pPr marL="109728" indent="0">
              <a:buNone/>
            </a:pP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Prescribing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6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1384" y="1417638"/>
            <a:ext cx="11017224" cy="4603650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reported back 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Rotherham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CCG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Funding agreed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further provision and extension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 months contract with Rotherham GP Federation to provide FCP across the whole borough within a Hub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5.4 WTE clinicians working across 10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Hubs</a:t>
            </a:r>
          </a:p>
          <a:p>
            <a:pPr marL="393192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Recruitment in June 2018 including Clinical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Full team established and model implemented September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 Position of FCP in Rotherham</a:t>
            </a:r>
          </a:p>
        </p:txBody>
      </p:sp>
    </p:spTree>
    <p:extLst>
      <p:ext uri="{BB962C8B-B14F-4D97-AF65-F5344CB8AC3E}">
        <p14:creationId xmlns:p14="http://schemas.microsoft.com/office/powerpoint/2010/main" val="307127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1384" y="1417638"/>
            <a:ext cx="11017224" cy="4603650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Patients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navigated to FCP via GP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Using Rotherham Out of Hours clinical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Established appropriate governance arrangements including escalation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Training needs matched with ‘Musculoskeletal core capabilities framework for first point of contact practitioners’ (Skills for Health, 2018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Comprehensive induction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MSc FCP module at UCLAN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Established GP mentors</a:t>
            </a:r>
          </a:p>
          <a:p>
            <a:pPr marL="109728" indent="0" algn="just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 Position of FCP in Rotherham</a:t>
            </a:r>
          </a:p>
        </p:txBody>
      </p:sp>
    </p:spTree>
    <p:extLst>
      <p:ext uri="{BB962C8B-B14F-4D97-AF65-F5344CB8AC3E}">
        <p14:creationId xmlns:p14="http://schemas.microsoft.com/office/powerpoint/2010/main" val="244634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Earlier access to assessment, intervention and signposting in the MSK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pathway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Patient experience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Very positive feedback via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FFT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Travel to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hubs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Amended CSP template to utilise for data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Initial signs show a reduction in MSK and Orthopaedic referrals from practices engaging with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FCP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Current Outcomes</a:t>
            </a:r>
          </a:p>
        </p:txBody>
      </p:sp>
    </p:spTree>
    <p:extLst>
      <p:ext uri="{BB962C8B-B14F-4D97-AF65-F5344CB8AC3E}">
        <p14:creationId xmlns:p14="http://schemas.microsoft.com/office/powerpoint/2010/main" val="40549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navigation </a:t>
            </a:r>
          </a:p>
          <a:p>
            <a:pPr marL="109728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Clinical systems - EMIS/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SystmOne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Measuring impact on GP availability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pressures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Number of GP appointments – affect on GP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pressures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Impact on existing MSK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114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saving of approximately 350 GP appointments per week</a:t>
            </a:r>
          </a:p>
          <a:p>
            <a:pPr marL="109728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of MSK and T+O referrals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 positive patient experience and feedback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development – challenging but rewarding environment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76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7368" y="1772816"/>
            <a:ext cx="11175032" cy="180020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endParaRPr lang="en-GB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</p:txBody>
      </p:sp>
      <p:pic>
        <p:nvPicPr>
          <p:cNvPr id="6" name="Picture 2" descr="proudtoc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91223"/>
            <a:ext cx="132281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2"/>
          <p:cNvSpPr txBox="1">
            <a:spLocks/>
          </p:cNvSpPr>
          <p:nvPr/>
        </p:nvSpPr>
        <p:spPr>
          <a:xfrm>
            <a:off x="1631504" y="274638"/>
            <a:ext cx="9950896" cy="11430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7600" dirty="0"/>
          </a:p>
        </p:txBody>
      </p:sp>
    </p:spTree>
    <p:extLst>
      <p:ext uri="{BB962C8B-B14F-4D97-AF65-F5344CB8AC3E}">
        <p14:creationId xmlns:p14="http://schemas.microsoft.com/office/powerpoint/2010/main" val="88759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3392" y="214320"/>
            <a:ext cx="10972800" cy="1143000"/>
          </a:xfrm>
        </p:spPr>
        <p:txBody>
          <a:bodyPr/>
          <a:lstStyle/>
          <a:p>
            <a:pPr algn="ctr"/>
            <a:r>
              <a:rPr lang="en-GB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Headlines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808632" y="3297386"/>
            <a:ext cx="2017632" cy="656462"/>
          </a:xfrm>
          <a:prstGeom prst="rect">
            <a:avLst/>
          </a:prstGeom>
        </p:spPr>
        <p:txBody>
          <a:bodyPr vert="horz" wrap="square" lIns="0" tIns="0" rIns="0" bIns="0" anchor="t">
            <a:spAutoFit/>
          </a:bodyPr>
          <a:lstStyle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133" b="0" i="0">
                <a:solidFill>
                  <a:srgbClr val="0090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83705" indent="0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1733">
                <a:latin typeface="Arial"/>
                <a:cs typeface="Arial"/>
              </a:defRPr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  <a:extLst/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we got involved</a:t>
            </a: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808633" y="4493062"/>
            <a:ext cx="2017633" cy="738664"/>
          </a:xfrm>
          <a:prstGeom prst="rect">
            <a:avLst/>
          </a:prstGeom>
        </p:spPr>
        <p:txBody>
          <a:bodyPr vert="horz" wrap="square" lIns="0" tIns="0" rIns="0" bIns="0" anchor="t">
            <a:spAutoFit/>
          </a:bodyPr>
          <a:lstStyle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1600" b="0" i="0">
                <a:solidFill>
                  <a:srgbClr val="1E185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21792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/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  <a:extLst/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Initial engagement with MSK Physiotherapy FCP</a:t>
            </a: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3628801" y="3307685"/>
            <a:ext cx="2017632" cy="328231"/>
          </a:xfrm>
          <a:prstGeom prst="rect">
            <a:avLst/>
          </a:prstGeom>
        </p:spPr>
        <p:txBody>
          <a:bodyPr vert="horz" wrap="square" lIns="0" tIns="0" rIns="0" bIns="0" anchor="t">
            <a:sp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133" b="0" i="0">
                <a:solidFill>
                  <a:srgbClr val="0090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83705" indent="0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1733">
                <a:latin typeface="Arial"/>
                <a:cs typeface="Arial"/>
              </a:defRPr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MSK FCP Pilot</a:t>
            </a:r>
          </a:p>
        </p:txBody>
      </p:sp>
      <p:sp>
        <p:nvSpPr>
          <p:cNvPr id="7" name="Text Placeholder 8"/>
          <p:cNvSpPr txBox="1">
            <a:spLocks/>
          </p:cNvSpPr>
          <p:nvPr/>
        </p:nvSpPr>
        <p:spPr>
          <a:xfrm>
            <a:off x="3628802" y="4493063"/>
            <a:ext cx="2017633" cy="1036181"/>
          </a:xfrm>
          <a:prstGeom prst="rect">
            <a:avLst/>
          </a:prstGeom>
        </p:spPr>
        <p:txBody>
          <a:bodyPr vert="horz" wrap="square" lIns="0" tIns="0" rIns="0" bIns="0" anchor="t">
            <a:sp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1600" b="0" i="0">
                <a:solidFill>
                  <a:srgbClr val="1E185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21792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/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Implementation of MSK Physiotherapy FCP pilot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9"/>
          <p:cNvSpPr txBox="1">
            <a:spLocks/>
          </p:cNvSpPr>
          <p:nvPr/>
        </p:nvSpPr>
        <p:spPr>
          <a:xfrm>
            <a:off x="6512599" y="3290293"/>
            <a:ext cx="2017632" cy="656462"/>
          </a:xfrm>
          <a:prstGeom prst="rect">
            <a:avLst/>
          </a:prstGeom>
        </p:spPr>
        <p:txBody>
          <a:bodyPr vert="horz" wrap="square" lIns="0" tIns="0" rIns="0" bIns="0" anchor="t">
            <a:sp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133" b="0" i="0">
                <a:solidFill>
                  <a:srgbClr val="0090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83705" indent="0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1733">
                <a:latin typeface="Arial"/>
                <a:cs typeface="Arial"/>
              </a:defRPr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Benefits and challenges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6513048" y="4503978"/>
            <a:ext cx="2017633" cy="738664"/>
          </a:xfrm>
          <a:prstGeom prst="rect">
            <a:avLst/>
          </a:prstGeom>
        </p:spPr>
        <p:txBody>
          <a:bodyPr vert="horz" wrap="square" lIns="0" tIns="0" rIns="0" bIns="0" anchor="t">
            <a:sp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1600" b="0" i="0">
                <a:solidFill>
                  <a:srgbClr val="1E185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21792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/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positives of the service and the challenges we faced</a:t>
            </a:r>
          </a:p>
        </p:txBody>
      </p:sp>
      <p:sp>
        <p:nvSpPr>
          <p:cNvPr id="10" name="Text Placeholder 11"/>
          <p:cNvSpPr txBox="1">
            <a:spLocks/>
          </p:cNvSpPr>
          <p:nvPr/>
        </p:nvSpPr>
        <p:spPr>
          <a:xfrm>
            <a:off x="9407184" y="3303916"/>
            <a:ext cx="2017632" cy="656462"/>
          </a:xfrm>
          <a:prstGeom prst="rect">
            <a:avLst/>
          </a:prstGeom>
        </p:spPr>
        <p:txBody>
          <a:bodyPr vert="horz" wrap="square" lIns="0" tIns="0" rIns="0" bIns="0" anchor="t">
            <a:sp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133" b="0" i="0">
                <a:solidFill>
                  <a:srgbClr val="00907E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83705" indent="0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1733">
                <a:latin typeface="Arial"/>
                <a:cs typeface="Arial"/>
              </a:defRPr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of MSK FCP</a:t>
            </a:r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9407185" y="4506601"/>
            <a:ext cx="2017633" cy="738664"/>
          </a:xfrm>
          <a:prstGeom prst="rect">
            <a:avLst/>
          </a:prstGeom>
        </p:spPr>
        <p:txBody>
          <a:bodyPr vert="horz" wrap="square" lIns="0" tIns="0" rIns="0" bIns="0" anchor="t">
            <a:sp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1600" b="0" i="0">
                <a:solidFill>
                  <a:srgbClr val="1E185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21792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/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Current and future plans for MSK Physiotherapy FCP</a:t>
            </a:r>
          </a:p>
        </p:txBody>
      </p:sp>
      <p:pic>
        <p:nvPicPr>
          <p:cNvPr id="14338" name="Picture 2" descr="Image result for involved icon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86" y="1409704"/>
            <a:ext cx="1578842" cy="16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Image result for recrutement ic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65"/>
          <a:stretch/>
        </p:blipFill>
        <p:spPr bwMode="auto">
          <a:xfrm>
            <a:off x="3627341" y="1484327"/>
            <a:ext cx="1852990" cy="137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Image result for test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405" y="2039188"/>
            <a:ext cx="818527" cy="81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Image result for positiv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764" y="1286606"/>
            <a:ext cx="1160651" cy="116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proudtocar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88640"/>
            <a:ext cx="1163336" cy="101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FE6C14C-1760-C843-BB6E-E2BC557D5A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18614" y="1201868"/>
            <a:ext cx="2653019" cy="186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4899999"/>
          </a:xfrm>
        </p:spPr>
        <p:txBody>
          <a:bodyPr>
            <a:normAutofit lnSpcReduction="10000"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Rotherham NHS Foundation Trust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Integrated acute &amp; community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Population of 260,000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Diverse borough, densely populated, multi-ethnics in urban areas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Aging population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Existing MSK service (MSK CATS &amp; Physiotherapy)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15% increase in referrals (2016 to 2017)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Report submitted to Rotherham CCG suggesting MSK FCP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MSK FCP pilots: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February 2017 – initial pilot, two practices, 8 weeks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August 2017 – December 2017 – extended pilot, 10 practices, 4 APP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75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1384" y="1481329"/>
            <a:ext cx="11233248" cy="4755983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practices selected by Rotherham CCG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Capacity plan was identified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Clinician job plans developed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APP were recruited from the existing MSK physiotherapy team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Care Navigation model (West Wakefield) was adopted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Inclusion/ Exclusion criteria established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 collection and patient feedback tools were developed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August – December 2017 pilot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8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1481328"/>
            <a:ext cx="10585176" cy="4611968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Number of patients assessed / managed (NP – 1770, FU – 116)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Chronicity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Outcomes of initial assessment/ follow up appointments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Investigations requested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Analysis of MSK and T+O referrals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Patient feedback </a:t>
            </a:r>
          </a:p>
          <a:p>
            <a:pPr marL="630936" lvl="2" indent="0" algn="just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August – December 2017 Pilot </a:t>
            </a:r>
            <a:endParaRPr lang="en-GB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370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368" y="1389088"/>
            <a:ext cx="10972800" cy="4525963"/>
          </a:xfrm>
        </p:spPr>
        <p:txBody>
          <a:bodyPr/>
          <a:lstStyle/>
          <a:p>
            <a:pPr marL="109728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Initial Assessment Outcomes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Pilot Results/ Success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E249376-CAB1-5E48-A7C9-39EF1EBF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78004"/>
              </p:ext>
            </p:extLst>
          </p:nvPr>
        </p:nvGraphicFramePr>
        <p:xfrm>
          <a:off x="1703512" y="2060848"/>
          <a:ext cx="8928992" cy="4010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4868">
                  <a:extLst>
                    <a:ext uri="{9D8B030D-6E8A-4147-A177-3AD203B41FA5}">
                      <a16:colId xmlns:a16="http://schemas.microsoft.com/office/drawing/2014/main" xmlns="" val="1946302657"/>
                    </a:ext>
                  </a:extLst>
                </a:gridCol>
                <a:gridCol w="1297062">
                  <a:extLst>
                    <a:ext uri="{9D8B030D-6E8A-4147-A177-3AD203B41FA5}">
                      <a16:colId xmlns:a16="http://schemas.microsoft.com/office/drawing/2014/main" xmlns="" val="136019626"/>
                    </a:ext>
                  </a:extLst>
                </a:gridCol>
                <a:gridCol w="1297062">
                  <a:extLst>
                    <a:ext uri="{9D8B030D-6E8A-4147-A177-3AD203B41FA5}">
                      <a16:colId xmlns:a16="http://schemas.microsoft.com/office/drawing/2014/main" xmlns="" val="3178071019"/>
                    </a:ext>
                  </a:extLst>
                </a:gridCol>
              </a:tblGrid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Appointment Outcome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Patients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Percentage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9746721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Provide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for self-management (no follow up)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1092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62%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02963595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Referred to MSK Physiotherapy service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458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9366582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Referred back to GP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1847334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Inappropriate for MSK service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0522675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  Appropriate but required further GP assistance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5246665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Other referral e.g. podiatry or community physiotherapy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5277081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Referred to MSK community assessment and treatment services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3607845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Follow up with the MSK Advanced Physiotherapy Practitioner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&lt;2%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7131478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Referred to Trauma and Orthopaedic service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&lt;1%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8803041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Incomplete assessment with no recorded outcome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0499649"/>
                  </a:ext>
                </a:extLst>
              </a:tr>
              <a:tr h="33417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1770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6413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910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368" y="1389089"/>
            <a:ext cx="10972800" cy="2327944"/>
          </a:xfrm>
        </p:spPr>
        <p:txBody>
          <a:bodyPr/>
          <a:lstStyle/>
          <a:p>
            <a:pPr marL="109728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Follow up Appointment Outcomes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Pilot Results/ Success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0F6912E-2625-9E45-A19D-CE5EB75BE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518265"/>
              </p:ext>
            </p:extLst>
          </p:nvPr>
        </p:nvGraphicFramePr>
        <p:xfrm>
          <a:off x="1775520" y="1988840"/>
          <a:ext cx="8856984" cy="4104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3780">
                  <a:extLst>
                    <a:ext uri="{9D8B030D-6E8A-4147-A177-3AD203B41FA5}">
                      <a16:colId xmlns:a16="http://schemas.microsoft.com/office/drawing/2014/main" xmlns="" val="3365978586"/>
                    </a:ext>
                  </a:extLst>
                </a:gridCol>
                <a:gridCol w="1286602">
                  <a:extLst>
                    <a:ext uri="{9D8B030D-6E8A-4147-A177-3AD203B41FA5}">
                      <a16:colId xmlns:a16="http://schemas.microsoft.com/office/drawing/2014/main" xmlns="" val="3424894128"/>
                    </a:ext>
                  </a:extLst>
                </a:gridCol>
                <a:gridCol w="1286602">
                  <a:extLst>
                    <a:ext uri="{9D8B030D-6E8A-4147-A177-3AD203B41FA5}">
                      <a16:colId xmlns:a16="http://schemas.microsoft.com/office/drawing/2014/main" xmlns="" val="3073847215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Appointment Outcome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2438228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to MSK Physiotherapy service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333856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Continued self-management (no further appointment)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597179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to MSK community assessment and treatment services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580917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back to GP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742488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to Trauma and Orthopaedic service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815587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Advised to wait for existing referral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76993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referral e.g. podiatry or community physiotherapy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557171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 up with the MSK Advanced Physiotherapy Practitioner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353419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81974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05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Patient feedback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30% response rate to satisfaction questionnaire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99% likely to recommend the service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999% happy to see APP instead of GP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95% patients felt needs were met more efficiently 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GP Feedback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Positive / Supportive of project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Reduced burden on GP appointments </a:t>
            </a:r>
          </a:p>
          <a:p>
            <a:pPr lvl="1"/>
            <a:endParaRPr lang="en-GB" dirty="0"/>
          </a:p>
          <a:p>
            <a:pPr marL="393192" lvl="1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Pilot Results/ Success</a:t>
            </a:r>
          </a:p>
        </p:txBody>
      </p:sp>
    </p:spTree>
    <p:extLst>
      <p:ext uri="{BB962C8B-B14F-4D97-AF65-F5344CB8AC3E}">
        <p14:creationId xmlns:p14="http://schemas.microsoft.com/office/powerpoint/2010/main" val="138995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 1770 patient Primary Care records were manually reviewed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patients referred back to GP by APP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313 patients accessed a further GP/ANP appointment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Detailed Analysis of Patient Outcomes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841AC2E-F647-8E46-B120-72AD8AA77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070517"/>
              </p:ext>
            </p:extLst>
          </p:nvPr>
        </p:nvGraphicFramePr>
        <p:xfrm>
          <a:off x="2135560" y="3082952"/>
          <a:ext cx="7272808" cy="3010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9852">
                  <a:extLst>
                    <a:ext uri="{9D8B030D-6E8A-4147-A177-3AD203B41FA5}">
                      <a16:colId xmlns:a16="http://schemas.microsoft.com/office/drawing/2014/main" xmlns="" val="3204346724"/>
                    </a:ext>
                  </a:extLst>
                </a:gridCol>
                <a:gridCol w="1056478">
                  <a:extLst>
                    <a:ext uri="{9D8B030D-6E8A-4147-A177-3AD203B41FA5}">
                      <a16:colId xmlns:a16="http://schemas.microsoft.com/office/drawing/2014/main" xmlns="" val="367055954"/>
                    </a:ext>
                  </a:extLst>
                </a:gridCol>
                <a:gridCol w="1056478">
                  <a:extLst>
                    <a:ext uri="{9D8B030D-6E8A-4147-A177-3AD203B41FA5}">
                      <a16:colId xmlns:a16="http://schemas.microsoft.com/office/drawing/2014/main" xmlns="" val="858499789"/>
                    </a:ext>
                  </a:extLst>
                </a:gridCol>
              </a:tblGrid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Appointment Outcome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10117176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Prescribed pain relief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3627574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Prescribed pain relief and provided a fit note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8210381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Advised to wait for existing referral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1904820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Provided a fit note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7823283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for MSK Physiotherapy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0175830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to MSK CATs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4219024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for an X-Ray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3955260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to Trauma and Orthopaedics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9461693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Referred to other service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0103724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not attend appointment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16266648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54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99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1010</TotalTime>
  <Words>931</Words>
  <Application>Microsoft Office PowerPoint</Application>
  <PresentationFormat>Custom</PresentationFormat>
  <Paragraphs>248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Concourse</vt:lpstr>
      <vt:lpstr>MSPhotoEd.3</vt:lpstr>
      <vt:lpstr>‘First Contact Practitioners’  Implementation of MSK physiotherapy FCP across Rotherham</vt:lpstr>
      <vt:lpstr>Headlines</vt:lpstr>
      <vt:lpstr>Background </vt:lpstr>
      <vt:lpstr> August – December 2017 pilot </vt:lpstr>
      <vt:lpstr>August – December 2017 Pilot </vt:lpstr>
      <vt:lpstr>Pilot Results/ Success</vt:lpstr>
      <vt:lpstr>Pilot Results/ Success</vt:lpstr>
      <vt:lpstr>Pilot Results/ Success</vt:lpstr>
      <vt:lpstr>Detailed Analysis of Patient Outcomes</vt:lpstr>
      <vt:lpstr>Challenges</vt:lpstr>
      <vt:lpstr>Current Position of FCP in Rotherham</vt:lpstr>
      <vt:lpstr>Current Position of FCP in Rotherham</vt:lpstr>
      <vt:lpstr>Current Outcomes</vt:lpstr>
      <vt:lpstr>Challenges</vt:lpstr>
      <vt:lpstr>Opportunities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Practice</dc:title>
  <dc:creator>Rebecca Sheldon</dc:creator>
  <cp:lastModifiedBy>Lucy Smith15</cp:lastModifiedBy>
  <cp:revision>243</cp:revision>
  <cp:lastPrinted>2018-09-19T18:50:50Z</cp:lastPrinted>
  <dcterms:created xsi:type="dcterms:W3CDTF">2018-09-06T12:43:41Z</dcterms:created>
  <dcterms:modified xsi:type="dcterms:W3CDTF">2019-01-25T16:36:08Z</dcterms:modified>
</cp:coreProperties>
</file>