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3">
  <p:sldMasterIdLst>
    <p:sldMasterId id="2147483648" r:id="rId1"/>
    <p:sldMasterId id="2147483825" r:id="rId2"/>
    <p:sldMasterId id="2147483830" r:id="rId3"/>
    <p:sldMasterId id="2147483857" r:id="rId4"/>
    <p:sldMasterId id="2147483992" r:id="rId5"/>
    <p:sldMasterId id="2147483994" r:id="rId6"/>
    <p:sldMasterId id="2147484017" r:id="rId7"/>
    <p:sldMasterId id="2147484021" r:id="rId8"/>
    <p:sldMasterId id="2147484058" r:id="rId9"/>
    <p:sldMasterId id="2147484071" r:id="rId10"/>
  </p:sldMasterIdLst>
  <p:notesMasterIdLst>
    <p:notesMasterId r:id="rId68"/>
  </p:notesMasterIdLst>
  <p:sldIdLst>
    <p:sldId id="972" r:id="rId11"/>
    <p:sldId id="973" r:id="rId12"/>
    <p:sldId id="974" r:id="rId13"/>
    <p:sldId id="1085" r:id="rId14"/>
    <p:sldId id="1086" r:id="rId15"/>
    <p:sldId id="1087" r:id="rId16"/>
    <p:sldId id="1088" r:id="rId17"/>
    <p:sldId id="1089" r:id="rId18"/>
    <p:sldId id="1090" r:id="rId19"/>
    <p:sldId id="1091" r:id="rId20"/>
    <p:sldId id="1092" r:id="rId21"/>
    <p:sldId id="1093" r:id="rId22"/>
    <p:sldId id="1094" r:id="rId23"/>
    <p:sldId id="1095" r:id="rId24"/>
    <p:sldId id="1096" r:id="rId25"/>
    <p:sldId id="1097" r:id="rId26"/>
    <p:sldId id="1098" r:id="rId27"/>
    <p:sldId id="1099" r:id="rId28"/>
    <p:sldId id="1100" r:id="rId29"/>
    <p:sldId id="1101" r:id="rId30"/>
    <p:sldId id="1030" r:id="rId31"/>
    <p:sldId id="1076" r:id="rId32"/>
    <p:sldId id="1077" r:id="rId33"/>
    <p:sldId id="1102" r:id="rId34"/>
    <p:sldId id="1103" r:id="rId35"/>
    <p:sldId id="1104" r:id="rId36"/>
    <p:sldId id="1105" r:id="rId37"/>
    <p:sldId id="1106" r:id="rId38"/>
    <p:sldId id="1107" r:id="rId39"/>
    <p:sldId id="1108" r:id="rId40"/>
    <p:sldId id="1109" r:id="rId41"/>
    <p:sldId id="1110" r:id="rId42"/>
    <p:sldId id="1039" r:id="rId43"/>
    <p:sldId id="1040" r:id="rId44"/>
    <p:sldId id="1041" r:id="rId45"/>
    <p:sldId id="1042" r:id="rId46"/>
    <p:sldId id="1043" r:id="rId47"/>
    <p:sldId id="1044" r:id="rId48"/>
    <p:sldId id="1045" r:id="rId49"/>
    <p:sldId id="1046" r:id="rId50"/>
    <p:sldId id="1047" r:id="rId51"/>
    <p:sldId id="1048" r:id="rId52"/>
    <p:sldId id="1049" r:id="rId53"/>
    <p:sldId id="1050" r:id="rId54"/>
    <p:sldId id="1051" r:id="rId55"/>
    <p:sldId id="1078" r:id="rId56"/>
    <p:sldId id="1079" r:id="rId57"/>
    <p:sldId id="1080" r:id="rId58"/>
    <p:sldId id="1081" r:id="rId59"/>
    <p:sldId id="1082" r:id="rId60"/>
    <p:sldId id="1083" r:id="rId61"/>
    <p:sldId id="1084" r:id="rId62"/>
    <p:sldId id="1072" r:id="rId63"/>
    <p:sldId id="1073" r:id="rId64"/>
    <p:sldId id="1074" r:id="rId65"/>
    <p:sldId id="1075" r:id="rId66"/>
    <p:sldId id="1014" r:id="rId67"/>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pos="1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Kew" initials="PK" lastIdx="1" clrIdx="0">
    <p:extLst>
      <p:ext uri="{19B8F6BF-5375-455C-9EA6-DF929625EA0E}">
        <p15:presenceInfo xmlns:p15="http://schemas.microsoft.com/office/powerpoint/2012/main" userId="38baf09ea46977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34AE"/>
    <a:srgbClr val="5D2884"/>
    <a:srgbClr val="F0AB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0547" autoAdjust="0"/>
  </p:normalViewPr>
  <p:slideViewPr>
    <p:cSldViewPr>
      <p:cViewPr varScale="1">
        <p:scale>
          <a:sx n="104" d="100"/>
          <a:sy n="104" d="100"/>
        </p:scale>
        <p:origin x="1830" y="108"/>
      </p:cViewPr>
      <p:guideLst>
        <p:guide orient="horz" pos="709"/>
        <p:guide pos="113"/>
      </p:guideLst>
    </p:cSldViewPr>
  </p:slideViewPr>
  <p:notesTextViewPr>
    <p:cViewPr>
      <p:scale>
        <a:sx n="100" d="100"/>
        <a:sy n="100" d="100"/>
      </p:scale>
      <p:origin x="0" y="0"/>
    </p:cViewPr>
  </p:notesTextViewPr>
  <p:sorterViewPr>
    <p:cViewPr>
      <p:scale>
        <a:sx n="144" d="100"/>
        <a:sy n="14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2600775193798448"/>
          <c:y val="1.889670988937737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090786847438401E-2"/>
          <c:y val="0.18142830621159053"/>
          <c:w val="0.89366411394902479"/>
          <c:h val="0.58452715780118003"/>
        </c:manualLayout>
      </c:layout>
      <c:barChart>
        <c:barDir val="col"/>
        <c:grouping val="clustered"/>
        <c:varyColors val="0"/>
        <c:ser>
          <c:idx val="0"/>
          <c:order val="0"/>
          <c:tx>
            <c:strRef>
              <c:f>Sheet1!$B$1</c:f>
              <c:strCache>
                <c:ptCount val="1"/>
                <c:pt idx="0">
                  <c:v>Conditions Seen</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2E5B-40B1-BB02-5306962321A2}"/>
              </c:ext>
            </c:extLst>
          </c:dPt>
          <c:dPt>
            <c:idx val="1"/>
            <c:invertIfNegative val="0"/>
            <c:bubble3D val="0"/>
            <c:extLst>
              <c:ext xmlns:c16="http://schemas.microsoft.com/office/drawing/2014/chart" uri="{C3380CC4-5D6E-409C-BE32-E72D297353CC}">
                <c16:uniqueId val="{00000003-2E5B-40B1-BB02-5306962321A2}"/>
              </c:ext>
            </c:extLst>
          </c:dPt>
          <c:dPt>
            <c:idx val="2"/>
            <c:invertIfNegative val="0"/>
            <c:bubble3D val="0"/>
            <c:extLst>
              <c:ext xmlns:c16="http://schemas.microsoft.com/office/drawing/2014/chart" uri="{C3380CC4-5D6E-409C-BE32-E72D297353CC}">
                <c16:uniqueId val="{00000005-2E5B-40B1-BB02-5306962321A2}"/>
              </c:ext>
            </c:extLst>
          </c:dPt>
          <c:dPt>
            <c:idx val="3"/>
            <c:invertIfNegative val="0"/>
            <c:bubble3D val="0"/>
            <c:extLst>
              <c:ext xmlns:c16="http://schemas.microsoft.com/office/drawing/2014/chart" uri="{C3380CC4-5D6E-409C-BE32-E72D297353CC}">
                <c16:uniqueId val="{00000007-2E5B-40B1-BB02-5306962321A2}"/>
              </c:ext>
            </c:extLst>
          </c:dPt>
          <c:dPt>
            <c:idx val="4"/>
            <c:invertIfNegative val="0"/>
            <c:bubble3D val="0"/>
            <c:extLst>
              <c:ext xmlns:c16="http://schemas.microsoft.com/office/drawing/2014/chart" uri="{C3380CC4-5D6E-409C-BE32-E72D297353CC}">
                <c16:uniqueId val="{00000009-2E5B-40B1-BB02-5306962321A2}"/>
              </c:ext>
            </c:extLst>
          </c:dPt>
          <c:dPt>
            <c:idx val="5"/>
            <c:invertIfNegative val="0"/>
            <c:bubble3D val="0"/>
            <c:extLst>
              <c:ext xmlns:c16="http://schemas.microsoft.com/office/drawing/2014/chart" uri="{C3380CC4-5D6E-409C-BE32-E72D297353CC}">
                <c16:uniqueId val="{0000000B-2E5B-40B1-BB02-5306962321A2}"/>
              </c:ext>
            </c:extLst>
          </c:dPt>
          <c:dPt>
            <c:idx val="6"/>
            <c:invertIfNegative val="0"/>
            <c:bubble3D val="0"/>
            <c:extLst>
              <c:ext xmlns:c16="http://schemas.microsoft.com/office/drawing/2014/chart" uri="{C3380CC4-5D6E-409C-BE32-E72D297353CC}">
                <c16:uniqueId val="{0000000D-2E5B-40B1-BB02-5306962321A2}"/>
              </c:ext>
            </c:extLst>
          </c:dPt>
          <c:dPt>
            <c:idx val="7"/>
            <c:invertIfNegative val="0"/>
            <c:bubble3D val="0"/>
            <c:extLst>
              <c:ext xmlns:c16="http://schemas.microsoft.com/office/drawing/2014/chart" uri="{C3380CC4-5D6E-409C-BE32-E72D297353CC}">
                <c16:uniqueId val="{0000000F-2E5B-40B1-BB02-5306962321A2}"/>
              </c:ext>
            </c:extLst>
          </c:dPt>
          <c:dPt>
            <c:idx val="8"/>
            <c:invertIfNegative val="0"/>
            <c:bubble3D val="0"/>
            <c:extLst>
              <c:ext xmlns:c16="http://schemas.microsoft.com/office/drawing/2014/chart" uri="{C3380CC4-5D6E-409C-BE32-E72D297353CC}">
                <c16:uniqueId val="{00000011-2E5B-40B1-BB02-5306962321A2}"/>
              </c:ext>
            </c:extLst>
          </c:dPt>
          <c:cat>
            <c:strRef>
              <c:f>Sheet1!$A$2:$A$10</c:f>
              <c:strCache>
                <c:ptCount val="9"/>
                <c:pt idx="0">
                  <c:v>Lx Spine</c:v>
                </c:pt>
                <c:pt idx="1">
                  <c:v>Tx Spine</c:v>
                </c:pt>
                <c:pt idx="2">
                  <c:v>Cx Spine</c:v>
                </c:pt>
                <c:pt idx="3">
                  <c:v>Shoulder</c:v>
                </c:pt>
                <c:pt idx="4">
                  <c:v>Elbow</c:v>
                </c:pt>
                <c:pt idx="5">
                  <c:v>Knee</c:v>
                </c:pt>
                <c:pt idx="6">
                  <c:v>Foot/ankle</c:v>
                </c:pt>
                <c:pt idx="7">
                  <c:v>Chronic pain</c:v>
                </c:pt>
                <c:pt idx="8">
                  <c:v>Other</c:v>
                </c:pt>
              </c:strCache>
            </c:strRef>
          </c:cat>
          <c:val>
            <c:numRef>
              <c:f>Sheet1!$B$2:$B$10</c:f>
              <c:numCache>
                <c:formatCode>General</c:formatCode>
                <c:ptCount val="9"/>
                <c:pt idx="0">
                  <c:v>26</c:v>
                </c:pt>
                <c:pt idx="1">
                  <c:v>4</c:v>
                </c:pt>
                <c:pt idx="2">
                  <c:v>17</c:v>
                </c:pt>
                <c:pt idx="3">
                  <c:v>2</c:v>
                </c:pt>
                <c:pt idx="4">
                  <c:v>2</c:v>
                </c:pt>
                <c:pt idx="5">
                  <c:v>14</c:v>
                </c:pt>
                <c:pt idx="6">
                  <c:v>9</c:v>
                </c:pt>
                <c:pt idx="7">
                  <c:v>4</c:v>
                </c:pt>
                <c:pt idx="8">
                  <c:v>13</c:v>
                </c:pt>
              </c:numCache>
            </c:numRef>
          </c:val>
          <c:extLst>
            <c:ext xmlns:c16="http://schemas.microsoft.com/office/drawing/2014/chart" uri="{C3380CC4-5D6E-409C-BE32-E72D297353CC}">
              <c16:uniqueId val="{00000012-2E5B-40B1-BB02-5306962321A2}"/>
            </c:ext>
          </c:extLst>
        </c:ser>
        <c:dLbls>
          <c:showLegendKey val="0"/>
          <c:showVal val="0"/>
          <c:showCatName val="0"/>
          <c:showSerName val="0"/>
          <c:showPercent val="0"/>
          <c:showBubbleSize val="0"/>
        </c:dLbls>
        <c:gapWidth val="100"/>
        <c:axId val="100626816"/>
        <c:axId val="100628352"/>
      </c:barChart>
      <c:catAx>
        <c:axId val="100626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628352"/>
        <c:crosses val="autoZero"/>
        <c:auto val="1"/>
        <c:lblAlgn val="ctr"/>
        <c:lblOffset val="100"/>
        <c:noMultiLvlLbl val="0"/>
      </c:catAx>
      <c:valAx>
        <c:axId val="10062835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6268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6E98F-9163-4206-9C8D-ECB0E742984B}"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3B6202EF-BBD9-4CE3-88E6-326716CFDCC9}">
      <dgm:prSet phldrT="[Text]" custT="1"/>
      <dgm:spPr/>
      <dgm:t>
        <a:bodyPr/>
        <a:lstStyle/>
        <a:p>
          <a:r>
            <a:rPr lang="en-GB" sz="3200" dirty="0" smtClean="0">
              <a:latin typeface="+mj-lt"/>
            </a:rPr>
            <a:t>Implementation</a:t>
          </a:r>
          <a:endParaRPr lang="en-US" sz="3200" dirty="0"/>
        </a:p>
      </dgm:t>
    </dgm:pt>
    <dgm:pt modelId="{4B5F8E52-ACEF-4A68-9345-3D68FA28FB7E}" type="parTrans" cxnId="{3D850A11-1E06-4C1B-87EC-72D3ABF01823}">
      <dgm:prSet/>
      <dgm:spPr/>
      <dgm:t>
        <a:bodyPr/>
        <a:lstStyle/>
        <a:p>
          <a:endParaRPr lang="en-US" sz="2000"/>
        </a:p>
      </dgm:t>
    </dgm:pt>
    <dgm:pt modelId="{DCB3CDEF-153E-4096-9525-FB412DD6ADC9}" type="sibTrans" cxnId="{3D850A11-1E06-4C1B-87EC-72D3ABF01823}">
      <dgm:prSet/>
      <dgm:spPr/>
      <dgm:t>
        <a:bodyPr/>
        <a:lstStyle/>
        <a:p>
          <a:endParaRPr lang="en-US" sz="2000"/>
        </a:p>
      </dgm:t>
    </dgm:pt>
    <dgm:pt modelId="{BEE31D1D-437E-49EC-B5E3-1D16266772A0}">
      <dgm:prSet custT="1"/>
      <dgm:spPr/>
      <dgm:t>
        <a:bodyPr/>
        <a:lstStyle/>
        <a:p>
          <a:r>
            <a:rPr lang="en-GB" sz="3200" smtClean="0">
              <a:latin typeface="+mj-lt"/>
            </a:rPr>
            <a:t>Workforce</a:t>
          </a:r>
          <a:endParaRPr lang="en-GB" sz="3200" dirty="0" smtClean="0">
            <a:latin typeface="+mj-lt"/>
          </a:endParaRPr>
        </a:p>
      </dgm:t>
    </dgm:pt>
    <dgm:pt modelId="{43962D35-EA88-4A65-8473-C99E15A75F88}" type="parTrans" cxnId="{4B342CD3-C19C-4296-A1C5-A0F3A2768C32}">
      <dgm:prSet/>
      <dgm:spPr/>
      <dgm:t>
        <a:bodyPr/>
        <a:lstStyle/>
        <a:p>
          <a:endParaRPr lang="en-US" sz="2000"/>
        </a:p>
      </dgm:t>
    </dgm:pt>
    <dgm:pt modelId="{2255F0AB-AD22-4010-A058-36D1524D0F99}" type="sibTrans" cxnId="{4B342CD3-C19C-4296-A1C5-A0F3A2768C32}">
      <dgm:prSet/>
      <dgm:spPr/>
      <dgm:t>
        <a:bodyPr/>
        <a:lstStyle/>
        <a:p>
          <a:endParaRPr lang="en-US" sz="2000"/>
        </a:p>
      </dgm:t>
    </dgm:pt>
    <dgm:pt modelId="{AC357673-6D5A-4398-B02A-C6FA66818BB3}">
      <dgm:prSet custT="1"/>
      <dgm:spPr/>
      <dgm:t>
        <a:bodyPr/>
        <a:lstStyle/>
        <a:p>
          <a:r>
            <a:rPr lang="en-GB" sz="3200" dirty="0" smtClean="0">
              <a:latin typeface="+mj-lt"/>
            </a:rPr>
            <a:t>Demonstrating impact</a:t>
          </a:r>
        </a:p>
      </dgm:t>
    </dgm:pt>
    <dgm:pt modelId="{D5D3BA9E-9647-4803-A2D7-ABBBF54B1ACD}" type="parTrans" cxnId="{05EACA3A-87B4-429D-8511-C8F83E4C2096}">
      <dgm:prSet/>
      <dgm:spPr/>
      <dgm:t>
        <a:bodyPr/>
        <a:lstStyle/>
        <a:p>
          <a:endParaRPr lang="en-US" sz="2000"/>
        </a:p>
      </dgm:t>
    </dgm:pt>
    <dgm:pt modelId="{D6DFD3FC-6189-4D10-9DCF-7F4BA0396712}" type="sibTrans" cxnId="{05EACA3A-87B4-429D-8511-C8F83E4C2096}">
      <dgm:prSet/>
      <dgm:spPr/>
      <dgm:t>
        <a:bodyPr/>
        <a:lstStyle/>
        <a:p>
          <a:endParaRPr lang="en-US" sz="2000"/>
        </a:p>
      </dgm:t>
    </dgm:pt>
    <dgm:pt modelId="{81997552-8C81-40E3-9503-3B508CA5F75C}" type="pres">
      <dgm:prSet presAssocID="{4C16E98F-9163-4206-9C8D-ECB0E742984B}" presName="Name0" presStyleCnt="0">
        <dgm:presLayoutVars>
          <dgm:dir/>
          <dgm:animLvl val="lvl"/>
          <dgm:resizeHandles val="exact"/>
        </dgm:presLayoutVars>
      </dgm:prSet>
      <dgm:spPr/>
      <dgm:t>
        <a:bodyPr/>
        <a:lstStyle/>
        <a:p>
          <a:endParaRPr lang="en-US"/>
        </a:p>
      </dgm:t>
    </dgm:pt>
    <dgm:pt modelId="{91D3F483-F365-4AF5-BDB7-A0E0F859C28A}" type="pres">
      <dgm:prSet presAssocID="{3B6202EF-BBD9-4CE3-88E6-326716CFDCC9}" presName="linNode" presStyleCnt="0"/>
      <dgm:spPr/>
    </dgm:pt>
    <dgm:pt modelId="{9D15E1C7-21DD-48F7-A043-850F9C7921A3}" type="pres">
      <dgm:prSet presAssocID="{3B6202EF-BBD9-4CE3-88E6-326716CFDCC9}" presName="parentText" presStyleLbl="node1" presStyleIdx="0" presStyleCnt="3" custScaleX="114722" custLinFactNeighborX="-54958" custLinFactNeighborY="5347">
        <dgm:presLayoutVars>
          <dgm:chMax val="1"/>
          <dgm:bulletEnabled val="1"/>
        </dgm:presLayoutVars>
      </dgm:prSet>
      <dgm:spPr/>
      <dgm:t>
        <a:bodyPr/>
        <a:lstStyle/>
        <a:p>
          <a:endParaRPr lang="en-US"/>
        </a:p>
      </dgm:t>
    </dgm:pt>
    <dgm:pt modelId="{FD2D2D38-D5FA-4B2F-AC21-14A20927FEF6}" type="pres">
      <dgm:prSet presAssocID="{DCB3CDEF-153E-4096-9525-FB412DD6ADC9}" presName="sp" presStyleCnt="0"/>
      <dgm:spPr/>
    </dgm:pt>
    <dgm:pt modelId="{6D78E3F1-8484-4F90-93DA-3847CBD855E6}" type="pres">
      <dgm:prSet presAssocID="{BEE31D1D-437E-49EC-B5E3-1D16266772A0}" presName="linNode" presStyleCnt="0"/>
      <dgm:spPr/>
    </dgm:pt>
    <dgm:pt modelId="{6F7FF331-9833-4A19-B85C-8A27B738A1F0}" type="pres">
      <dgm:prSet presAssocID="{BEE31D1D-437E-49EC-B5E3-1D16266772A0}" presName="parentText" presStyleLbl="node1" presStyleIdx="1" presStyleCnt="3" custScaleX="114722" custLinFactNeighborX="70646" custLinFactNeighborY="-99653">
        <dgm:presLayoutVars>
          <dgm:chMax val="1"/>
          <dgm:bulletEnabled val="1"/>
        </dgm:presLayoutVars>
      </dgm:prSet>
      <dgm:spPr/>
      <dgm:t>
        <a:bodyPr/>
        <a:lstStyle/>
        <a:p>
          <a:endParaRPr lang="en-US"/>
        </a:p>
      </dgm:t>
    </dgm:pt>
    <dgm:pt modelId="{55BDBEFD-FE84-4A26-815D-FFC37BC2E3EE}" type="pres">
      <dgm:prSet presAssocID="{2255F0AB-AD22-4010-A058-36D1524D0F99}" presName="sp" presStyleCnt="0"/>
      <dgm:spPr/>
    </dgm:pt>
    <dgm:pt modelId="{C8423DD4-4273-436B-BC05-AFB684A92722}" type="pres">
      <dgm:prSet presAssocID="{AC357673-6D5A-4398-B02A-C6FA66818BB3}" presName="linNode" presStyleCnt="0"/>
      <dgm:spPr/>
    </dgm:pt>
    <dgm:pt modelId="{FEB11E48-4037-4F82-8A18-C38AB3818E15}" type="pres">
      <dgm:prSet presAssocID="{AC357673-6D5A-4398-B02A-C6FA66818BB3}" presName="parentText" presStyleLbl="node1" presStyleIdx="2" presStyleCnt="3" custScaleX="114722" custLinFactNeighborX="15090" custLinFactNeighborY="-78197">
        <dgm:presLayoutVars>
          <dgm:chMax val="1"/>
          <dgm:bulletEnabled val="1"/>
        </dgm:presLayoutVars>
      </dgm:prSet>
      <dgm:spPr/>
      <dgm:t>
        <a:bodyPr/>
        <a:lstStyle/>
        <a:p>
          <a:endParaRPr lang="en-US"/>
        </a:p>
      </dgm:t>
    </dgm:pt>
  </dgm:ptLst>
  <dgm:cxnLst>
    <dgm:cxn modelId="{3A95F5E6-6DE5-497A-9416-C4694638B130}" type="presOf" srcId="{3B6202EF-BBD9-4CE3-88E6-326716CFDCC9}" destId="{9D15E1C7-21DD-48F7-A043-850F9C7921A3}" srcOrd="0" destOrd="0" presId="urn:microsoft.com/office/officeart/2005/8/layout/vList5"/>
    <dgm:cxn modelId="{7E3ED5A1-3305-41FE-BBCE-3283A5652674}" type="presOf" srcId="{4C16E98F-9163-4206-9C8D-ECB0E742984B}" destId="{81997552-8C81-40E3-9503-3B508CA5F75C}" srcOrd="0" destOrd="0" presId="urn:microsoft.com/office/officeart/2005/8/layout/vList5"/>
    <dgm:cxn modelId="{4B342CD3-C19C-4296-A1C5-A0F3A2768C32}" srcId="{4C16E98F-9163-4206-9C8D-ECB0E742984B}" destId="{BEE31D1D-437E-49EC-B5E3-1D16266772A0}" srcOrd="1" destOrd="0" parTransId="{43962D35-EA88-4A65-8473-C99E15A75F88}" sibTransId="{2255F0AB-AD22-4010-A058-36D1524D0F99}"/>
    <dgm:cxn modelId="{05EACA3A-87B4-429D-8511-C8F83E4C2096}" srcId="{4C16E98F-9163-4206-9C8D-ECB0E742984B}" destId="{AC357673-6D5A-4398-B02A-C6FA66818BB3}" srcOrd="2" destOrd="0" parTransId="{D5D3BA9E-9647-4803-A2D7-ABBBF54B1ACD}" sibTransId="{D6DFD3FC-6189-4D10-9DCF-7F4BA0396712}"/>
    <dgm:cxn modelId="{3D850A11-1E06-4C1B-87EC-72D3ABF01823}" srcId="{4C16E98F-9163-4206-9C8D-ECB0E742984B}" destId="{3B6202EF-BBD9-4CE3-88E6-326716CFDCC9}" srcOrd="0" destOrd="0" parTransId="{4B5F8E52-ACEF-4A68-9345-3D68FA28FB7E}" sibTransId="{DCB3CDEF-153E-4096-9525-FB412DD6ADC9}"/>
    <dgm:cxn modelId="{C1EA3869-8529-4FC2-8D05-5BED9E12B595}" type="presOf" srcId="{BEE31D1D-437E-49EC-B5E3-1D16266772A0}" destId="{6F7FF331-9833-4A19-B85C-8A27B738A1F0}" srcOrd="0" destOrd="0" presId="urn:microsoft.com/office/officeart/2005/8/layout/vList5"/>
    <dgm:cxn modelId="{99AC7EFF-00D1-4F91-A271-197733A750AF}" type="presOf" srcId="{AC357673-6D5A-4398-B02A-C6FA66818BB3}" destId="{FEB11E48-4037-4F82-8A18-C38AB3818E15}" srcOrd="0" destOrd="0" presId="urn:microsoft.com/office/officeart/2005/8/layout/vList5"/>
    <dgm:cxn modelId="{ACD9CDC0-8074-4C75-9FCE-6DAF8DB55C41}" type="presParOf" srcId="{81997552-8C81-40E3-9503-3B508CA5F75C}" destId="{91D3F483-F365-4AF5-BDB7-A0E0F859C28A}" srcOrd="0" destOrd="0" presId="urn:microsoft.com/office/officeart/2005/8/layout/vList5"/>
    <dgm:cxn modelId="{EE845F6E-118E-4B89-A869-91EA8EFB1883}" type="presParOf" srcId="{91D3F483-F365-4AF5-BDB7-A0E0F859C28A}" destId="{9D15E1C7-21DD-48F7-A043-850F9C7921A3}" srcOrd="0" destOrd="0" presId="urn:microsoft.com/office/officeart/2005/8/layout/vList5"/>
    <dgm:cxn modelId="{BFC57C81-7666-4D8C-8163-17D112AB0109}" type="presParOf" srcId="{81997552-8C81-40E3-9503-3B508CA5F75C}" destId="{FD2D2D38-D5FA-4B2F-AC21-14A20927FEF6}" srcOrd="1" destOrd="0" presId="urn:microsoft.com/office/officeart/2005/8/layout/vList5"/>
    <dgm:cxn modelId="{E85EF66F-133D-4A7D-A856-51AAAEAC14D5}" type="presParOf" srcId="{81997552-8C81-40E3-9503-3B508CA5F75C}" destId="{6D78E3F1-8484-4F90-93DA-3847CBD855E6}" srcOrd="2" destOrd="0" presId="urn:microsoft.com/office/officeart/2005/8/layout/vList5"/>
    <dgm:cxn modelId="{A089A6E2-AAC0-4115-BA59-2E0028554F3F}" type="presParOf" srcId="{6D78E3F1-8484-4F90-93DA-3847CBD855E6}" destId="{6F7FF331-9833-4A19-B85C-8A27B738A1F0}" srcOrd="0" destOrd="0" presId="urn:microsoft.com/office/officeart/2005/8/layout/vList5"/>
    <dgm:cxn modelId="{ABF25F24-1E7D-4F17-B72A-8ADFC0496BC9}" type="presParOf" srcId="{81997552-8C81-40E3-9503-3B508CA5F75C}" destId="{55BDBEFD-FE84-4A26-815D-FFC37BC2E3EE}" srcOrd="3" destOrd="0" presId="urn:microsoft.com/office/officeart/2005/8/layout/vList5"/>
    <dgm:cxn modelId="{D9E5B39F-2C1D-40A1-8765-6AD0C91B9FA0}" type="presParOf" srcId="{81997552-8C81-40E3-9503-3B508CA5F75C}" destId="{C8423DD4-4273-436B-BC05-AFB684A92722}" srcOrd="4" destOrd="0" presId="urn:microsoft.com/office/officeart/2005/8/layout/vList5"/>
    <dgm:cxn modelId="{B46E7D66-5649-469E-97DF-FE6102B52167}" type="presParOf" srcId="{C8423DD4-4273-436B-BC05-AFB684A92722}" destId="{FEB11E48-4037-4F82-8A18-C38AB3818E1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A10084-89F3-4252-AB94-5540CB8057EB}"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en-GB"/>
        </a:p>
      </dgm:t>
    </dgm:pt>
    <dgm:pt modelId="{C28E2348-4609-4928-AAAD-C495CF81BB45}">
      <dgm:prSet phldrT="[Text]"/>
      <dgm:spPr>
        <a:solidFill>
          <a:srgbClr val="1F1F5B"/>
        </a:solidFill>
      </dgm:spPr>
      <dgm:t>
        <a:bodyPr/>
        <a:lstStyle/>
        <a:p>
          <a:r>
            <a:rPr lang="en-GB" dirty="0" smtClean="0">
              <a:solidFill>
                <a:schemeClr val="bg1"/>
              </a:solidFill>
            </a:rPr>
            <a:t>Align with broader plans for recognition </a:t>
          </a:r>
          <a:endParaRPr lang="en-GB" dirty="0">
            <a:solidFill>
              <a:schemeClr val="bg1"/>
            </a:solidFill>
          </a:endParaRPr>
        </a:p>
      </dgm:t>
    </dgm:pt>
    <dgm:pt modelId="{938DDB25-2523-411C-A949-3E9C55490EAD}" type="parTrans" cxnId="{75087096-56F0-4B75-87F4-F5D449F7D20A}">
      <dgm:prSet/>
      <dgm:spPr/>
      <dgm:t>
        <a:bodyPr/>
        <a:lstStyle/>
        <a:p>
          <a:endParaRPr lang="en-GB"/>
        </a:p>
      </dgm:t>
    </dgm:pt>
    <dgm:pt modelId="{52748555-061D-49C0-9B64-5A33958AB1DD}" type="sibTrans" cxnId="{75087096-56F0-4B75-87F4-F5D449F7D20A}">
      <dgm:prSet/>
      <dgm:spPr/>
      <dgm:t>
        <a:bodyPr/>
        <a:lstStyle/>
        <a:p>
          <a:endParaRPr lang="en-GB"/>
        </a:p>
      </dgm:t>
    </dgm:pt>
    <dgm:pt modelId="{A78AC51B-ADF1-4D30-9FE0-E96B3A015D92}">
      <dgm:prSet phldrT="[Text]"/>
      <dgm:spPr>
        <a:solidFill>
          <a:srgbClr val="FBE3B5"/>
        </a:solidFill>
      </dgm:spPr>
      <dgm:t>
        <a:bodyPr/>
        <a:lstStyle/>
        <a:p>
          <a:pPr algn="l"/>
          <a:r>
            <a:rPr lang="en-GB" dirty="0" smtClean="0">
              <a:solidFill>
                <a:schemeClr val="accent5">
                  <a:lumMod val="50000"/>
                </a:schemeClr>
              </a:solidFill>
              <a:latin typeface="Arial" panose="020B0604020202020204" pitchFamily="34" charset="0"/>
              <a:cs typeface="Arial" panose="020B0604020202020204" pitchFamily="34" charset="0"/>
            </a:rPr>
            <a:t>Self-/peer-/employer-based assessment</a:t>
          </a:r>
          <a:endParaRPr lang="en-GB" dirty="0">
            <a:solidFill>
              <a:schemeClr val="accent5">
                <a:lumMod val="50000"/>
              </a:schemeClr>
            </a:solidFill>
            <a:latin typeface="Arial" panose="020B0604020202020204" pitchFamily="34" charset="0"/>
            <a:cs typeface="Arial" panose="020B0604020202020204" pitchFamily="34" charset="0"/>
          </a:endParaRPr>
        </a:p>
      </dgm:t>
    </dgm:pt>
    <dgm:pt modelId="{B5A77308-AB04-4C2F-AD4F-8EF50E970997}" type="parTrans" cxnId="{F513D0AB-9F22-4B94-98C2-55CE6634DAC0}">
      <dgm:prSet/>
      <dgm:spPr/>
      <dgm:t>
        <a:bodyPr/>
        <a:lstStyle/>
        <a:p>
          <a:endParaRPr lang="en-GB"/>
        </a:p>
      </dgm:t>
    </dgm:pt>
    <dgm:pt modelId="{62B4DD51-4BDB-4124-9858-E9C26F95792E}" type="sibTrans" cxnId="{F513D0AB-9F22-4B94-98C2-55CE6634DAC0}">
      <dgm:prSet/>
      <dgm:spPr/>
      <dgm:t>
        <a:bodyPr/>
        <a:lstStyle/>
        <a:p>
          <a:endParaRPr lang="en-GB"/>
        </a:p>
      </dgm:t>
    </dgm:pt>
    <dgm:pt modelId="{03FC9FDB-FC66-400C-B2E1-89800281BCA3}">
      <dgm:prSet phldrT="[Text]"/>
      <dgm:spPr>
        <a:solidFill>
          <a:srgbClr val="A3DDEF"/>
        </a:solidFill>
      </dgm:spPr>
      <dgm:t>
        <a:bodyPr/>
        <a:lstStyle/>
        <a:p>
          <a:pPr algn="r"/>
          <a:r>
            <a:rPr lang="en-GB" dirty="0" smtClean="0">
              <a:solidFill>
                <a:schemeClr val="accent5">
                  <a:lumMod val="50000"/>
                </a:schemeClr>
              </a:solidFill>
            </a:rPr>
            <a:t>Modules/e-learning support/ mentoring</a:t>
          </a:r>
          <a:endParaRPr lang="en-GB" dirty="0">
            <a:solidFill>
              <a:schemeClr val="accent5">
                <a:lumMod val="50000"/>
              </a:schemeClr>
            </a:solidFill>
          </a:endParaRPr>
        </a:p>
      </dgm:t>
    </dgm:pt>
    <dgm:pt modelId="{E6CE939B-4677-409C-AC84-8D8DDC3B8D2F}" type="parTrans" cxnId="{997A2BDA-C5C8-44F7-979D-58416F7E168F}">
      <dgm:prSet/>
      <dgm:spPr/>
      <dgm:t>
        <a:bodyPr/>
        <a:lstStyle/>
        <a:p>
          <a:endParaRPr lang="en-GB"/>
        </a:p>
      </dgm:t>
    </dgm:pt>
    <dgm:pt modelId="{68B1C79E-8D83-4A59-9A09-9157A2211200}" type="sibTrans" cxnId="{997A2BDA-C5C8-44F7-979D-58416F7E168F}">
      <dgm:prSet/>
      <dgm:spPr/>
      <dgm:t>
        <a:bodyPr/>
        <a:lstStyle/>
        <a:p>
          <a:endParaRPr lang="en-GB"/>
        </a:p>
      </dgm:t>
    </dgm:pt>
    <dgm:pt modelId="{C1735C70-2F4D-45B2-99FB-D12D2588268F}">
      <dgm:prSet phldrT="[Text]"/>
      <dgm:spPr>
        <a:solidFill>
          <a:srgbClr val="BAC584"/>
        </a:solidFill>
      </dgm:spPr>
      <dgm:t>
        <a:bodyPr/>
        <a:lstStyle/>
        <a:p>
          <a:pPr algn="l"/>
          <a:r>
            <a:rPr lang="en-GB" dirty="0" smtClean="0">
              <a:solidFill>
                <a:schemeClr val="accent5">
                  <a:lumMod val="50000"/>
                </a:schemeClr>
              </a:solidFill>
            </a:rPr>
            <a:t>Use of existing/emerging provision &amp; models (e.g. the ACP apprenticeship)</a:t>
          </a:r>
          <a:endParaRPr lang="en-GB" dirty="0">
            <a:solidFill>
              <a:schemeClr val="accent5">
                <a:lumMod val="50000"/>
              </a:schemeClr>
            </a:solidFill>
          </a:endParaRPr>
        </a:p>
      </dgm:t>
    </dgm:pt>
    <dgm:pt modelId="{A7E5A5D7-28F4-4195-A84D-BF5B414B67D8}" type="parTrans" cxnId="{A28267E7-07F4-45D4-B57B-09802EBC228A}">
      <dgm:prSet/>
      <dgm:spPr/>
      <dgm:t>
        <a:bodyPr/>
        <a:lstStyle/>
        <a:p>
          <a:endParaRPr lang="en-GB"/>
        </a:p>
      </dgm:t>
    </dgm:pt>
    <dgm:pt modelId="{70623298-4E79-46E2-AAC0-BE53B12A9685}" type="sibTrans" cxnId="{A28267E7-07F4-45D4-B57B-09802EBC228A}">
      <dgm:prSet/>
      <dgm:spPr/>
      <dgm:t>
        <a:bodyPr/>
        <a:lstStyle/>
        <a:p>
          <a:endParaRPr lang="en-GB"/>
        </a:p>
      </dgm:t>
    </dgm:pt>
    <dgm:pt modelId="{70BB4AE1-77AF-4DAC-AEEF-D3C417798DE6}">
      <dgm:prSet phldrT="[Text]"/>
      <dgm:spPr>
        <a:solidFill>
          <a:srgbClr val="ECCCDB"/>
        </a:solidFill>
      </dgm:spPr>
      <dgm:t>
        <a:bodyPr/>
        <a:lstStyle/>
        <a:p>
          <a:pPr algn="r"/>
          <a:r>
            <a:rPr lang="en-GB" dirty="0" smtClean="0">
              <a:solidFill>
                <a:schemeClr val="accent5">
                  <a:lumMod val="50000"/>
                </a:schemeClr>
              </a:solidFill>
            </a:rPr>
            <a:t>Optimise MDT CPD opportunities / facilitate communities of practice</a:t>
          </a:r>
          <a:endParaRPr lang="en-GB" dirty="0">
            <a:solidFill>
              <a:schemeClr val="accent5">
                <a:lumMod val="50000"/>
              </a:schemeClr>
            </a:solidFill>
          </a:endParaRPr>
        </a:p>
      </dgm:t>
    </dgm:pt>
    <dgm:pt modelId="{6A5D88D5-1E7F-4487-A732-7A5169DBD27C}" type="parTrans" cxnId="{615AA296-4B45-492D-BDDD-07BEC7533D0C}">
      <dgm:prSet/>
      <dgm:spPr/>
      <dgm:t>
        <a:bodyPr/>
        <a:lstStyle/>
        <a:p>
          <a:endParaRPr lang="en-GB"/>
        </a:p>
      </dgm:t>
    </dgm:pt>
    <dgm:pt modelId="{B9CB393B-CB55-4602-9616-2E576576B074}" type="sibTrans" cxnId="{615AA296-4B45-492D-BDDD-07BEC7533D0C}">
      <dgm:prSet/>
      <dgm:spPr/>
      <dgm:t>
        <a:bodyPr/>
        <a:lstStyle/>
        <a:p>
          <a:endParaRPr lang="en-GB"/>
        </a:p>
      </dgm:t>
    </dgm:pt>
    <dgm:pt modelId="{8701BD24-BACE-47B3-B8CC-2B531C402674}" type="pres">
      <dgm:prSet presAssocID="{0EA10084-89F3-4252-AB94-5540CB8057EB}" presName="diagram" presStyleCnt="0">
        <dgm:presLayoutVars>
          <dgm:chMax val="1"/>
          <dgm:dir/>
          <dgm:animLvl val="ctr"/>
          <dgm:resizeHandles val="exact"/>
        </dgm:presLayoutVars>
      </dgm:prSet>
      <dgm:spPr/>
      <dgm:t>
        <a:bodyPr/>
        <a:lstStyle/>
        <a:p>
          <a:endParaRPr lang="en-US"/>
        </a:p>
      </dgm:t>
    </dgm:pt>
    <dgm:pt modelId="{BE8122CD-3DCE-41B2-8B26-6EB69BA5262C}" type="pres">
      <dgm:prSet presAssocID="{0EA10084-89F3-4252-AB94-5540CB8057EB}" presName="matrix" presStyleCnt="0"/>
      <dgm:spPr/>
    </dgm:pt>
    <dgm:pt modelId="{4B2E1B98-BFE7-4921-8DE5-CE7E9AFE5F55}" type="pres">
      <dgm:prSet presAssocID="{0EA10084-89F3-4252-AB94-5540CB8057EB}" presName="tile1" presStyleLbl="node1" presStyleIdx="0" presStyleCnt="4"/>
      <dgm:spPr/>
      <dgm:t>
        <a:bodyPr/>
        <a:lstStyle/>
        <a:p>
          <a:endParaRPr lang="en-GB"/>
        </a:p>
      </dgm:t>
    </dgm:pt>
    <dgm:pt modelId="{D2B5D17A-AE37-459A-83D8-7033D6C15EE6}" type="pres">
      <dgm:prSet presAssocID="{0EA10084-89F3-4252-AB94-5540CB8057EB}" presName="tile1text" presStyleLbl="node1" presStyleIdx="0" presStyleCnt="4">
        <dgm:presLayoutVars>
          <dgm:chMax val="0"/>
          <dgm:chPref val="0"/>
          <dgm:bulletEnabled val="1"/>
        </dgm:presLayoutVars>
      </dgm:prSet>
      <dgm:spPr/>
      <dgm:t>
        <a:bodyPr/>
        <a:lstStyle/>
        <a:p>
          <a:endParaRPr lang="en-GB"/>
        </a:p>
      </dgm:t>
    </dgm:pt>
    <dgm:pt modelId="{7EA29CBA-E2E5-469D-B84C-74A82DAE88CB}" type="pres">
      <dgm:prSet presAssocID="{0EA10084-89F3-4252-AB94-5540CB8057EB}" presName="tile2" presStyleLbl="node1" presStyleIdx="1" presStyleCnt="4"/>
      <dgm:spPr/>
      <dgm:t>
        <a:bodyPr/>
        <a:lstStyle/>
        <a:p>
          <a:endParaRPr lang="en-GB"/>
        </a:p>
      </dgm:t>
    </dgm:pt>
    <dgm:pt modelId="{A6206B95-CFFE-4B2C-BCEB-F756DE13B8FC}" type="pres">
      <dgm:prSet presAssocID="{0EA10084-89F3-4252-AB94-5540CB8057EB}" presName="tile2text" presStyleLbl="node1" presStyleIdx="1" presStyleCnt="4">
        <dgm:presLayoutVars>
          <dgm:chMax val="0"/>
          <dgm:chPref val="0"/>
          <dgm:bulletEnabled val="1"/>
        </dgm:presLayoutVars>
      </dgm:prSet>
      <dgm:spPr/>
      <dgm:t>
        <a:bodyPr/>
        <a:lstStyle/>
        <a:p>
          <a:endParaRPr lang="en-GB"/>
        </a:p>
      </dgm:t>
    </dgm:pt>
    <dgm:pt modelId="{2076663D-4150-4F57-9E62-BE108369F577}" type="pres">
      <dgm:prSet presAssocID="{0EA10084-89F3-4252-AB94-5540CB8057EB}" presName="tile3" presStyleLbl="node1" presStyleIdx="2" presStyleCnt="4"/>
      <dgm:spPr/>
      <dgm:t>
        <a:bodyPr/>
        <a:lstStyle/>
        <a:p>
          <a:endParaRPr lang="en-GB"/>
        </a:p>
      </dgm:t>
    </dgm:pt>
    <dgm:pt modelId="{0569D6BB-A280-4985-AA9F-8438B5E32A82}" type="pres">
      <dgm:prSet presAssocID="{0EA10084-89F3-4252-AB94-5540CB8057EB}" presName="tile3text" presStyleLbl="node1" presStyleIdx="2" presStyleCnt="4">
        <dgm:presLayoutVars>
          <dgm:chMax val="0"/>
          <dgm:chPref val="0"/>
          <dgm:bulletEnabled val="1"/>
        </dgm:presLayoutVars>
      </dgm:prSet>
      <dgm:spPr/>
      <dgm:t>
        <a:bodyPr/>
        <a:lstStyle/>
        <a:p>
          <a:endParaRPr lang="en-GB"/>
        </a:p>
      </dgm:t>
    </dgm:pt>
    <dgm:pt modelId="{886E67CA-0C3A-4035-B4F2-9CF4A2C726C2}" type="pres">
      <dgm:prSet presAssocID="{0EA10084-89F3-4252-AB94-5540CB8057EB}" presName="tile4" presStyleLbl="node1" presStyleIdx="3" presStyleCnt="4"/>
      <dgm:spPr/>
      <dgm:t>
        <a:bodyPr/>
        <a:lstStyle/>
        <a:p>
          <a:endParaRPr lang="en-GB"/>
        </a:p>
      </dgm:t>
    </dgm:pt>
    <dgm:pt modelId="{075EED25-A99D-4A52-BD27-02AC0443AEDD}" type="pres">
      <dgm:prSet presAssocID="{0EA10084-89F3-4252-AB94-5540CB8057EB}" presName="tile4text" presStyleLbl="node1" presStyleIdx="3" presStyleCnt="4">
        <dgm:presLayoutVars>
          <dgm:chMax val="0"/>
          <dgm:chPref val="0"/>
          <dgm:bulletEnabled val="1"/>
        </dgm:presLayoutVars>
      </dgm:prSet>
      <dgm:spPr/>
      <dgm:t>
        <a:bodyPr/>
        <a:lstStyle/>
        <a:p>
          <a:endParaRPr lang="en-GB"/>
        </a:p>
      </dgm:t>
    </dgm:pt>
    <dgm:pt modelId="{29ED78EA-B900-4058-94A4-0F499A672EEC}" type="pres">
      <dgm:prSet presAssocID="{0EA10084-89F3-4252-AB94-5540CB8057EB}" presName="centerTile" presStyleLbl="fgShp" presStyleIdx="0" presStyleCnt="1">
        <dgm:presLayoutVars>
          <dgm:chMax val="0"/>
          <dgm:chPref val="0"/>
        </dgm:presLayoutVars>
      </dgm:prSet>
      <dgm:spPr/>
      <dgm:t>
        <a:bodyPr/>
        <a:lstStyle/>
        <a:p>
          <a:endParaRPr lang="en-GB"/>
        </a:p>
      </dgm:t>
    </dgm:pt>
  </dgm:ptLst>
  <dgm:cxnLst>
    <dgm:cxn modelId="{E13F178C-31AF-429B-84EE-678B2281C50F}" type="presOf" srcId="{03FC9FDB-FC66-400C-B2E1-89800281BCA3}" destId="{7EA29CBA-E2E5-469D-B84C-74A82DAE88CB}" srcOrd="0" destOrd="0" presId="urn:microsoft.com/office/officeart/2005/8/layout/matrix1"/>
    <dgm:cxn modelId="{A00AD7AE-9072-4468-96A7-42947FF998D2}" type="presOf" srcId="{0EA10084-89F3-4252-AB94-5540CB8057EB}" destId="{8701BD24-BACE-47B3-B8CC-2B531C402674}" srcOrd="0" destOrd="0" presId="urn:microsoft.com/office/officeart/2005/8/layout/matrix1"/>
    <dgm:cxn modelId="{75087096-56F0-4B75-87F4-F5D449F7D20A}" srcId="{0EA10084-89F3-4252-AB94-5540CB8057EB}" destId="{C28E2348-4609-4928-AAAD-C495CF81BB45}" srcOrd="0" destOrd="0" parTransId="{938DDB25-2523-411C-A949-3E9C55490EAD}" sibTransId="{52748555-061D-49C0-9B64-5A33958AB1DD}"/>
    <dgm:cxn modelId="{615AA296-4B45-492D-BDDD-07BEC7533D0C}" srcId="{C28E2348-4609-4928-AAAD-C495CF81BB45}" destId="{70BB4AE1-77AF-4DAC-AEEF-D3C417798DE6}" srcOrd="3" destOrd="0" parTransId="{6A5D88D5-1E7F-4487-A732-7A5169DBD27C}" sibTransId="{B9CB393B-CB55-4602-9616-2E576576B074}"/>
    <dgm:cxn modelId="{F28B6B67-EE37-47EA-A1DE-AF724DE5771B}" type="presOf" srcId="{C1735C70-2F4D-45B2-99FB-D12D2588268F}" destId="{0569D6BB-A280-4985-AA9F-8438B5E32A82}" srcOrd="1" destOrd="0" presId="urn:microsoft.com/office/officeart/2005/8/layout/matrix1"/>
    <dgm:cxn modelId="{73EEF62D-284C-4C07-8F9C-10BD36ECB46F}" type="presOf" srcId="{03FC9FDB-FC66-400C-B2E1-89800281BCA3}" destId="{A6206B95-CFFE-4B2C-BCEB-F756DE13B8FC}" srcOrd="1" destOrd="0" presId="urn:microsoft.com/office/officeart/2005/8/layout/matrix1"/>
    <dgm:cxn modelId="{A17CA2BE-75C2-4D10-873B-BE22B3A6C344}" type="presOf" srcId="{A78AC51B-ADF1-4D30-9FE0-E96B3A015D92}" destId="{4B2E1B98-BFE7-4921-8DE5-CE7E9AFE5F55}" srcOrd="0" destOrd="0" presId="urn:microsoft.com/office/officeart/2005/8/layout/matrix1"/>
    <dgm:cxn modelId="{F513D0AB-9F22-4B94-98C2-55CE6634DAC0}" srcId="{C28E2348-4609-4928-AAAD-C495CF81BB45}" destId="{A78AC51B-ADF1-4D30-9FE0-E96B3A015D92}" srcOrd="0" destOrd="0" parTransId="{B5A77308-AB04-4C2F-AD4F-8EF50E970997}" sibTransId="{62B4DD51-4BDB-4124-9858-E9C26F95792E}"/>
    <dgm:cxn modelId="{A28267E7-07F4-45D4-B57B-09802EBC228A}" srcId="{C28E2348-4609-4928-AAAD-C495CF81BB45}" destId="{C1735C70-2F4D-45B2-99FB-D12D2588268F}" srcOrd="2" destOrd="0" parTransId="{A7E5A5D7-28F4-4195-A84D-BF5B414B67D8}" sibTransId="{70623298-4E79-46E2-AAC0-BE53B12A9685}"/>
    <dgm:cxn modelId="{FF0DDB2B-A76D-4C93-BE1E-E9CBC0F51249}" type="presOf" srcId="{C1735C70-2F4D-45B2-99FB-D12D2588268F}" destId="{2076663D-4150-4F57-9E62-BE108369F577}" srcOrd="0" destOrd="0" presId="urn:microsoft.com/office/officeart/2005/8/layout/matrix1"/>
    <dgm:cxn modelId="{5937B1E7-274C-4D36-8E1B-D6BC7054E9FA}" type="presOf" srcId="{A78AC51B-ADF1-4D30-9FE0-E96B3A015D92}" destId="{D2B5D17A-AE37-459A-83D8-7033D6C15EE6}" srcOrd="1" destOrd="0" presId="urn:microsoft.com/office/officeart/2005/8/layout/matrix1"/>
    <dgm:cxn modelId="{813F2CD9-4CBB-45CA-82A0-E6FC89F18D8E}" type="presOf" srcId="{70BB4AE1-77AF-4DAC-AEEF-D3C417798DE6}" destId="{075EED25-A99D-4A52-BD27-02AC0443AEDD}" srcOrd="1" destOrd="0" presId="urn:microsoft.com/office/officeart/2005/8/layout/matrix1"/>
    <dgm:cxn modelId="{C6A808EB-E2F9-43BA-B390-D4901D1F367A}" type="presOf" srcId="{C28E2348-4609-4928-AAAD-C495CF81BB45}" destId="{29ED78EA-B900-4058-94A4-0F499A672EEC}" srcOrd="0" destOrd="0" presId="urn:microsoft.com/office/officeart/2005/8/layout/matrix1"/>
    <dgm:cxn modelId="{997A2BDA-C5C8-44F7-979D-58416F7E168F}" srcId="{C28E2348-4609-4928-AAAD-C495CF81BB45}" destId="{03FC9FDB-FC66-400C-B2E1-89800281BCA3}" srcOrd="1" destOrd="0" parTransId="{E6CE939B-4677-409C-AC84-8D8DDC3B8D2F}" sibTransId="{68B1C79E-8D83-4A59-9A09-9157A2211200}"/>
    <dgm:cxn modelId="{DE2672D9-22C3-491B-93D4-E460536D0A67}" type="presOf" srcId="{70BB4AE1-77AF-4DAC-AEEF-D3C417798DE6}" destId="{886E67CA-0C3A-4035-B4F2-9CF4A2C726C2}" srcOrd="0" destOrd="0" presId="urn:microsoft.com/office/officeart/2005/8/layout/matrix1"/>
    <dgm:cxn modelId="{BE43A21D-C5E6-4C73-8CDC-E97B5DE45D84}" type="presParOf" srcId="{8701BD24-BACE-47B3-B8CC-2B531C402674}" destId="{BE8122CD-3DCE-41B2-8B26-6EB69BA5262C}" srcOrd="0" destOrd="0" presId="urn:microsoft.com/office/officeart/2005/8/layout/matrix1"/>
    <dgm:cxn modelId="{C24D1E6C-A4F3-4FD3-BF94-743D1892EE74}" type="presParOf" srcId="{BE8122CD-3DCE-41B2-8B26-6EB69BA5262C}" destId="{4B2E1B98-BFE7-4921-8DE5-CE7E9AFE5F55}" srcOrd="0" destOrd="0" presId="urn:microsoft.com/office/officeart/2005/8/layout/matrix1"/>
    <dgm:cxn modelId="{C4EEE0BB-80B5-41F5-A88C-163772BC13B0}" type="presParOf" srcId="{BE8122CD-3DCE-41B2-8B26-6EB69BA5262C}" destId="{D2B5D17A-AE37-459A-83D8-7033D6C15EE6}" srcOrd="1" destOrd="0" presId="urn:microsoft.com/office/officeart/2005/8/layout/matrix1"/>
    <dgm:cxn modelId="{F9EB0A34-3123-4F56-984E-AC204522EEF2}" type="presParOf" srcId="{BE8122CD-3DCE-41B2-8B26-6EB69BA5262C}" destId="{7EA29CBA-E2E5-469D-B84C-74A82DAE88CB}" srcOrd="2" destOrd="0" presId="urn:microsoft.com/office/officeart/2005/8/layout/matrix1"/>
    <dgm:cxn modelId="{FD8CDDE2-25D0-4186-B81E-CFC58B50E476}" type="presParOf" srcId="{BE8122CD-3DCE-41B2-8B26-6EB69BA5262C}" destId="{A6206B95-CFFE-4B2C-BCEB-F756DE13B8FC}" srcOrd="3" destOrd="0" presId="urn:microsoft.com/office/officeart/2005/8/layout/matrix1"/>
    <dgm:cxn modelId="{35BDC7BC-BA79-4B6D-AB62-3C5B97B045F8}" type="presParOf" srcId="{BE8122CD-3DCE-41B2-8B26-6EB69BA5262C}" destId="{2076663D-4150-4F57-9E62-BE108369F577}" srcOrd="4" destOrd="0" presId="urn:microsoft.com/office/officeart/2005/8/layout/matrix1"/>
    <dgm:cxn modelId="{F09D04F0-E62F-400F-BA5A-7A4127776759}" type="presParOf" srcId="{BE8122CD-3DCE-41B2-8B26-6EB69BA5262C}" destId="{0569D6BB-A280-4985-AA9F-8438B5E32A82}" srcOrd="5" destOrd="0" presId="urn:microsoft.com/office/officeart/2005/8/layout/matrix1"/>
    <dgm:cxn modelId="{8D2F40B0-32FD-4DE0-AA5B-82B747ED3F44}" type="presParOf" srcId="{BE8122CD-3DCE-41B2-8B26-6EB69BA5262C}" destId="{886E67CA-0C3A-4035-B4F2-9CF4A2C726C2}" srcOrd="6" destOrd="0" presId="urn:microsoft.com/office/officeart/2005/8/layout/matrix1"/>
    <dgm:cxn modelId="{FA691C1D-7311-428E-8855-91B930E10068}" type="presParOf" srcId="{BE8122CD-3DCE-41B2-8B26-6EB69BA5262C}" destId="{075EED25-A99D-4A52-BD27-02AC0443AEDD}" srcOrd="7" destOrd="0" presId="urn:microsoft.com/office/officeart/2005/8/layout/matrix1"/>
    <dgm:cxn modelId="{721341A0-9528-4957-AD18-13D942DFEE5D}" type="presParOf" srcId="{8701BD24-BACE-47B3-B8CC-2B531C402674}" destId="{29ED78EA-B900-4058-94A4-0F499A672EEC}" srcOrd="1" destOrd="0" presId="urn:microsoft.com/office/officeart/2005/8/layout/matrix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5E1C7-21DD-48F7-A043-850F9C7921A3}">
      <dsp:nvSpPr>
        <dsp:cNvPr id="0" name=""/>
        <dsp:cNvSpPr/>
      </dsp:nvSpPr>
      <dsp:spPr>
        <a:xfrm>
          <a:off x="792083" y="72013"/>
          <a:ext cx="3420013" cy="13096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dirty="0" smtClean="0">
              <a:latin typeface="+mj-lt"/>
            </a:rPr>
            <a:t>Implementation</a:t>
          </a:r>
          <a:endParaRPr lang="en-US" sz="3200" kern="1200" dirty="0"/>
        </a:p>
      </dsp:txBody>
      <dsp:txXfrm>
        <a:off x="856017" y="135947"/>
        <a:ext cx="3292145" cy="1181819"/>
      </dsp:txXfrm>
    </dsp:sp>
    <dsp:sp modelId="{6F7FF331-9833-4A19-B85C-8A27B738A1F0}">
      <dsp:nvSpPr>
        <dsp:cNvPr id="0" name=""/>
        <dsp:cNvSpPr/>
      </dsp:nvSpPr>
      <dsp:spPr>
        <a:xfrm>
          <a:off x="4536503" y="72013"/>
          <a:ext cx="3420013" cy="1309687"/>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smtClean="0">
              <a:latin typeface="+mj-lt"/>
            </a:rPr>
            <a:t>Workforce</a:t>
          </a:r>
          <a:endParaRPr lang="en-GB" sz="3200" kern="1200" dirty="0" smtClean="0">
            <a:latin typeface="+mj-lt"/>
          </a:endParaRPr>
        </a:p>
      </dsp:txBody>
      <dsp:txXfrm>
        <a:off x="4600437" y="135947"/>
        <a:ext cx="3292145" cy="1181819"/>
      </dsp:txXfrm>
    </dsp:sp>
    <dsp:sp modelId="{FEB11E48-4037-4F82-8A18-C38AB3818E15}">
      <dsp:nvSpPr>
        <dsp:cNvPr id="0" name=""/>
        <dsp:cNvSpPr/>
      </dsp:nvSpPr>
      <dsp:spPr>
        <a:xfrm>
          <a:off x="2880306" y="1728191"/>
          <a:ext cx="3420013" cy="1309687"/>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dirty="0" smtClean="0">
              <a:latin typeface="+mj-lt"/>
            </a:rPr>
            <a:t>Demonstrating impact</a:t>
          </a:r>
        </a:p>
      </dsp:txBody>
      <dsp:txXfrm>
        <a:off x="2944240" y="1792125"/>
        <a:ext cx="3292145" cy="1181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E1B98-BFE7-4921-8DE5-CE7E9AFE5F55}">
      <dsp:nvSpPr>
        <dsp:cNvPr id="0" name=""/>
        <dsp:cNvSpPr/>
      </dsp:nvSpPr>
      <dsp:spPr>
        <a:xfrm rot="16200000">
          <a:off x="1155798" y="-1155798"/>
          <a:ext cx="1631752" cy="3943350"/>
        </a:xfrm>
        <a:prstGeom prst="round1Rect">
          <a:avLst/>
        </a:prstGeom>
        <a:solidFill>
          <a:srgbClr val="FBE3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GB" sz="2000" kern="1200" dirty="0" smtClean="0">
              <a:solidFill>
                <a:schemeClr val="accent5">
                  <a:lumMod val="50000"/>
                </a:schemeClr>
              </a:solidFill>
              <a:latin typeface="Arial" panose="020B0604020202020204" pitchFamily="34" charset="0"/>
              <a:cs typeface="Arial" panose="020B0604020202020204" pitchFamily="34" charset="0"/>
            </a:rPr>
            <a:t>Self-/peer-/employer-based assessment</a:t>
          </a:r>
          <a:endParaRPr lang="en-GB" sz="2000" kern="1200" dirty="0">
            <a:solidFill>
              <a:schemeClr val="accent5">
                <a:lumMod val="50000"/>
              </a:schemeClr>
            </a:solidFill>
            <a:latin typeface="Arial" panose="020B0604020202020204" pitchFamily="34" charset="0"/>
            <a:cs typeface="Arial" panose="020B0604020202020204" pitchFamily="34" charset="0"/>
          </a:endParaRPr>
        </a:p>
      </dsp:txBody>
      <dsp:txXfrm rot="5400000">
        <a:off x="0" y="0"/>
        <a:ext cx="3943350" cy="1223814"/>
      </dsp:txXfrm>
    </dsp:sp>
    <dsp:sp modelId="{7EA29CBA-E2E5-469D-B84C-74A82DAE88CB}">
      <dsp:nvSpPr>
        <dsp:cNvPr id="0" name=""/>
        <dsp:cNvSpPr/>
      </dsp:nvSpPr>
      <dsp:spPr>
        <a:xfrm>
          <a:off x="3943350" y="0"/>
          <a:ext cx="3943350" cy="1631752"/>
        </a:xfrm>
        <a:prstGeom prst="round1Rect">
          <a:avLst/>
        </a:prstGeom>
        <a:solidFill>
          <a:srgbClr val="A3DDE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r" defTabSz="889000">
            <a:lnSpc>
              <a:spcPct val="90000"/>
            </a:lnSpc>
            <a:spcBef>
              <a:spcPct val="0"/>
            </a:spcBef>
            <a:spcAft>
              <a:spcPct val="35000"/>
            </a:spcAft>
          </a:pPr>
          <a:r>
            <a:rPr lang="en-GB" sz="2000" kern="1200" dirty="0" smtClean="0">
              <a:solidFill>
                <a:schemeClr val="accent5">
                  <a:lumMod val="50000"/>
                </a:schemeClr>
              </a:solidFill>
            </a:rPr>
            <a:t>Modules/e-learning support/ mentoring</a:t>
          </a:r>
          <a:endParaRPr lang="en-GB" sz="2000" kern="1200" dirty="0">
            <a:solidFill>
              <a:schemeClr val="accent5">
                <a:lumMod val="50000"/>
              </a:schemeClr>
            </a:solidFill>
          </a:endParaRPr>
        </a:p>
      </dsp:txBody>
      <dsp:txXfrm>
        <a:off x="3943350" y="0"/>
        <a:ext cx="3943350" cy="1223814"/>
      </dsp:txXfrm>
    </dsp:sp>
    <dsp:sp modelId="{2076663D-4150-4F57-9E62-BE108369F577}">
      <dsp:nvSpPr>
        <dsp:cNvPr id="0" name=""/>
        <dsp:cNvSpPr/>
      </dsp:nvSpPr>
      <dsp:spPr>
        <a:xfrm rot="10800000">
          <a:off x="0" y="1631752"/>
          <a:ext cx="3943350" cy="1631752"/>
        </a:xfrm>
        <a:prstGeom prst="round1Rect">
          <a:avLst/>
        </a:prstGeom>
        <a:solidFill>
          <a:srgbClr val="BAC5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GB" sz="2000" kern="1200" dirty="0" smtClean="0">
              <a:solidFill>
                <a:schemeClr val="accent5">
                  <a:lumMod val="50000"/>
                </a:schemeClr>
              </a:solidFill>
            </a:rPr>
            <a:t>Use of existing/emerging provision &amp; models (e.g. the ACP apprenticeship)</a:t>
          </a:r>
          <a:endParaRPr lang="en-GB" sz="2000" kern="1200" dirty="0">
            <a:solidFill>
              <a:schemeClr val="accent5">
                <a:lumMod val="50000"/>
              </a:schemeClr>
            </a:solidFill>
          </a:endParaRPr>
        </a:p>
      </dsp:txBody>
      <dsp:txXfrm rot="10800000">
        <a:off x="0" y="2039690"/>
        <a:ext cx="3943350" cy="1223814"/>
      </dsp:txXfrm>
    </dsp:sp>
    <dsp:sp modelId="{886E67CA-0C3A-4035-B4F2-9CF4A2C726C2}">
      <dsp:nvSpPr>
        <dsp:cNvPr id="0" name=""/>
        <dsp:cNvSpPr/>
      </dsp:nvSpPr>
      <dsp:spPr>
        <a:xfrm rot="5400000">
          <a:off x="5099149" y="475953"/>
          <a:ext cx="1631752" cy="3943350"/>
        </a:xfrm>
        <a:prstGeom prst="round1Rect">
          <a:avLst/>
        </a:prstGeom>
        <a:solidFill>
          <a:srgbClr val="ECCCD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r" defTabSz="889000">
            <a:lnSpc>
              <a:spcPct val="90000"/>
            </a:lnSpc>
            <a:spcBef>
              <a:spcPct val="0"/>
            </a:spcBef>
            <a:spcAft>
              <a:spcPct val="35000"/>
            </a:spcAft>
          </a:pPr>
          <a:r>
            <a:rPr lang="en-GB" sz="2000" kern="1200" dirty="0" smtClean="0">
              <a:solidFill>
                <a:schemeClr val="accent5">
                  <a:lumMod val="50000"/>
                </a:schemeClr>
              </a:solidFill>
            </a:rPr>
            <a:t>Optimise MDT CPD opportunities / facilitate communities of practice</a:t>
          </a:r>
          <a:endParaRPr lang="en-GB" sz="2000" kern="1200" dirty="0">
            <a:solidFill>
              <a:schemeClr val="accent5">
                <a:lumMod val="50000"/>
              </a:schemeClr>
            </a:solidFill>
          </a:endParaRPr>
        </a:p>
      </dsp:txBody>
      <dsp:txXfrm rot="-5400000">
        <a:off x="3943350" y="2039690"/>
        <a:ext cx="3943350" cy="1223814"/>
      </dsp:txXfrm>
    </dsp:sp>
    <dsp:sp modelId="{29ED78EA-B900-4058-94A4-0F499A672EEC}">
      <dsp:nvSpPr>
        <dsp:cNvPr id="0" name=""/>
        <dsp:cNvSpPr/>
      </dsp:nvSpPr>
      <dsp:spPr>
        <a:xfrm>
          <a:off x="2760344" y="1223814"/>
          <a:ext cx="2366010" cy="815876"/>
        </a:xfrm>
        <a:prstGeom prst="roundRect">
          <a:avLst/>
        </a:prstGeom>
        <a:solidFill>
          <a:srgbClr val="1F1F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rPr>
            <a:t>Align with broader plans for recognition </a:t>
          </a:r>
          <a:endParaRPr lang="en-GB" sz="2000" kern="1200" dirty="0">
            <a:solidFill>
              <a:schemeClr val="bg1"/>
            </a:solidFill>
          </a:endParaRPr>
        </a:p>
      </dsp:txBody>
      <dsp:txXfrm>
        <a:off x="2800172" y="1263642"/>
        <a:ext cx="2286354" cy="73622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7A984E53-D184-450F-A500-A383605C2EE5}" type="datetimeFigureOut">
              <a:rPr lang="en-GB" smtClean="0"/>
              <a:pPr/>
              <a:t>12/04/2019</a:t>
            </a:fld>
            <a:endParaRPr lang="en-GB" dirty="0"/>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FA5208C-D5B8-41AA-9899-0311D22C914E}" type="slidenum">
              <a:rPr lang="en-GB" smtClean="0"/>
              <a:pPr/>
              <a:t>‹#›</a:t>
            </a:fld>
            <a:endParaRPr lang="en-GB" dirty="0"/>
          </a:p>
        </p:txBody>
      </p:sp>
    </p:spTree>
    <p:extLst>
      <p:ext uri="{BB962C8B-B14F-4D97-AF65-F5344CB8AC3E}">
        <p14:creationId xmlns:p14="http://schemas.microsoft.com/office/powerpoint/2010/main" val="4165467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0A1EF1-4C6A-4322-A131-C94FE15D5F47}" type="slidenum">
              <a:rPr lang="en-GB" smtClean="0"/>
              <a:t>4</a:t>
            </a:fld>
            <a:endParaRPr lang="en-GB"/>
          </a:p>
        </p:txBody>
      </p:sp>
    </p:spTree>
    <p:extLst>
      <p:ext uri="{BB962C8B-B14F-4D97-AF65-F5344CB8AC3E}">
        <p14:creationId xmlns:p14="http://schemas.microsoft.com/office/powerpoint/2010/main" val="113324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0B10A44-3A94-44CC-9959-4C035D1C905B}" type="slidenum">
              <a:rPr lang="en-GB" altLang="en-US" smtClean="0">
                <a:solidFill>
                  <a:srgbClr val="000000"/>
                </a:solidFill>
              </a:rPr>
              <a:pPr fontAlgn="base">
                <a:spcBef>
                  <a:spcPct val="0"/>
                </a:spcBef>
                <a:spcAft>
                  <a:spcPct val="0"/>
                </a:spcAft>
              </a:pPr>
              <a:t>13</a:t>
            </a:fld>
            <a:endParaRPr lang="en-GB" altLang="en-US" smtClean="0">
              <a:solidFill>
                <a:srgbClr val="000000"/>
              </a:solidFill>
            </a:endParaRPr>
          </a:p>
        </p:txBody>
      </p:sp>
      <p:sp>
        <p:nvSpPr>
          <p:cNvPr id="3994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GB" altLang="en-US" dirty="0" smtClean="0"/>
          </a:p>
        </p:txBody>
      </p:sp>
    </p:spTree>
    <p:extLst>
      <p:ext uri="{BB962C8B-B14F-4D97-AF65-F5344CB8AC3E}">
        <p14:creationId xmlns:p14="http://schemas.microsoft.com/office/powerpoint/2010/main" val="243159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40A1EF1-4C6A-4322-A131-C94FE15D5F47}" type="slidenum">
              <a:rPr lang="en-GB" smtClean="0"/>
              <a:t>14</a:t>
            </a:fld>
            <a:endParaRPr lang="en-GB"/>
          </a:p>
        </p:txBody>
      </p:sp>
    </p:spTree>
    <p:extLst>
      <p:ext uri="{BB962C8B-B14F-4D97-AF65-F5344CB8AC3E}">
        <p14:creationId xmlns:p14="http://schemas.microsoft.com/office/powerpoint/2010/main" val="611021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840A1EF1-4C6A-4322-A131-C94FE15D5F47}" type="slidenum">
              <a:rPr lang="en-GB" smtClean="0"/>
              <a:t>15</a:t>
            </a:fld>
            <a:endParaRPr lang="en-GB"/>
          </a:p>
        </p:txBody>
      </p:sp>
    </p:spTree>
    <p:extLst>
      <p:ext uri="{BB962C8B-B14F-4D97-AF65-F5344CB8AC3E}">
        <p14:creationId xmlns:p14="http://schemas.microsoft.com/office/powerpoint/2010/main" val="3774860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1613" y="603250"/>
            <a:ext cx="4029075" cy="3021013"/>
          </a:xfrm>
        </p:spPr>
      </p:sp>
      <p:sp>
        <p:nvSpPr>
          <p:cNvPr id="4" name="Slide Number Placeholder 3"/>
          <p:cNvSpPr>
            <a:spLocks noGrp="1"/>
          </p:cNvSpPr>
          <p:nvPr>
            <p:ph type="sldNum" sz="quarter" idx="10"/>
          </p:nvPr>
        </p:nvSpPr>
        <p:spPr/>
        <p:txBody>
          <a:bodyPr/>
          <a:lstStyle/>
          <a:p>
            <a:fld id="{CB9BC7F3-BAA9-4BA4-9E7E-0ED7A799CCA1}" type="slidenum">
              <a:rPr lang="en-GB" smtClean="0"/>
              <a:pPr/>
              <a:t>16</a:t>
            </a:fld>
            <a:endParaRPr lang="en-GB" dirty="0"/>
          </a:p>
        </p:txBody>
      </p:sp>
      <p:sp>
        <p:nvSpPr>
          <p:cNvPr id="3" name="Notes Placeholder 2"/>
          <p:cNvSpPr>
            <a:spLocks noGrp="1"/>
          </p:cNvSpPr>
          <p:nvPr>
            <p:ph type="body" idx="1"/>
          </p:nvPr>
        </p:nvSpPr>
        <p:spPr/>
        <p:txBody>
          <a:bodyPr/>
          <a:lstStyle/>
          <a:p>
            <a:endParaRPr lang="en-US" b="0" dirty="0"/>
          </a:p>
        </p:txBody>
      </p:sp>
    </p:spTree>
    <p:extLst>
      <p:ext uri="{BB962C8B-B14F-4D97-AF65-F5344CB8AC3E}">
        <p14:creationId xmlns:p14="http://schemas.microsoft.com/office/powerpoint/2010/main" val="2530844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1613" y="603250"/>
            <a:ext cx="4029075" cy="3021013"/>
          </a:xfrm>
        </p:spPr>
      </p:sp>
      <p:sp>
        <p:nvSpPr>
          <p:cNvPr id="4" name="Slide Number Placeholder 3"/>
          <p:cNvSpPr>
            <a:spLocks noGrp="1"/>
          </p:cNvSpPr>
          <p:nvPr>
            <p:ph type="sldNum" sz="quarter" idx="10"/>
          </p:nvPr>
        </p:nvSpPr>
        <p:spPr/>
        <p:txBody>
          <a:bodyPr/>
          <a:lstStyle/>
          <a:p>
            <a:fld id="{CB9BC7F3-BAA9-4BA4-9E7E-0ED7A799CCA1}" type="slidenum">
              <a:rPr lang="en-GB" smtClean="0"/>
              <a:pPr/>
              <a:t>17</a:t>
            </a:fld>
            <a:endParaRPr lang="en-GB" dirty="0"/>
          </a:p>
        </p:txBody>
      </p:sp>
      <p:sp>
        <p:nvSpPr>
          <p:cNvPr id="3" name="Notes Placeholder 2"/>
          <p:cNvSpPr>
            <a:spLocks noGrp="1"/>
          </p:cNvSpPr>
          <p:nvPr>
            <p:ph type="body" idx="1"/>
          </p:nvPr>
        </p:nvSpPr>
        <p:spPr/>
        <p:txBody>
          <a:bodyPr>
            <a:normAutofit/>
          </a:bodyPr>
          <a:lstStyle/>
          <a:p>
            <a:endParaRPr lang="en-GB" baseline="0" dirty="0" smtClean="0"/>
          </a:p>
        </p:txBody>
      </p:sp>
    </p:spTree>
    <p:extLst>
      <p:ext uri="{BB962C8B-B14F-4D97-AF65-F5344CB8AC3E}">
        <p14:creationId xmlns:p14="http://schemas.microsoft.com/office/powerpoint/2010/main" val="2563277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0A1EF1-4C6A-4322-A131-C94FE15D5F47}" type="slidenum">
              <a:rPr lang="en-GB" smtClean="0"/>
              <a:t>18</a:t>
            </a:fld>
            <a:endParaRPr lang="en-GB"/>
          </a:p>
        </p:txBody>
      </p:sp>
    </p:spTree>
    <p:extLst>
      <p:ext uri="{BB962C8B-B14F-4D97-AF65-F5344CB8AC3E}">
        <p14:creationId xmlns:p14="http://schemas.microsoft.com/office/powerpoint/2010/main" val="3727342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0070C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AFCEC-6D08-4976-BCAD-580109F67D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956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1613" y="603250"/>
            <a:ext cx="4029075" cy="3021013"/>
          </a:xfrm>
        </p:spPr>
      </p:sp>
      <p:sp>
        <p:nvSpPr>
          <p:cNvPr id="4" name="Slide Number Placeholder 3"/>
          <p:cNvSpPr>
            <a:spLocks noGrp="1"/>
          </p:cNvSpPr>
          <p:nvPr>
            <p:ph type="sldNum" sz="quarter" idx="10"/>
          </p:nvPr>
        </p:nvSpPr>
        <p:spPr/>
        <p:txBody>
          <a:bodyPr/>
          <a:lstStyle/>
          <a:p>
            <a:fld id="{CB9BC7F3-BAA9-4BA4-9E7E-0ED7A799CCA1}" type="slidenum">
              <a:rPr lang="en-GB" smtClean="0"/>
              <a:pPr/>
              <a:t>20</a:t>
            </a:fld>
            <a:endParaRPr lang="en-GB"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0572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3BBF-EA52-4801-BCB4-DD063C748D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8919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3BBF-EA52-4801-BCB4-DD063C748D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667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1613" y="603250"/>
            <a:ext cx="4029075" cy="3021013"/>
          </a:xfrm>
        </p:spPr>
      </p:sp>
      <p:sp>
        <p:nvSpPr>
          <p:cNvPr id="4" name="Slide Number Placeholder 3"/>
          <p:cNvSpPr>
            <a:spLocks noGrp="1"/>
          </p:cNvSpPr>
          <p:nvPr>
            <p:ph type="sldNum" sz="quarter" idx="10"/>
          </p:nvPr>
        </p:nvSpPr>
        <p:spPr/>
        <p:txBody>
          <a:bodyPr/>
          <a:lstStyle/>
          <a:p>
            <a:fld id="{CB9BC7F3-BAA9-4BA4-9E7E-0ED7A799CCA1}" type="slidenum">
              <a:rPr lang="en-GB" smtClean="0"/>
              <a:pPr/>
              <a:t>5</a:t>
            </a:fld>
            <a:endParaRPr lang="en-GB" dirty="0"/>
          </a:p>
        </p:txBody>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13630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SAM</a:t>
            </a:r>
          </a:p>
          <a:p>
            <a:r>
              <a:rPr lang="en-GB" baseline="0" dirty="0" smtClean="0"/>
              <a:t>True first contact (35%) favourably to service in </a:t>
            </a:r>
            <a:r>
              <a:rPr lang="en-GB" baseline="0" dirty="0" err="1" smtClean="0"/>
              <a:t>Betsi</a:t>
            </a:r>
            <a:r>
              <a:rPr lang="en-GB" baseline="0" dirty="0" smtClean="0"/>
              <a:t> </a:t>
            </a:r>
            <a:r>
              <a:rPr lang="en-GB" baseline="0" dirty="0" err="1" smtClean="0"/>
              <a:t>Cadwaladr</a:t>
            </a:r>
            <a:r>
              <a:rPr lang="en-GB" baseline="0" dirty="0" smtClean="0"/>
              <a:t> University Health board (33%) over 72 practices with 15 APP</a:t>
            </a:r>
          </a:p>
          <a:p>
            <a:r>
              <a:rPr lang="en-GB" baseline="0" dirty="0" smtClean="0"/>
              <a:t>D/C one visit advice only 48%  and physio 43%  are comparable to pilots in Cheshire </a:t>
            </a:r>
            <a:r>
              <a:rPr lang="en-GB" baseline="0" dirty="0" err="1" smtClean="0"/>
              <a:t>windemere</a:t>
            </a:r>
            <a:r>
              <a:rPr lang="en-GB" baseline="0" dirty="0" smtClean="0"/>
              <a:t> and </a:t>
            </a:r>
            <a:r>
              <a:rPr lang="en-GB" baseline="0" dirty="0" err="1" smtClean="0"/>
              <a:t>Betsi</a:t>
            </a:r>
            <a:r>
              <a:rPr lang="en-GB" baseline="0" dirty="0" smtClean="0"/>
              <a:t> </a:t>
            </a:r>
            <a:r>
              <a:rPr lang="en-GB" baseline="0" dirty="0" err="1" smtClean="0"/>
              <a:t>Cadwaladr</a:t>
            </a:r>
            <a:endParaRPr lang="en-GB" baseline="0" dirty="0" smtClean="0"/>
          </a:p>
          <a:p>
            <a:r>
              <a:rPr lang="en-GB" baseline="0" dirty="0" smtClean="0"/>
              <a:t>Prescribing only small no patients but lots of advice on how to take medication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3BBF-EA52-4801-BCB4-DD063C748D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0396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ROG</a:t>
            </a:r>
          </a:p>
          <a:p>
            <a:r>
              <a:rPr lang="en-GB" dirty="0" smtClean="0"/>
              <a:t>We used a Global rate of change scale for how confident the patient was</a:t>
            </a:r>
            <a:r>
              <a:rPr lang="en-GB" baseline="0" dirty="0" smtClean="0"/>
              <a:t> in managing the problem following their consultation</a:t>
            </a:r>
          </a:p>
          <a:p>
            <a:r>
              <a:rPr lang="en-GB" baseline="0" dirty="0" smtClean="0"/>
              <a:t>GP benefits to them More of an MDT approach- discussion re complex patients-2</a:t>
            </a:r>
            <a:r>
              <a:rPr lang="en-GB" baseline="30000" dirty="0" smtClean="0"/>
              <a:t>nd</a:t>
            </a:r>
            <a:r>
              <a:rPr lang="en-GB" baseline="0" dirty="0" smtClean="0"/>
              <a:t> opinion re referral to secondary care or imaging</a:t>
            </a:r>
          </a:p>
          <a:p>
            <a:r>
              <a:rPr lang="en-GB" baseline="0" dirty="0" smtClean="0"/>
              <a:t>Also noted advantage to patients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3BBF-EA52-4801-BCB4-DD063C748D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497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3BBF-EA52-4801-BCB4-DD063C748D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2638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a:t>
            </a:r>
          </a:p>
          <a:p>
            <a:r>
              <a:rPr lang="en-GB" dirty="0" smtClean="0"/>
              <a:t>Discuss especially</a:t>
            </a:r>
            <a:r>
              <a:rPr lang="en-GB" baseline="0" dirty="0" smtClean="0"/>
              <a:t> re medication</a:t>
            </a:r>
          </a:p>
          <a:p>
            <a:r>
              <a:rPr lang="en-GB" baseline="0" dirty="0" smtClean="0"/>
              <a:t>Know when it is ok to disturb them and how</a:t>
            </a:r>
          </a:p>
          <a:p>
            <a:r>
              <a:rPr lang="en-GB" baseline="0" dirty="0" err="1" smtClean="0"/>
              <a:t>Gps</a:t>
            </a:r>
            <a:r>
              <a:rPr lang="en-GB" baseline="0" dirty="0" smtClean="0"/>
              <a:t> know your areas of special interest /skill</a:t>
            </a:r>
          </a:p>
          <a:p>
            <a:r>
              <a:rPr lang="en-GB" baseline="0" dirty="0" smtClean="0"/>
              <a:t>GP reduce threat of position when confident in our skill and that it differs from theirs – reduce threat ( in our pilot it was notable that GPs referred more as time went on)</a:t>
            </a:r>
          </a:p>
          <a:p>
            <a:r>
              <a:rPr lang="en-GB" baseline="0" dirty="0" smtClean="0"/>
              <a:t>Reception staff need to be able to triage the right patients into the service</a:t>
            </a:r>
          </a:p>
          <a:p>
            <a:r>
              <a:rPr lang="en-GB" baseline="0" dirty="0" smtClean="0"/>
              <a:t>?spend time in each of their clinics- important to become part of the team</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3BBF-EA52-4801-BCB4-DD063C748D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8574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a:t>
            </a:r>
          </a:p>
          <a:p>
            <a:r>
              <a:rPr lang="en-GB" dirty="0" smtClean="0"/>
              <a:t>ROLE </a:t>
            </a:r>
            <a:r>
              <a:rPr lang="en-GB" dirty="0" err="1" smtClean="0"/>
              <a:t>ie</a:t>
            </a:r>
            <a:r>
              <a:rPr lang="en-GB" dirty="0" smtClean="0"/>
              <a:t> triage</a:t>
            </a:r>
            <a:r>
              <a:rPr lang="en-GB" baseline="0" dirty="0" smtClean="0"/>
              <a:t> and give appropriate management not to give Rx</a:t>
            </a:r>
          </a:p>
          <a:p>
            <a:r>
              <a:rPr lang="en-GB" baseline="0" dirty="0" smtClean="0"/>
              <a:t>Limited impact in terms of clearly demonstrating the financial implications and following patient journey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3BBF-EA52-4801-BCB4-DD063C748D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6668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3BBF-EA52-4801-BCB4-DD063C748D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3497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34B551-B004-477A-9D75-EE85EB262F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9513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Matt</a:t>
            </a:r>
            <a:r>
              <a:rPr lang="en-GB" baseline="0" dirty="0" smtClean="0"/>
              <a:t> Hall manager for OAS present today and Jane Clint is also present from the service who are both band 8a’s.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63525-F6CB-4844-9A0E-4A3C0F553DE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8292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Talk about funding </a:t>
            </a:r>
          </a:p>
          <a:p>
            <a:endParaRPr lang="en-GB" dirty="0" smtClean="0"/>
          </a:p>
          <a:p>
            <a:r>
              <a:rPr lang="en-GB" dirty="0" smtClean="0"/>
              <a:t>Initially,</a:t>
            </a:r>
            <a:r>
              <a:rPr lang="en-GB" baseline="0" dirty="0" smtClean="0"/>
              <a:t> very difficult to get any extra funding so started out of existing hours in physio team and then had some non recurrent funding from NHSE £50,000 to allow us to establish the pilot.  We are now at the point of wanting to expand the service and have proposed a rollout plan to our commissioners that would initially start with x4 band 7’s and x4 band 8a’s for the first year however still waiting for green light from CCG to </a:t>
            </a:r>
            <a:r>
              <a:rPr lang="en-GB" baseline="0" dirty="0" err="1" smtClean="0"/>
              <a:t>nstart</a:t>
            </a:r>
            <a:r>
              <a:rPr lang="en-GB" baseline="0" dirty="0" smtClean="0"/>
              <a:t> recruitment process.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63525-F6CB-4844-9A0E-4A3C0F553DE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7170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b="1" dirty="0" smtClean="0"/>
              <a:t>Clinical governance</a:t>
            </a:r>
          </a:p>
          <a:p>
            <a:endParaRPr lang="en-GB" dirty="0" smtClean="0"/>
          </a:p>
          <a:p>
            <a:r>
              <a:rPr lang="en-GB" dirty="0" smtClean="0"/>
              <a:t>Not enough band 8a’s locally or nationally to fulfil role and also locally we have debated</a:t>
            </a:r>
            <a:r>
              <a:rPr lang="en-GB" baseline="0" dirty="0" smtClean="0"/>
              <a:t> whether they should all be band 8a’s as leads to a very expensive service?  Certainly need clinical expertise of band 8a’s when it comes to imaging, diagnostic skills for complex cases but not all FCP cases are complex and the alternative argument is that band 7’s are more skilled in rehabilitation.  We are hoping to have equal mix of band 7 and band 8a with one per integrated care team or PCN to allow for support and also a succession plan.</a:t>
            </a:r>
          </a:p>
          <a:p>
            <a:endParaRPr lang="en-GB" baseline="0" dirty="0" smtClean="0"/>
          </a:p>
          <a:p>
            <a:r>
              <a:rPr lang="en-GB" b="1" baseline="0" dirty="0" smtClean="0"/>
              <a:t>Urgent requests</a:t>
            </a:r>
          </a:p>
          <a:p>
            <a:endParaRPr lang="en-GB" baseline="0" dirty="0" smtClean="0"/>
          </a:p>
          <a:p>
            <a:r>
              <a:rPr lang="en-GB" dirty="0" smtClean="0"/>
              <a:t>Every GP surgery is run differently so do you mould FCP to</a:t>
            </a:r>
            <a:r>
              <a:rPr lang="en-GB" baseline="0" dirty="0" smtClean="0"/>
              <a:t> fit in with </a:t>
            </a:r>
            <a:r>
              <a:rPr lang="en-GB" dirty="0" smtClean="0"/>
              <a:t>the GP surgery working</a:t>
            </a:r>
            <a:r>
              <a:rPr lang="en-GB" baseline="0" dirty="0" smtClean="0"/>
              <a:t> practice or do you standardise it and the GP’s have to fit in.  This became apparent with the management of urgent results that FCPs have requested but are not there to action and can’t wait until next clinic.  Our decision with the support of the CCG was that the on call GP in the surgery would action these results as they would do with their GP colleagues however some GP surgeries where opposed to this and wanted us to have an on call band 8a who actioned these referrals.  Logistically this would be a nightmare to organise on a larger scale and we would need a data sharing agreement for all 49 GP surgeries.</a:t>
            </a:r>
          </a:p>
          <a:p>
            <a:endParaRPr lang="en-GB" baseline="0" dirty="0" smtClean="0"/>
          </a:p>
          <a:p>
            <a:r>
              <a:rPr lang="en-GB" b="1" baseline="0" dirty="0" smtClean="0"/>
              <a:t>Data capture</a:t>
            </a:r>
          </a:p>
          <a:p>
            <a:endParaRPr lang="en-GB" b="1" baseline="0" dirty="0" smtClean="0"/>
          </a:p>
          <a:p>
            <a:r>
              <a:rPr lang="en-GB" b="0" baseline="0" dirty="0" smtClean="0"/>
              <a:t>The EMIS template isn’t the easiest to use in clinic but I appreciate why we need it.  Locally we are concerned regarding the red flag question, which I know has been raised by numerous other services.  The data is collected by information team at CCG and we have had to go back and question it on numerous occasions for accuracy.  Easy to do on small scale but harder on bigger scale.</a:t>
            </a:r>
          </a:p>
          <a:p>
            <a:endParaRPr lang="en-GB" b="0" baseline="0" dirty="0" smtClean="0"/>
          </a:p>
          <a:p>
            <a:r>
              <a:rPr lang="en-GB" b="1" baseline="0" dirty="0" smtClean="0"/>
              <a:t>Waiting lists</a:t>
            </a:r>
          </a:p>
          <a:p>
            <a:endParaRPr lang="en-GB" b="0" baseline="0" dirty="0" smtClean="0"/>
          </a:p>
          <a:p>
            <a:r>
              <a:rPr lang="en-GB" b="0" baseline="0" dirty="0" smtClean="0"/>
              <a:t>Pilot isn’t big enough to have a positive effect on our physio and OAS waiting lists but is talking clinicians out of services so both services are struggling.  If recurrent funding isn’t agreed soon then the pilot will have to stop or reduce which is a shame when we have done the hard work to get it up and running.</a:t>
            </a:r>
          </a:p>
          <a:p>
            <a:endParaRPr lang="en-GB" b="0" baseline="0" dirty="0" smtClean="0"/>
          </a:p>
          <a:p>
            <a:r>
              <a:rPr lang="en-GB" b="1" baseline="0" dirty="0" smtClean="0"/>
              <a:t>Expectations</a:t>
            </a:r>
          </a:p>
          <a:p>
            <a:endParaRPr lang="en-GB" b="0" baseline="0" dirty="0" smtClean="0"/>
          </a:p>
          <a:p>
            <a:r>
              <a:rPr lang="en-GB" b="0" baseline="0" dirty="0" smtClean="0"/>
              <a:t>Commissioners initially thought that physios could be transferred from physio service to FCP once waiting lists reduced.  They didn’t understand that the majority of FCP work is new activity not necessarily a transfer of activity.  We also had to make it clear that the physio team would not reduce in WTE’s as expected as we would use the reduced activity to actually treat patients and offer more extensive rehabilitation which we struggle to offer now!</a:t>
            </a:r>
          </a:p>
          <a:p>
            <a:endParaRPr lang="en-GB" b="0" baseline="0" dirty="0" smtClean="0"/>
          </a:p>
          <a:p>
            <a:r>
              <a:rPr lang="en-GB" b="1" baseline="0" dirty="0" smtClean="0"/>
              <a:t>Cost savings</a:t>
            </a:r>
          </a:p>
          <a:p>
            <a:endParaRPr lang="en-GB" b="0" baseline="0" dirty="0" smtClean="0"/>
          </a:p>
          <a:p>
            <a:r>
              <a:rPr lang="en-GB" b="0" baseline="0" dirty="0" smtClean="0"/>
              <a:t>FCP reduces costs for the commissioners however what is the effect on the trust?  </a:t>
            </a:r>
          </a:p>
          <a:p>
            <a:endParaRPr lang="en-GB" b="0" baseline="0" dirty="0" smtClean="0"/>
          </a:p>
          <a:p>
            <a:r>
              <a:rPr lang="en-GB" b="1" baseline="0" dirty="0" smtClean="0"/>
              <a:t>GPs</a:t>
            </a:r>
          </a:p>
          <a:p>
            <a:endParaRPr lang="en-GB" b="0" baseline="0" dirty="0" smtClean="0"/>
          </a:p>
          <a:p>
            <a:r>
              <a:rPr lang="en-GB" b="0" baseline="0" dirty="0" smtClean="0"/>
              <a:t>Signposting patients in to FCP clinics to skip the physio WL rather than for a true second opinion</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63525-F6CB-4844-9A0E-4A3C0F553DE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0057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208C-D5B8-41AA-9899-0311D22C91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257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63525-F6CB-4844-9A0E-4A3C0F553DE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1905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been thrown in at the deep end by having to scramble a pilot</a:t>
            </a:r>
            <a:r>
              <a:rPr lang="en-GB" baseline="0" dirty="0" smtClean="0"/>
              <a:t> together so we are</a:t>
            </a:r>
            <a:r>
              <a:rPr lang="en-GB" dirty="0" smtClean="0"/>
              <a:t> learning this the hard way!!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63525-F6CB-4844-9A0E-4A3C0F553DE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7158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in patient satisfaction results</a:t>
            </a:r>
          </a:p>
          <a:p>
            <a:endParaRPr lang="en-GB" dirty="0" smtClean="0"/>
          </a:p>
          <a:p>
            <a:r>
              <a:rPr lang="en-GB" dirty="0" smtClean="0"/>
              <a:t>Proves what all the other pilots</a:t>
            </a:r>
            <a:r>
              <a:rPr lang="en-GB" baseline="0" dirty="0" smtClean="0"/>
              <a:t> and resources have been saying</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63525-F6CB-4844-9A0E-4A3C0F553DE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5247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0A1EF1-4C6A-4322-A131-C94FE15D5F47}" type="slidenum">
              <a:rPr lang="en-GB" smtClean="0"/>
              <a:t>46</a:t>
            </a:fld>
            <a:endParaRPr lang="en-GB"/>
          </a:p>
        </p:txBody>
      </p:sp>
    </p:spTree>
    <p:extLst>
      <p:ext uri="{BB962C8B-B14F-4D97-AF65-F5344CB8AC3E}">
        <p14:creationId xmlns:p14="http://schemas.microsoft.com/office/powerpoint/2010/main" val="1357890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1613" y="603250"/>
            <a:ext cx="4029075" cy="3021013"/>
          </a:xfrm>
        </p:spPr>
      </p:sp>
      <p:sp>
        <p:nvSpPr>
          <p:cNvPr id="4" name="Slide Number Placeholder 3"/>
          <p:cNvSpPr>
            <a:spLocks noGrp="1"/>
          </p:cNvSpPr>
          <p:nvPr>
            <p:ph type="sldNum" sz="quarter" idx="10"/>
          </p:nvPr>
        </p:nvSpPr>
        <p:spPr/>
        <p:txBody>
          <a:bodyPr/>
          <a:lstStyle/>
          <a:p>
            <a:fld id="{CB9BC7F3-BAA9-4BA4-9E7E-0ED7A799CCA1}" type="slidenum">
              <a:rPr lang="en-GB" smtClean="0"/>
              <a:pPr/>
              <a:t>47</a:t>
            </a:fld>
            <a:endParaRPr lang="en-GB" dirty="0"/>
          </a:p>
        </p:txBody>
      </p:sp>
      <p:sp>
        <p:nvSpPr>
          <p:cNvPr id="3" name="Notes Placeholder 2"/>
          <p:cNvSpPr>
            <a:spLocks noGrp="1"/>
          </p:cNvSpPr>
          <p:nvPr>
            <p:ph type="body" idx="1"/>
          </p:nvPr>
        </p:nvSpPr>
        <p:spPr/>
        <p:txBody>
          <a:bodyPr/>
          <a:lstStyle/>
          <a:p>
            <a:endParaRPr lang="en-GB" sz="1200" kern="1200" dirty="0">
              <a:solidFill>
                <a:schemeClr val="tx1"/>
              </a:solidFill>
              <a:latin typeface="+mn-lt"/>
              <a:ea typeface="+mn-ea"/>
              <a:cs typeface="+mn-cs"/>
            </a:endParaRPr>
          </a:p>
        </p:txBody>
      </p:sp>
    </p:spTree>
    <p:extLst>
      <p:ext uri="{BB962C8B-B14F-4D97-AF65-F5344CB8AC3E}">
        <p14:creationId xmlns:p14="http://schemas.microsoft.com/office/powerpoint/2010/main" val="3260061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1613" y="603250"/>
            <a:ext cx="4029075" cy="3021013"/>
          </a:xfrm>
        </p:spPr>
      </p:sp>
      <p:sp>
        <p:nvSpPr>
          <p:cNvPr id="4" name="Slide Number Placeholder 3"/>
          <p:cNvSpPr>
            <a:spLocks noGrp="1"/>
          </p:cNvSpPr>
          <p:nvPr>
            <p:ph type="sldNum" sz="quarter" idx="10"/>
          </p:nvPr>
        </p:nvSpPr>
        <p:spPr/>
        <p:txBody>
          <a:bodyPr/>
          <a:lstStyle/>
          <a:p>
            <a:fld id="{CB9BC7F3-BAA9-4BA4-9E7E-0ED7A799CCA1}" type="slidenum">
              <a:rPr lang="en-GB" smtClean="0"/>
              <a:pPr/>
              <a:t>48</a:t>
            </a:fld>
            <a:endParaRPr lang="en-GB" dirty="0"/>
          </a:p>
        </p:txBody>
      </p:sp>
      <p:sp>
        <p:nvSpPr>
          <p:cNvPr id="3" name="Notes Placeholder 2"/>
          <p:cNvSpPr>
            <a:spLocks noGrp="1"/>
          </p:cNvSpPr>
          <p:nvPr>
            <p:ph type="body" idx="1"/>
          </p:nvPr>
        </p:nvSpPr>
        <p:spPr/>
        <p:txBody>
          <a:bodyPr/>
          <a:lstStyle/>
          <a:p>
            <a:endParaRPr lang="en-GB"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2019591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0A1EF1-4C6A-4322-A131-C94FE15D5F47}" type="slidenum">
              <a:rPr lang="en-GB" smtClean="0"/>
              <a:t>49</a:t>
            </a:fld>
            <a:endParaRPr lang="en-GB"/>
          </a:p>
        </p:txBody>
      </p:sp>
    </p:spTree>
    <p:extLst>
      <p:ext uri="{BB962C8B-B14F-4D97-AF65-F5344CB8AC3E}">
        <p14:creationId xmlns:p14="http://schemas.microsoft.com/office/powerpoint/2010/main" val="1091271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40A1EF1-4C6A-4322-A131-C94FE15D5F47}" type="slidenum">
              <a:rPr lang="en-GB" smtClean="0"/>
              <a:t>50</a:t>
            </a:fld>
            <a:endParaRPr lang="en-GB"/>
          </a:p>
        </p:txBody>
      </p:sp>
    </p:spTree>
    <p:extLst>
      <p:ext uri="{BB962C8B-B14F-4D97-AF65-F5344CB8AC3E}">
        <p14:creationId xmlns:p14="http://schemas.microsoft.com/office/powerpoint/2010/main" val="2378233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840A1EF1-4C6A-4322-A131-C94FE15D5F47}" type="slidenum">
              <a:rPr lang="en-GB" smtClean="0"/>
              <a:t>51</a:t>
            </a:fld>
            <a:endParaRPr lang="en-GB"/>
          </a:p>
        </p:txBody>
      </p:sp>
    </p:spTree>
    <p:extLst>
      <p:ext uri="{BB962C8B-B14F-4D97-AF65-F5344CB8AC3E}">
        <p14:creationId xmlns:p14="http://schemas.microsoft.com/office/powerpoint/2010/main" val="1251509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0A1EF1-4C6A-4322-A131-C94FE15D5F47}" type="slidenum">
              <a:rPr lang="en-GB" smtClean="0"/>
              <a:t>52</a:t>
            </a:fld>
            <a:endParaRPr lang="en-GB"/>
          </a:p>
        </p:txBody>
      </p:sp>
    </p:spTree>
    <p:extLst>
      <p:ext uri="{BB962C8B-B14F-4D97-AF65-F5344CB8AC3E}">
        <p14:creationId xmlns:p14="http://schemas.microsoft.com/office/powerpoint/2010/main" val="930275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5208C-D5B8-41AA-9899-0311D22C91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53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rgbClr val="0070C0"/>
              </a:solidFill>
            </a:endParaRPr>
          </a:p>
        </p:txBody>
      </p:sp>
      <p:sp>
        <p:nvSpPr>
          <p:cNvPr id="4" name="Slide Number Placeholder 3"/>
          <p:cNvSpPr>
            <a:spLocks noGrp="1"/>
          </p:cNvSpPr>
          <p:nvPr>
            <p:ph type="sldNum" sz="quarter" idx="10"/>
          </p:nvPr>
        </p:nvSpPr>
        <p:spPr/>
        <p:txBody>
          <a:bodyPr/>
          <a:lstStyle/>
          <a:p>
            <a:fld id="{219AFCEC-6D08-4976-BCAD-580109F67DFC}" type="slidenum">
              <a:rPr lang="en-GB" smtClean="0"/>
              <a:t>8</a:t>
            </a:fld>
            <a:endParaRPr lang="en-GB"/>
          </a:p>
        </p:txBody>
      </p:sp>
    </p:spTree>
    <p:extLst>
      <p:ext uri="{BB962C8B-B14F-4D97-AF65-F5344CB8AC3E}">
        <p14:creationId xmlns:p14="http://schemas.microsoft.com/office/powerpoint/2010/main" val="67683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F0B96-28F5-4DF4-9056-4D2A072DD2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43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0A1EF1-4C6A-4322-A131-C94FE15D5F47}" type="slidenum">
              <a:rPr lang="en-GB" smtClean="0"/>
              <a:t>10</a:t>
            </a:fld>
            <a:endParaRPr lang="en-GB"/>
          </a:p>
        </p:txBody>
      </p:sp>
    </p:spTree>
    <p:extLst>
      <p:ext uri="{BB962C8B-B14F-4D97-AF65-F5344CB8AC3E}">
        <p14:creationId xmlns:p14="http://schemas.microsoft.com/office/powerpoint/2010/main" val="3220697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0A1EF1-4C6A-4322-A131-C94FE15D5F47}" type="slidenum">
              <a:rPr lang="en-GB" smtClean="0"/>
              <a:t>11</a:t>
            </a:fld>
            <a:endParaRPr lang="en-GB"/>
          </a:p>
        </p:txBody>
      </p:sp>
    </p:spTree>
    <p:extLst>
      <p:ext uri="{BB962C8B-B14F-4D97-AF65-F5344CB8AC3E}">
        <p14:creationId xmlns:p14="http://schemas.microsoft.com/office/powerpoint/2010/main" val="1251889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00BF6CC-6905-45F4-88B5-1FC4483CBE23}" type="slidenum">
              <a:rPr lang="en-GB" altLang="en-US" smtClean="0">
                <a:solidFill>
                  <a:srgbClr val="000000"/>
                </a:solidFill>
              </a:rPr>
              <a:pPr fontAlgn="base">
                <a:spcBef>
                  <a:spcPct val="0"/>
                </a:spcBef>
                <a:spcAft>
                  <a:spcPct val="0"/>
                </a:spcAft>
              </a:pPr>
              <a:t>12</a:t>
            </a:fld>
            <a:endParaRPr lang="en-GB" altLang="en-US" smtClean="0">
              <a:solidFill>
                <a:srgbClr val="000000"/>
              </a:solidFill>
            </a:endParaRPr>
          </a:p>
        </p:txBody>
      </p:sp>
      <p:sp>
        <p:nvSpPr>
          <p:cNvPr id="3379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Tree>
    <p:extLst>
      <p:ext uri="{BB962C8B-B14F-4D97-AF65-F5344CB8AC3E}">
        <p14:creationId xmlns:p14="http://schemas.microsoft.com/office/powerpoint/2010/main" val="1000026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lang="en-US" sz="5400" b="1" kern="1200" baseline="30000" dirty="0" smtClean="0">
                <a:solidFill>
                  <a:srgbClr val="4E5590"/>
                </a:solidFill>
                <a:latin typeface="Arial Bold" pitchFamily="34" charset="0"/>
                <a:ea typeface="+mn-ea"/>
                <a:cs typeface="Arial Bold"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9" name="Picture 8" descr="CSP MASTER LOGO cmyk.eps"/>
          <p:cNvPicPr>
            <a:picLocks noChangeAspect="1"/>
          </p:cNvPicPr>
          <p:nvPr userDrawn="1"/>
        </p:nvPicPr>
        <p:blipFill>
          <a:blip r:embed="rId2" cstate="print"/>
          <a:stretch>
            <a:fillRect/>
          </a:stretch>
        </p:blipFill>
        <p:spPr>
          <a:xfrm>
            <a:off x="228600" y="228600"/>
            <a:ext cx="1600200" cy="92707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dirty="0"/>
          </a:p>
        </p:txBody>
      </p:sp>
      <p:pic>
        <p:nvPicPr>
          <p:cNvPr id="8" name="Picture 7"/>
          <p:cNvPicPr>
            <a:picLocks noChangeAspect="1"/>
          </p:cNvPicPr>
          <p:nvPr userDrawn="1"/>
        </p:nvPicPr>
        <p:blipFill>
          <a:blip r:embed="rId2" cstate="print"/>
          <a:stretch>
            <a:fillRect/>
          </a:stretch>
        </p:blipFill>
        <p:spPr>
          <a:xfrm>
            <a:off x="1889244" y="721161"/>
            <a:ext cx="8382000" cy="7315200"/>
          </a:xfrm>
          <a:prstGeom prst="rect">
            <a:avLst/>
          </a:prstGeom>
        </p:spPr>
      </p:pic>
      <p:pic>
        <p:nvPicPr>
          <p:cNvPr id="9" name="Picture 8" descr="CSP MASTER LOGO cmyk.eps"/>
          <p:cNvPicPr>
            <a:picLocks noChangeAspect="1"/>
          </p:cNvPicPr>
          <p:nvPr userDrawn="1"/>
        </p:nvPicPr>
        <p:blipFill>
          <a:blip r:embed="rId3" cstate="print"/>
          <a:stretch>
            <a:fillRect/>
          </a:stretch>
        </p:blipFill>
        <p:spPr>
          <a:xfrm>
            <a:off x="228600" y="228600"/>
            <a:ext cx="1600200" cy="9270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with web addres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D4AB1E-6B7D-49B7-ABF6-71E4B0AA11BB}" type="datetimeFigureOut">
              <a:rPr lang="en-US" smtClean="0"/>
              <a:pPr/>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9" name="Picture 8" descr="CSP MASTER LOGO cmyk.eps"/>
          <p:cNvPicPr>
            <a:picLocks noChangeAspect="1"/>
          </p:cNvPicPr>
          <p:nvPr userDrawn="1"/>
        </p:nvPicPr>
        <p:blipFill>
          <a:blip r:embed="rId2" cstate="print"/>
          <a:stretch>
            <a:fillRect/>
          </a:stretch>
        </p:blipFill>
        <p:spPr>
          <a:xfrm>
            <a:off x="228600" y="228600"/>
            <a:ext cx="3288170" cy="1905000"/>
          </a:xfrm>
          <a:prstGeom prst="rect">
            <a:avLst/>
          </a:prstGeom>
        </p:spPr>
      </p:pic>
      <p:sp>
        <p:nvSpPr>
          <p:cNvPr id="12" name="Title 1"/>
          <p:cNvSpPr txBox="1">
            <a:spLocks/>
          </p:cNvSpPr>
          <p:nvPr userDrawn="1"/>
        </p:nvSpPr>
        <p:spPr>
          <a:xfrm>
            <a:off x="4114800" y="5410200"/>
            <a:ext cx="6705600" cy="1828800"/>
          </a:xfrm>
          <a:prstGeom prst="rect">
            <a:avLst/>
          </a:prstGeom>
        </p:spPr>
        <p:txBody>
          <a:bodyPr vert="horz" lIns="91440" tIns="45720" rIns="91440" bIns="45720" rtlCol="0" anchor="ctr">
            <a:normAutofit/>
          </a:bodyPr>
          <a:lstStyle/>
          <a:p>
            <a:r>
              <a:rPr lang="en-US" sz="7200" b="1" baseline="30000" dirty="0" smtClean="0">
                <a:solidFill>
                  <a:srgbClr val="4E5590"/>
                </a:solidFill>
                <a:latin typeface="Arial"/>
                <a:cs typeface="Arial"/>
              </a:rPr>
              <a:t>www.csp.org.uk</a:t>
            </a:r>
            <a:endParaRPr lang="en-US" sz="7200" b="1" baseline="30000" dirty="0">
              <a:solidFill>
                <a:srgbClr val="4E5590"/>
              </a:solidFill>
              <a:latin typeface="Arial"/>
              <a:cs typeface="Arial"/>
            </a:endParaRPr>
          </a:p>
        </p:txBody>
      </p:sp>
      <p:sp>
        <p:nvSpPr>
          <p:cNvPr id="14" name="Content Placeholder 13"/>
          <p:cNvSpPr>
            <a:spLocks noGrp="1"/>
          </p:cNvSpPr>
          <p:nvPr>
            <p:ph sz="quarter" idx="13"/>
          </p:nvPr>
        </p:nvSpPr>
        <p:spPr>
          <a:xfrm>
            <a:off x="642938" y="2286000"/>
            <a:ext cx="7858125" cy="314325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in midd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D4AB1E-6B7D-49B7-ABF6-71E4B0AA11BB}" type="datetimeFigureOut">
              <a:rPr lang="en-US" smtClean="0"/>
              <a:pPr/>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2133600" y="1752600"/>
            <a:ext cx="4734964" cy="27432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p:cNvPicPr/>
          <p:nvPr userDrawn="1"/>
        </p:nvPicPr>
        <p:blipFill rotWithShape="1">
          <a:blip r:embed="rId2"/>
          <a:srcRect r="13652"/>
          <a:stretch/>
        </p:blipFill>
        <p:spPr>
          <a:xfrm>
            <a:off x="0" y="0"/>
            <a:ext cx="9144000" cy="7061200"/>
          </a:xfrm>
          <a:prstGeom prst="rect">
            <a:avLst/>
          </a:prstGeom>
        </p:spPr>
      </p:pic>
    </p:spTree>
    <p:extLst>
      <p:ext uri="{BB962C8B-B14F-4D97-AF65-F5344CB8AC3E}">
        <p14:creationId xmlns:p14="http://schemas.microsoft.com/office/powerpoint/2010/main" val="20101020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517828" y="1887133"/>
            <a:ext cx="5940123" cy="1810224"/>
          </a:xfrm>
          <a:prstGeom prst="rect">
            <a:avLst/>
          </a:prstGeom>
        </p:spPr>
        <p:txBody>
          <a:bodyPr vert="horz" lIns="91440" tIns="45720" rIns="91440" bIns="45720" rtlCol="0" anchor="t" anchorCtr="0">
            <a:normAutofit/>
          </a:bodyPr>
          <a:lstStyle>
            <a:lvl1pPr>
              <a:defRPr baseline="0"/>
            </a:lvl1pPr>
          </a:lstStyle>
          <a:p>
            <a:r>
              <a:rPr lang="en-US" dirty="0"/>
              <a:t>Click to add presentation title</a:t>
            </a:r>
            <a:br>
              <a:rPr lang="en-US" dirty="0"/>
            </a:br>
            <a:endParaRPr lang="en-GB" dirty="0"/>
          </a:p>
        </p:txBody>
      </p:sp>
      <p:sp>
        <p:nvSpPr>
          <p:cNvPr id="8" name="Text Placeholder 4"/>
          <p:cNvSpPr>
            <a:spLocks noGrp="1"/>
          </p:cNvSpPr>
          <p:nvPr>
            <p:ph type="body" sz="quarter" idx="12" hasCustomPrompt="1"/>
          </p:nvPr>
        </p:nvSpPr>
        <p:spPr>
          <a:xfrm>
            <a:off x="517826" y="241654"/>
            <a:ext cx="5940123" cy="402403"/>
          </a:xfrm>
          <a:prstGeom prst="rect">
            <a:avLst/>
          </a:prstGeom>
        </p:spPr>
        <p:txBody>
          <a:bodyPr anchor="t" anchorCtr="0">
            <a:noAutofit/>
          </a:bodyPr>
          <a:lstStyle>
            <a:lvl1pPr marL="0" indent="0">
              <a:lnSpc>
                <a:spcPct val="100000"/>
              </a:lnSpc>
              <a:spcBef>
                <a:spcPts val="0"/>
              </a:spcBef>
              <a:buNone/>
              <a:defRPr sz="750" b="0">
                <a:solidFill>
                  <a:srgbClr val="53565A"/>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presentation title, author and date</a:t>
            </a:r>
            <a:endParaRPr lang="en-GB" dirty="0"/>
          </a:p>
        </p:txBody>
      </p:sp>
      <p:sp>
        <p:nvSpPr>
          <p:cNvPr id="11" name="Picture Placeholder 10"/>
          <p:cNvSpPr>
            <a:spLocks noGrp="1"/>
          </p:cNvSpPr>
          <p:nvPr>
            <p:ph type="pic" sz="quarter" idx="13" hasCustomPrompt="1"/>
          </p:nvPr>
        </p:nvSpPr>
        <p:spPr>
          <a:xfrm>
            <a:off x="6718854" y="5295819"/>
            <a:ext cx="1867894" cy="1374775"/>
          </a:xfrm>
          <a:prstGeom prst="rect">
            <a:avLst/>
          </a:prstGeom>
          <a:noFill/>
          <a:ln>
            <a:noFill/>
          </a:ln>
        </p:spPr>
        <p:txBody>
          <a:bodyPr/>
          <a:lstStyle>
            <a:lvl1pPr marL="0" indent="0">
              <a:buNone/>
              <a:defRPr sz="1050" baseline="0">
                <a:solidFill>
                  <a:srgbClr val="53565A"/>
                </a:solidFill>
                <a:latin typeface="Arial" panose="020B0604020202020204" pitchFamily="34" charset="0"/>
                <a:cs typeface="Arial" panose="020B0604020202020204" pitchFamily="34" charset="0"/>
              </a:defRPr>
            </a:lvl1pPr>
          </a:lstStyle>
          <a:p>
            <a:r>
              <a:rPr lang="en-GB" dirty="0"/>
              <a:t>Insert company logo if applicable</a:t>
            </a:r>
          </a:p>
        </p:txBody>
      </p:sp>
      <p:sp>
        <p:nvSpPr>
          <p:cNvPr id="6" name="Text Placeholder 5"/>
          <p:cNvSpPr>
            <a:spLocks noGrp="1"/>
          </p:cNvSpPr>
          <p:nvPr>
            <p:ph type="body" sz="quarter" idx="14" hasCustomPrompt="1"/>
          </p:nvPr>
        </p:nvSpPr>
        <p:spPr>
          <a:xfrm>
            <a:off x="517826" y="3887790"/>
            <a:ext cx="5940123" cy="708025"/>
          </a:xfrm>
          <a:prstGeom prst="rect">
            <a:avLst/>
          </a:prstGeom>
        </p:spPr>
        <p:txBody>
          <a:bodyPr/>
          <a:lstStyle>
            <a:lvl1pPr marL="0" indent="0">
              <a:buNone/>
              <a:defRPr sz="975" b="1" baseline="0">
                <a:solidFill>
                  <a:srgbClr val="165788"/>
                </a:solidFill>
                <a:latin typeface="Arial" panose="020B0604020202020204" pitchFamily="34" charset="0"/>
                <a:cs typeface="Arial" panose="020B0604020202020204" pitchFamily="34" charset="0"/>
              </a:defRPr>
            </a:lvl1pPr>
            <a:lvl2pPr>
              <a:defRPr sz="1050">
                <a:solidFill>
                  <a:srgbClr val="53565A"/>
                </a:solidFill>
                <a:latin typeface="Arial" panose="020B0604020202020204" pitchFamily="34" charset="0"/>
                <a:cs typeface="Arial" panose="020B0604020202020204" pitchFamily="34" charset="0"/>
              </a:defRPr>
            </a:lvl2pPr>
            <a:lvl3pPr>
              <a:defRPr sz="1050">
                <a:solidFill>
                  <a:srgbClr val="53565A"/>
                </a:solidFill>
                <a:latin typeface="Arial" panose="020B0604020202020204" pitchFamily="34" charset="0"/>
                <a:cs typeface="Arial" panose="020B0604020202020204" pitchFamily="34" charset="0"/>
              </a:defRPr>
            </a:lvl3pPr>
            <a:lvl4pPr>
              <a:defRPr sz="1050">
                <a:solidFill>
                  <a:srgbClr val="53565A"/>
                </a:solidFill>
                <a:latin typeface="Arial" panose="020B0604020202020204" pitchFamily="34" charset="0"/>
                <a:cs typeface="Arial" panose="020B0604020202020204" pitchFamily="34" charset="0"/>
              </a:defRPr>
            </a:lvl4pPr>
            <a:lvl5pPr>
              <a:defRPr sz="1050">
                <a:solidFill>
                  <a:srgbClr val="53565A"/>
                </a:solidFill>
                <a:latin typeface="Arial" panose="020B0604020202020204" pitchFamily="34" charset="0"/>
                <a:cs typeface="Arial" panose="020B0604020202020204" pitchFamily="34" charset="0"/>
              </a:defRPr>
            </a:lvl5pPr>
          </a:lstStyle>
          <a:p>
            <a:pPr lvl="0"/>
            <a:r>
              <a:rPr lang="en-US" dirty="0"/>
              <a:t>To ensure you take full advantage of our new presentation template, please take a moment to read the quick reference guide available on </a:t>
            </a:r>
            <a:r>
              <a:rPr lang="en-US" dirty="0" err="1"/>
              <a:t>Spacehopper</a:t>
            </a:r>
            <a:r>
              <a:rPr lang="en-US" dirty="0"/>
              <a:t>. There you will also find a full user guide.</a:t>
            </a:r>
            <a:endParaRPr lang="en-GB" dirty="0"/>
          </a:p>
        </p:txBody>
      </p:sp>
    </p:spTree>
    <p:extLst>
      <p:ext uri="{BB962C8B-B14F-4D97-AF65-F5344CB8AC3E}">
        <p14:creationId xmlns:p14="http://schemas.microsoft.com/office/powerpoint/2010/main" val="29541928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517828" y="1887133"/>
            <a:ext cx="5940123" cy="1810224"/>
          </a:xfrm>
          <a:prstGeom prst="rect">
            <a:avLst/>
          </a:prstGeom>
        </p:spPr>
        <p:txBody>
          <a:bodyPr vert="horz" lIns="91440" tIns="45720" rIns="91440" bIns="45720" rtlCol="0" anchor="t" anchorCtr="0">
            <a:normAutofit/>
          </a:bodyPr>
          <a:lstStyle>
            <a:lvl1pPr>
              <a:defRPr baseline="0"/>
            </a:lvl1pPr>
          </a:lstStyle>
          <a:p>
            <a:r>
              <a:rPr lang="en-US" dirty="0"/>
              <a:t>Click to add presentation title</a:t>
            </a:r>
            <a:br>
              <a:rPr lang="en-US" dirty="0"/>
            </a:br>
            <a:endParaRPr lang="en-GB" dirty="0"/>
          </a:p>
        </p:txBody>
      </p:sp>
      <p:sp>
        <p:nvSpPr>
          <p:cNvPr id="8" name="Text Placeholder 4"/>
          <p:cNvSpPr>
            <a:spLocks noGrp="1"/>
          </p:cNvSpPr>
          <p:nvPr>
            <p:ph type="body" sz="quarter" idx="12" hasCustomPrompt="1"/>
          </p:nvPr>
        </p:nvSpPr>
        <p:spPr>
          <a:xfrm>
            <a:off x="517826" y="241654"/>
            <a:ext cx="5940123" cy="402403"/>
          </a:xfrm>
          <a:prstGeom prst="rect">
            <a:avLst/>
          </a:prstGeom>
        </p:spPr>
        <p:txBody>
          <a:bodyPr anchor="t" anchorCtr="0">
            <a:noAutofit/>
          </a:bodyPr>
          <a:lstStyle>
            <a:lvl1pPr marL="0" indent="0">
              <a:lnSpc>
                <a:spcPct val="100000"/>
              </a:lnSpc>
              <a:spcBef>
                <a:spcPts val="0"/>
              </a:spcBef>
              <a:buNone/>
              <a:defRPr sz="750" b="0">
                <a:solidFill>
                  <a:srgbClr val="53565A"/>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presentation title, author and date</a:t>
            </a:r>
            <a:endParaRPr lang="en-GB" dirty="0"/>
          </a:p>
        </p:txBody>
      </p:sp>
      <p:sp>
        <p:nvSpPr>
          <p:cNvPr id="11" name="Picture Placeholder 10"/>
          <p:cNvSpPr>
            <a:spLocks noGrp="1"/>
          </p:cNvSpPr>
          <p:nvPr>
            <p:ph type="pic" sz="quarter" idx="13" hasCustomPrompt="1"/>
          </p:nvPr>
        </p:nvSpPr>
        <p:spPr>
          <a:xfrm>
            <a:off x="6718854" y="5295819"/>
            <a:ext cx="1867894" cy="1374775"/>
          </a:xfrm>
          <a:prstGeom prst="rect">
            <a:avLst/>
          </a:prstGeom>
          <a:noFill/>
          <a:ln>
            <a:noFill/>
          </a:ln>
        </p:spPr>
        <p:txBody>
          <a:bodyPr/>
          <a:lstStyle>
            <a:lvl1pPr marL="0" indent="0">
              <a:buNone/>
              <a:defRPr sz="1050" baseline="0">
                <a:solidFill>
                  <a:srgbClr val="53565A"/>
                </a:solidFill>
                <a:latin typeface="Arial" panose="020B0604020202020204" pitchFamily="34" charset="0"/>
                <a:cs typeface="Arial" panose="020B0604020202020204" pitchFamily="34" charset="0"/>
              </a:defRPr>
            </a:lvl1pPr>
          </a:lstStyle>
          <a:p>
            <a:r>
              <a:rPr lang="en-GB" dirty="0"/>
              <a:t>Insert company logo if applicable</a:t>
            </a:r>
          </a:p>
        </p:txBody>
      </p:sp>
      <p:sp>
        <p:nvSpPr>
          <p:cNvPr id="6" name="Text Placeholder 5"/>
          <p:cNvSpPr>
            <a:spLocks noGrp="1"/>
          </p:cNvSpPr>
          <p:nvPr>
            <p:ph type="body" sz="quarter" idx="14" hasCustomPrompt="1"/>
          </p:nvPr>
        </p:nvSpPr>
        <p:spPr>
          <a:xfrm>
            <a:off x="517826" y="3887790"/>
            <a:ext cx="5940123" cy="708025"/>
          </a:xfrm>
          <a:prstGeom prst="rect">
            <a:avLst/>
          </a:prstGeom>
        </p:spPr>
        <p:txBody>
          <a:bodyPr/>
          <a:lstStyle>
            <a:lvl1pPr marL="0" indent="0">
              <a:buNone/>
              <a:defRPr sz="975" b="1" baseline="0">
                <a:solidFill>
                  <a:srgbClr val="165788"/>
                </a:solidFill>
                <a:latin typeface="Arial" panose="020B0604020202020204" pitchFamily="34" charset="0"/>
                <a:cs typeface="Arial" panose="020B0604020202020204" pitchFamily="34" charset="0"/>
              </a:defRPr>
            </a:lvl1pPr>
            <a:lvl2pPr>
              <a:defRPr sz="1050">
                <a:solidFill>
                  <a:srgbClr val="53565A"/>
                </a:solidFill>
                <a:latin typeface="Arial" panose="020B0604020202020204" pitchFamily="34" charset="0"/>
                <a:cs typeface="Arial" panose="020B0604020202020204" pitchFamily="34" charset="0"/>
              </a:defRPr>
            </a:lvl2pPr>
            <a:lvl3pPr>
              <a:defRPr sz="1050">
                <a:solidFill>
                  <a:srgbClr val="53565A"/>
                </a:solidFill>
                <a:latin typeface="Arial" panose="020B0604020202020204" pitchFamily="34" charset="0"/>
                <a:cs typeface="Arial" panose="020B0604020202020204" pitchFamily="34" charset="0"/>
              </a:defRPr>
            </a:lvl3pPr>
            <a:lvl4pPr>
              <a:defRPr sz="1050">
                <a:solidFill>
                  <a:srgbClr val="53565A"/>
                </a:solidFill>
                <a:latin typeface="Arial" panose="020B0604020202020204" pitchFamily="34" charset="0"/>
                <a:cs typeface="Arial" panose="020B0604020202020204" pitchFamily="34" charset="0"/>
              </a:defRPr>
            </a:lvl4pPr>
            <a:lvl5pPr>
              <a:defRPr sz="1050">
                <a:solidFill>
                  <a:srgbClr val="53565A"/>
                </a:solidFill>
                <a:latin typeface="Arial" panose="020B0604020202020204" pitchFamily="34" charset="0"/>
                <a:cs typeface="Arial" panose="020B0604020202020204" pitchFamily="34" charset="0"/>
              </a:defRPr>
            </a:lvl5pPr>
          </a:lstStyle>
          <a:p>
            <a:pPr lvl="0"/>
            <a:r>
              <a:rPr lang="en-US" dirty="0"/>
              <a:t>To ensure you take full advantage of our new presentation template, please take a moment to read the quick reference guide available on </a:t>
            </a:r>
            <a:r>
              <a:rPr lang="en-US" dirty="0" err="1"/>
              <a:t>Spacehopper</a:t>
            </a:r>
            <a:r>
              <a:rPr lang="en-US" dirty="0"/>
              <a:t>. There you will also find a full user guide.</a:t>
            </a:r>
            <a:endParaRPr lang="en-GB" dirty="0"/>
          </a:p>
        </p:txBody>
      </p:sp>
    </p:spTree>
    <p:extLst>
      <p:ext uri="{BB962C8B-B14F-4D97-AF65-F5344CB8AC3E}">
        <p14:creationId xmlns:p14="http://schemas.microsoft.com/office/powerpoint/2010/main" val="38167782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731D-1EFE-479F-879B-C4D0230676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EE0C61-36A6-4589-A1DC-D9F9E5BC4C67}"/>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24A4E2-AE89-443F-B0DF-D702830915D6}"/>
              </a:ext>
            </a:extLst>
          </p:cNvPr>
          <p:cNvSpPr>
            <a:spLocks noGrp="1"/>
          </p:cNvSpPr>
          <p:nvPr>
            <p:ph type="dt" sz="half" idx="10"/>
          </p:nvPr>
        </p:nvSpPr>
        <p:spPr>
          <a:xfrm>
            <a:off x="628650" y="6356351"/>
            <a:ext cx="2057400" cy="365125"/>
          </a:xfrm>
          <a:prstGeom prst="rect">
            <a:avLst/>
          </a:prstGeom>
        </p:spPr>
        <p:txBody>
          <a:bodyPr/>
          <a:lstStyle/>
          <a:p>
            <a:fld id="{D5DB807B-5B30-454C-A69F-66DBD37364C2}" type="datetimeFigureOut">
              <a:rPr lang="en-GB" smtClean="0"/>
              <a:t>12/04/2019</a:t>
            </a:fld>
            <a:endParaRPr lang="en-GB"/>
          </a:p>
        </p:txBody>
      </p:sp>
      <p:sp>
        <p:nvSpPr>
          <p:cNvPr id="5" name="Footer Placeholder 4">
            <a:extLst>
              <a:ext uri="{FF2B5EF4-FFF2-40B4-BE49-F238E27FC236}">
                <a16:creationId xmlns:a16="http://schemas.microsoft.com/office/drawing/2014/main" id="{68F25C68-A04D-4BE3-BBC2-E59A3447FF3D}"/>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75FCB6A-D30D-43E7-8335-2A9C8ECC7192}"/>
              </a:ext>
            </a:extLst>
          </p:cNvPr>
          <p:cNvSpPr>
            <a:spLocks noGrp="1"/>
          </p:cNvSpPr>
          <p:nvPr>
            <p:ph type="sldNum" sz="quarter" idx="12"/>
          </p:nvPr>
        </p:nvSpPr>
        <p:spPr>
          <a:xfrm>
            <a:off x="6457950" y="6356351"/>
            <a:ext cx="2057400" cy="365125"/>
          </a:xfrm>
          <a:prstGeom prst="rect">
            <a:avLst/>
          </a:prstGeom>
        </p:spPr>
        <p:txBody>
          <a:bodyPr/>
          <a:lstStyle/>
          <a:p>
            <a:fld id="{CD1B717E-7974-455A-8B69-97C0EEBCE49D}" type="slidenum">
              <a:rPr lang="en-GB" smtClean="0"/>
              <a:t>‹#›</a:t>
            </a:fld>
            <a:endParaRPr lang="en-GB"/>
          </a:p>
        </p:txBody>
      </p:sp>
    </p:spTree>
    <p:extLst>
      <p:ext uri="{BB962C8B-B14F-4D97-AF65-F5344CB8AC3E}">
        <p14:creationId xmlns:p14="http://schemas.microsoft.com/office/powerpoint/2010/main" val="116964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60B5-0E62-4BB7-9ADB-E21EC2EA83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AA7108-939F-423E-B8FD-A9DA08567D4E}"/>
              </a:ext>
            </a:extLst>
          </p:cNvPr>
          <p:cNvSpPr>
            <a:spLocks noGrp="1"/>
          </p:cNvSpPr>
          <p:nvPr>
            <p:ph type="dt" sz="half" idx="10"/>
          </p:nvPr>
        </p:nvSpPr>
        <p:spPr>
          <a:xfrm>
            <a:off x="628650" y="6356351"/>
            <a:ext cx="2057400" cy="365125"/>
          </a:xfrm>
          <a:prstGeom prst="rect">
            <a:avLst/>
          </a:prstGeom>
        </p:spPr>
        <p:txBody>
          <a:bodyPr/>
          <a:lstStyle/>
          <a:p>
            <a:fld id="{D5DB807B-5B30-454C-A69F-66DBD37364C2}" type="datetimeFigureOut">
              <a:rPr lang="en-GB" smtClean="0"/>
              <a:t>12/04/2019</a:t>
            </a:fld>
            <a:endParaRPr lang="en-GB"/>
          </a:p>
        </p:txBody>
      </p:sp>
      <p:sp>
        <p:nvSpPr>
          <p:cNvPr id="4" name="Footer Placeholder 3">
            <a:extLst>
              <a:ext uri="{FF2B5EF4-FFF2-40B4-BE49-F238E27FC236}">
                <a16:creationId xmlns:a16="http://schemas.microsoft.com/office/drawing/2014/main" id="{C3936672-8ADB-4507-A978-C8217DB5479B}"/>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E00D5DF-7CFD-4D70-8549-4092FEE2E193}"/>
              </a:ext>
            </a:extLst>
          </p:cNvPr>
          <p:cNvSpPr>
            <a:spLocks noGrp="1"/>
          </p:cNvSpPr>
          <p:nvPr>
            <p:ph type="sldNum" sz="quarter" idx="12"/>
          </p:nvPr>
        </p:nvSpPr>
        <p:spPr>
          <a:xfrm>
            <a:off x="6457950" y="6356351"/>
            <a:ext cx="2057400" cy="365125"/>
          </a:xfrm>
          <a:prstGeom prst="rect">
            <a:avLst/>
          </a:prstGeom>
        </p:spPr>
        <p:txBody>
          <a:bodyPr/>
          <a:lstStyle/>
          <a:p>
            <a:fld id="{CD1B717E-7974-455A-8B69-97C0EEBCE49D}" type="slidenum">
              <a:rPr lang="en-GB" smtClean="0"/>
              <a:t>‹#›</a:t>
            </a:fld>
            <a:endParaRPr lang="en-GB"/>
          </a:p>
        </p:txBody>
      </p:sp>
    </p:spTree>
    <p:extLst>
      <p:ext uri="{BB962C8B-B14F-4D97-AF65-F5344CB8AC3E}">
        <p14:creationId xmlns:p14="http://schemas.microsoft.com/office/powerpoint/2010/main" val="3720501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879A76-E599-41C4-91DA-B9B7E2A7FD3A}" type="datetimeFigureOut">
              <a:rPr lang="en-GB" smtClean="0"/>
              <a:t>12/04/2019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C63D38-88E8-43B9-8D64-988E9DB586FD}" type="slidenum">
              <a:rPr lang="en-GB" smtClean="0"/>
              <a:t>‹#›</a:t>
            </a:fld>
            <a:endParaRPr lang="en-GB"/>
          </a:p>
        </p:txBody>
      </p:sp>
      <p:pic>
        <p:nvPicPr>
          <p:cNvPr id="6" name="Picture 5"/>
          <p:cNvPicPr>
            <a:picLocks noChangeAspect="1"/>
          </p:cNvPicPr>
          <p:nvPr userDrawn="1"/>
        </p:nvPicPr>
        <p:blipFill>
          <a:blip r:embed="rId2" cstate="print"/>
          <a:stretch>
            <a:fillRect/>
          </a:stretch>
        </p:blipFill>
        <p:spPr>
          <a:xfrm>
            <a:off x="-304800" y="1143000"/>
            <a:ext cx="12411010" cy="9296400"/>
          </a:xfrm>
          <a:prstGeom prst="rect">
            <a:avLst/>
          </a:prstGeom>
        </p:spPr>
      </p:pic>
      <p:pic>
        <p:nvPicPr>
          <p:cNvPr id="8" name="Picture 7" descr="CSP MASTER LOGO cmyk.eps"/>
          <p:cNvPicPr>
            <a:picLocks noChangeAspect="1"/>
          </p:cNvPicPr>
          <p:nvPr userDrawn="1"/>
        </p:nvPicPr>
        <p:blipFill>
          <a:blip r:embed="rId3" cstate="print"/>
          <a:stretch>
            <a:fillRect/>
          </a:stretch>
        </p:blipFill>
        <p:spPr>
          <a:xfrm>
            <a:off x="228600" y="152400"/>
            <a:ext cx="1600200" cy="927075"/>
          </a:xfrm>
          <a:prstGeom prst="rect">
            <a:avLst/>
          </a:prstGeom>
        </p:spPr>
      </p:pic>
      <p:sp>
        <p:nvSpPr>
          <p:cNvPr id="9" name="Title 8"/>
          <p:cNvSpPr>
            <a:spLocks noGrp="1"/>
          </p:cNvSpPr>
          <p:nvPr>
            <p:ph type="title"/>
          </p:nvPr>
        </p:nvSpPr>
        <p:spPr>
          <a:xfrm>
            <a:off x="539552" y="2276872"/>
            <a:ext cx="8229600" cy="1143000"/>
          </a:xfrm>
        </p:spPr>
        <p:txBody>
          <a:bodyPr>
            <a:normAutofit/>
          </a:bodyPr>
          <a:lstStyle>
            <a:lvl1pPr>
              <a:defRPr lang="en-GB" sz="5400" b="1" kern="1200" baseline="30000" dirty="0" smtClean="0">
                <a:solidFill>
                  <a:schemeClr val="accent4">
                    <a:lumMod val="75000"/>
                  </a:schemeClr>
                </a:solidFill>
                <a:latin typeface="Arial"/>
                <a:ea typeface="+mn-ea"/>
                <a:cs typeface="Arial"/>
              </a:defRPr>
            </a:lvl1pPr>
          </a:lstStyle>
          <a:p>
            <a:r>
              <a:rPr lang="en-US" dirty="0" smtClean="0"/>
              <a:t>Click to edit Master title style</a:t>
            </a:r>
            <a:endParaRPr lang="en-GB" dirty="0"/>
          </a:p>
        </p:txBody>
      </p:sp>
      <p:sp>
        <p:nvSpPr>
          <p:cNvPr id="11" name="Text Placeholder 10"/>
          <p:cNvSpPr>
            <a:spLocks noGrp="1"/>
          </p:cNvSpPr>
          <p:nvPr>
            <p:ph type="body" sz="quarter" idx="13"/>
          </p:nvPr>
        </p:nvSpPr>
        <p:spPr>
          <a:xfrm>
            <a:off x="1042988" y="3644900"/>
            <a:ext cx="7200900" cy="1368425"/>
          </a:xfrm>
        </p:spPr>
        <p:txBody>
          <a:bodyPr/>
          <a:lstStyle>
            <a:lvl1pPr algn="ctr">
              <a:buNone/>
              <a:defRPr>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843844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304800" y="1143000"/>
            <a:ext cx="12411010" cy="9296400"/>
          </a:xfrm>
          <a:prstGeom prst="rect">
            <a:avLst/>
          </a:prstGeom>
        </p:spPr>
      </p:pic>
      <p:sp>
        <p:nvSpPr>
          <p:cNvPr id="2" name="Title 1"/>
          <p:cNvSpPr>
            <a:spLocks noGrp="1"/>
          </p:cNvSpPr>
          <p:nvPr>
            <p:ph type="title"/>
          </p:nvPr>
        </p:nvSpPr>
        <p:spPr>
          <a:xfrm>
            <a:off x="467544" y="1298716"/>
            <a:ext cx="8229600" cy="1143000"/>
          </a:xfrm>
        </p:spPr>
        <p:txBody>
          <a:bodyPr>
            <a:normAutofit/>
          </a:bodyPr>
          <a:lstStyle>
            <a:lvl1pPr marL="0" algn="l" defTabSz="457200" rtl="0" eaLnBrk="1" latinLnBrk="0" hangingPunct="1">
              <a:defRPr lang="en-GB" sz="4800" b="1" kern="1200" baseline="30000" dirty="0" smtClean="0">
                <a:solidFill>
                  <a:schemeClr val="accent4">
                    <a:lumMod val="75000"/>
                  </a:schemeClr>
                </a:solidFill>
                <a:latin typeface="Arial"/>
                <a:ea typeface="+mn-ea"/>
                <a:cs typeface="Aria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2438236"/>
            <a:ext cx="8229600" cy="3849291"/>
          </a:xfrm>
        </p:spPr>
        <p:txBody>
          <a:bodyPr/>
          <a:lstStyle>
            <a:lvl1pPr>
              <a:defRPr sz="2800">
                <a:latin typeface="Arial" pitchFamily="34" charset="0"/>
                <a:cs typeface="Arial" pitchFamily="34" charset="0"/>
              </a:defRPr>
            </a:lvl1pPr>
            <a:lvl2pPr>
              <a:defRPr>
                <a:solidFill>
                  <a:srgbClr val="FF66CC"/>
                </a:solidFill>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A879A76-E599-41C4-91DA-B9B7E2A7FD3A}" type="datetimeFigureOut">
              <a:rPr lang="en-GB" smtClean="0"/>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63D38-88E8-43B9-8D64-988E9DB586FD}" type="slidenum">
              <a:rPr lang="en-GB" smtClean="0"/>
              <a:t>‹#›</a:t>
            </a:fld>
            <a:endParaRPr lang="en-GB"/>
          </a:p>
        </p:txBody>
      </p:sp>
      <p:pic>
        <p:nvPicPr>
          <p:cNvPr id="10" name="Picture 9" descr="CSP MASTER LOGO cmyk.eps"/>
          <p:cNvPicPr>
            <a:picLocks noChangeAspect="1"/>
          </p:cNvPicPr>
          <p:nvPr userDrawn="1"/>
        </p:nvPicPr>
        <p:blipFill>
          <a:blip r:embed="rId3" cstate="print"/>
          <a:stretch>
            <a:fillRect/>
          </a:stretch>
        </p:blipFill>
        <p:spPr>
          <a:xfrm>
            <a:off x="228600" y="152400"/>
            <a:ext cx="1600200" cy="927075"/>
          </a:xfrm>
          <a:prstGeom prst="rect">
            <a:avLst/>
          </a:prstGeom>
        </p:spPr>
      </p:pic>
    </p:spTree>
    <p:extLst>
      <p:ext uri="{BB962C8B-B14F-4D97-AF65-F5344CB8AC3E}">
        <p14:creationId xmlns:p14="http://schemas.microsoft.com/office/powerpoint/2010/main" val="379767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467544" y="1628800"/>
            <a:ext cx="8424862"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228600" y="228600"/>
            <a:ext cx="1600200" cy="927075"/>
          </a:xfrm>
          <a:prstGeom prst="rect">
            <a:avLst/>
          </a:prstGeom>
        </p:spPr>
      </p:pic>
      <p:pic>
        <p:nvPicPr>
          <p:cNvPr id="9" name="Picture 8"/>
          <p:cNvPicPr>
            <a:picLocks noChangeAspect="1"/>
          </p:cNvPicPr>
          <p:nvPr userDrawn="1"/>
        </p:nvPicPr>
        <p:blipFill>
          <a:blip r:embed="rId3" cstate="print"/>
          <a:stretch>
            <a:fillRect/>
          </a:stretch>
        </p:blipFill>
        <p:spPr>
          <a:xfrm>
            <a:off x="7119258" y="334028"/>
            <a:ext cx="2946974" cy="625727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with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304800" y="1143000"/>
            <a:ext cx="12411010" cy="9296400"/>
          </a:xfrm>
          <a:prstGeom prst="rect">
            <a:avLst/>
          </a:prstGeom>
        </p:spPr>
      </p:pic>
      <p:sp>
        <p:nvSpPr>
          <p:cNvPr id="2" name="Title 1"/>
          <p:cNvSpPr>
            <a:spLocks noGrp="1"/>
          </p:cNvSpPr>
          <p:nvPr>
            <p:ph type="title"/>
          </p:nvPr>
        </p:nvSpPr>
        <p:spPr>
          <a:xfrm>
            <a:off x="467544" y="1298716"/>
            <a:ext cx="8229600" cy="1143000"/>
          </a:xfrm>
        </p:spPr>
        <p:txBody>
          <a:bodyPr>
            <a:normAutofit/>
          </a:bodyPr>
          <a:lstStyle>
            <a:lvl1pPr marL="0" algn="l" defTabSz="457200" rtl="0" eaLnBrk="1" latinLnBrk="0" hangingPunct="1">
              <a:defRPr lang="en-GB" sz="4800" b="1" kern="1200" baseline="30000" dirty="0" smtClean="0">
                <a:solidFill>
                  <a:schemeClr val="accent4">
                    <a:lumMod val="75000"/>
                  </a:schemeClr>
                </a:solidFill>
                <a:latin typeface="Arial"/>
                <a:ea typeface="+mn-ea"/>
                <a:cs typeface="Aria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2438236"/>
            <a:ext cx="8229600" cy="3849291"/>
          </a:xfrm>
        </p:spPr>
        <p:txBody>
          <a:bodyPr/>
          <a:lstStyle>
            <a:lvl1pPr>
              <a:defRPr sz="2800">
                <a:latin typeface="Arial" pitchFamily="34" charset="0"/>
                <a:cs typeface="Arial" pitchFamily="34" charset="0"/>
              </a:defRPr>
            </a:lvl1pPr>
            <a:lvl2pPr>
              <a:defRPr>
                <a:solidFill>
                  <a:srgbClr val="FF66CC"/>
                </a:solidFill>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A879A76-E599-41C4-91DA-B9B7E2A7FD3A}" type="datetimeFigureOut">
              <a:rPr lang="en-GB" smtClean="0"/>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63D38-88E8-43B9-8D64-988E9DB586FD}" type="slidenum">
              <a:rPr lang="en-GB" smtClean="0"/>
              <a:t>‹#›</a:t>
            </a:fld>
            <a:endParaRPr lang="en-GB"/>
          </a:p>
        </p:txBody>
      </p:sp>
      <p:pic>
        <p:nvPicPr>
          <p:cNvPr id="10" name="Picture 9" descr="CSP MASTER LOGO cmyk.eps"/>
          <p:cNvPicPr>
            <a:picLocks noChangeAspect="1"/>
          </p:cNvPicPr>
          <p:nvPr userDrawn="1"/>
        </p:nvPicPr>
        <p:blipFill>
          <a:blip r:embed="rId3" cstate="print"/>
          <a:stretch>
            <a:fillRect/>
          </a:stretch>
        </p:blipFill>
        <p:spPr>
          <a:xfrm>
            <a:off x="228600" y="152400"/>
            <a:ext cx="1600200" cy="927075"/>
          </a:xfrm>
          <a:prstGeom prst="rect">
            <a:avLst/>
          </a:prstGeom>
        </p:spPr>
      </p:pic>
      <p:pic>
        <p:nvPicPr>
          <p:cNvPr id="9" name="Picture 8"/>
          <p:cNvPicPr>
            <a:picLocks noChangeAspect="1"/>
          </p:cNvPicPr>
          <p:nvPr userDrawn="1"/>
        </p:nvPicPr>
        <p:blipFill>
          <a:blip r:embed="rId4" cstate="print"/>
          <a:stretch>
            <a:fillRect/>
          </a:stretch>
        </p:blipFill>
        <p:spPr>
          <a:xfrm>
            <a:off x="6858000" y="334028"/>
            <a:ext cx="2946974" cy="6257272"/>
          </a:xfrm>
          <a:prstGeom prst="rect">
            <a:avLst/>
          </a:prstGeom>
        </p:spPr>
      </p:pic>
    </p:spTree>
    <p:extLst>
      <p:ext uri="{BB962C8B-B14F-4D97-AF65-F5344CB8AC3E}">
        <p14:creationId xmlns:p14="http://schemas.microsoft.com/office/powerpoint/2010/main" val="3788472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with shapes">
    <p:spTree>
      <p:nvGrpSpPr>
        <p:cNvPr id="1" name=""/>
        <p:cNvGrpSpPr/>
        <p:nvPr/>
      </p:nvGrpSpPr>
      <p:grpSpPr>
        <a:xfrm>
          <a:off x="0" y="0"/>
          <a:ext cx="0" cy="0"/>
          <a:chOff x="0" y="0"/>
          <a:chExt cx="0" cy="0"/>
        </a:xfrm>
      </p:grpSpPr>
      <p:sp>
        <p:nvSpPr>
          <p:cNvPr id="2" name="Title 1"/>
          <p:cNvSpPr>
            <a:spLocks noGrp="1"/>
          </p:cNvSpPr>
          <p:nvPr>
            <p:ph type="title"/>
          </p:nvPr>
        </p:nvSpPr>
        <p:spPr>
          <a:xfrm>
            <a:off x="467544" y="1298716"/>
            <a:ext cx="8229600" cy="1143000"/>
          </a:xfrm>
        </p:spPr>
        <p:txBody>
          <a:bodyPr>
            <a:normAutofit/>
          </a:bodyPr>
          <a:lstStyle>
            <a:lvl1pPr marL="0" algn="l" defTabSz="457200" rtl="0" eaLnBrk="1" latinLnBrk="0" hangingPunct="1">
              <a:defRPr lang="en-GB" sz="4800" b="1" kern="1200" baseline="30000" dirty="0" smtClean="0">
                <a:solidFill>
                  <a:schemeClr val="accent4">
                    <a:lumMod val="75000"/>
                  </a:schemeClr>
                </a:solidFill>
                <a:latin typeface="Arial"/>
                <a:ea typeface="+mn-ea"/>
                <a:cs typeface="Aria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2438236"/>
            <a:ext cx="8229600" cy="3849291"/>
          </a:xfrm>
        </p:spPr>
        <p:txBody>
          <a:bodyPr/>
          <a:lstStyle>
            <a:lvl1pPr>
              <a:defRPr sz="2800">
                <a:latin typeface="Arial" pitchFamily="34" charset="0"/>
                <a:cs typeface="Arial" pitchFamily="34" charset="0"/>
              </a:defRPr>
            </a:lvl1pPr>
            <a:lvl2pPr>
              <a:defRPr>
                <a:solidFill>
                  <a:srgbClr val="FF66CC"/>
                </a:solidFill>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A879A76-E599-41C4-91DA-B9B7E2A7FD3A}" type="datetimeFigureOut">
              <a:rPr lang="en-GB" smtClean="0"/>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63D38-88E8-43B9-8D64-988E9DB586FD}" type="slidenum">
              <a:rPr lang="en-GB" smtClean="0"/>
              <a:t>‹#›</a:t>
            </a:fld>
            <a:endParaRPr lang="en-GB"/>
          </a:p>
        </p:txBody>
      </p:sp>
      <p:pic>
        <p:nvPicPr>
          <p:cNvPr id="10" name="Picture 9" descr="CSP MASTER LOGO cmyk.eps"/>
          <p:cNvPicPr>
            <a:picLocks noChangeAspect="1"/>
          </p:cNvPicPr>
          <p:nvPr userDrawn="1"/>
        </p:nvPicPr>
        <p:blipFill>
          <a:blip r:embed="rId2" cstate="print"/>
          <a:stretch>
            <a:fillRect/>
          </a:stretch>
        </p:blipFill>
        <p:spPr>
          <a:xfrm>
            <a:off x="228600" y="152400"/>
            <a:ext cx="1600200" cy="927075"/>
          </a:xfrm>
          <a:prstGeom prst="rect">
            <a:avLst/>
          </a:prstGeom>
        </p:spPr>
      </p:pic>
      <p:pic>
        <p:nvPicPr>
          <p:cNvPr id="12" name="Picture 11"/>
          <p:cNvPicPr>
            <a:picLocks noChangeAspect="1"/>
          </p:cNvPicPr>
          <p:nvPr userDrawn="1"/>
        </p:nvPicPr>
        <p:blipFill>
          <a:blip r:embed="rId3" cstate="print"/>
          <a:stretch>
            <a:fillRect/>
          </a:stretch>
        </p:blipFill>
        <p:spPr>
          <a:xfrm>
            <a:off x="4253114" y="-969820"/>
            <a:ext cx="7254243" cy="9842500"/>
          </a:xfrm>
          <a:prstGeom prst="rect">
            <a:avLst/>
          </a:prstGeom>
        </p:spPr>
      </p:pic>
    </p:spTree>
    <p:extLst>
      <p:ext uri="{BB962C8B-B14F-4D97-AF65-F5344CB8AC3E}">
        <p14:creationId xmlns:p14="http://schemas.microsoft.com/office/powerpoint/2010/main" val="3477147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ysio work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879A76-E599-41C4-91DA-B9B7E2A7FD3A}" type="datetimeFigureOut">
              <a:rPr lang="en-GB" smtClean="0"/>
              <a:t>12/04/2019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C63D38-88E8-43B9-8D64-988E9DB586FD}" type="slidenum">
              <a:rPr lang="en-GB" smtClean="0"/>
              <a:t>‹#›</a:t>
            </a:fld>
            <a:endParaRPr lang="en-GB"/>
          </a:p>
        </p:txBody>
      </p:sp>
      <p:pic>
        <p:nvPicPr>
          <p:cNvPr id="6" name="Picture 5"/>
          <p:cNvPicPr>
            <a:picLocks noChangeAspect="1"/>
          </p:cNvPicPr>
          <p:nvPr userDrawn="1"/>
        </p:nvPicPr>
        <p:blipFill>
          <a:blip r:embed="rId2" cstate="print"/>
          <a:stretch>
            <a:fillRect/>
          </a:stretch>
        </p:blipFill>
        <p:spPr>
          <a:xfrm>
            <a:off x="-304800" y="1143000"/>
            <a:ext cx="12411010" cy="9296400"/>
          </a:xfrm>
          <a:prstGeom prst="rect">
            <a:avLst/>
          </a:prstGeom>
        </p:spPr>
      </p:pic>
      <p:pic>
        <p:nvPicPr>
          <p:cNvPr id="7" name="Picture 6"/>
          <p:cNvPicPr>
            <a:picLocks noChangeAspect="1"/>
          </p:cNvPicPr>
          <p:nvPr userDrawn="1"/>
        </p:nvPicPr>
        <p:blipFill>
          <a:blip r:embed="rId3" cstate="print"/>
          <a:stretch>
            <a:fillRect/>
          </a:stretch>
        </p:blipFill>
        <p:spPr>
          <a:xfrm>
            <a:off x="2286000" y="2895600"/>
            <a:ext cx="5308600" cy="2413000"/>
          </a:xfrm>
          <a:prstGeom prst="rect">
            <a:avLst/>
          </a:prstGeom>
        </p:spPr>
      </p:pic>
      <p:pic>
        <p:nvPicPr>
          <p:cNvPr id="8" name="Picture 7" descr="CSP MASTER LOGO cmyk.eps"/>
          <p:cNvPicPr>
            <a:picLocks noChangeAspect="1"/>
          </p:cNvPicPr>
          <p:nvPr userDrawn="1"/>
        </p:nvPicPr>
        <p:blipFill>
          <a:blip r:embed="rId4" cstate="print"/>
          <a:stretch>
            <a:fillRect/>
          </a:stretch>
        </p:blipFill>
        <p:spPr>
          <a:xfrm>
            <a:off x="228600" y="152400"/>
            <a:ext cx="1600200" cy="927075"/>
          </a:xfrm>
          <a:prstGeom prst="rect">
            <a:avLst/>
          </a:prstGeom>
        </p:spPr>
      </p:pic>
    </p:spTree>
    <p:extLst>
      <p:ext uri="{BB962C8B-B14F-4D97-AF65-F5344CB8AC3E}">
        <p14:creationId xmlns:p14="http://schemas.microsoft.com/office/powerpoint/2010/main" val="3613138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1720" y="1687814"/>
            <a:ext cx="6635080" cy="1143000"/>
          </a:xfrm>
        </p:spPr>
        <p:txBody>
          <a:bodyPr>
            <a:noAutofit/>
          </a:bodyPr>
          <a:lstStyle>
            <a:lvl1pPr>
              <a:defRPr lang="en-GB" sz="4800" b="1" kern="1200" baseline="30000" dirty="0" smtClean="0">
                <a:solidFill>
                  <a:schemeClr val="accent4">
                    <a:lumMod val="75000"/>
                  </a:schemeClr>
                </a:solidFill>
                <a:latin typeface="Arial"/>
                <a:ea typeface="+mn-ea"/>
                <a:cs typeface="Aria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036618" y="2852936"/>
            <a:ext cx="6650182" cy="327322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54ECB295-DE05-4816-8DC8-5004B4D8B5D6}" type="datetimeFigureOut">
              <a:rPr lang="en-GB" smtClean="0"/>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97EDDF-FA85-40FB-91ED-DC376DA6AEEE}" type="slidenum">
              <a:rPr lang="en-GB" smtClean="0"/>
              <a:t>‹#›</a:t>
            </a:fld>
            <a:endParaRPr lang="en-GB"/>
          </a:p>
        </p:txBody>
      </p:sp>
      <p:pic>
        <p:nvPicPr>
          <p:cNvPr id="7" name="Picture 6"/>
          <p:cNvPicPr>
            <a:picLocks noChangeAspect="1"/>
          </p:cNvPicPr>
          <p:nvPr userDrawn="1"/>
        </p:nvPicPr>
        <p:blipFill>
          <a:blip r:embed="rId2" cstate="print"/>
          <a:stretch>
            <a:fillRect/>
          </a:stretch>
        </p:blipFill>
        <p:spPr>
          <a:xfrm>
            <a:off x="222455" y="1591328"/>
            <a:ext cx="2444545" cy="5190472"/>
          </a:xfrm>
          <a:prstGeom prst="rect">
            <a:avLst/>
          </a:prstGeom>
        </p:spPr>
      </p:pic>
      <p:pic>
        <p:nvPicPr>
          <p:cNvPr id="8" name="Picture 7"/>
          <p:cNvPicPr>
            <a:picLocks noChangeAspect="1"/>
          </p:cNvPicPr>
          <p:nvPr userDrawn="1"/>
        </p:nvPicPr>
        <p:blipFill>
          <a:blip r:embed="rId3" cstate="print"/>
          <a:stretch>
            <a:fillRect/>
          </a:stretch>
        </p:blipFill>
        <p:spPr>
          <a:xfrm>
            <a:off x="-756592" y="-1956007"/>
            <a:ext cx="12020550" cy="3912013"/>
          </a:xfrm>
          <a:prstGeom prst="rect">
            <a:avLst/>
          </a:prstGeom>
        </p:spPr>
      </p:pic>
      <p:pic>
        <p:nvPicPr>
          <p:cNvPr id="9" name="Picture 8" descr="CSP MASTER LOGO cmyk.eps"/>
          <p:cNvPicPr>
            <a:picLocks noChangeAspect="1"/>
          </p:cNvPicPr>
          <p:nvPr userDrawn="1"/>
        </p:nvPicPr>
        <p:blipFill>
          <a:blip r:embed="rId4" cstate="print"/>
          <a:stretch>
            <a:fillRect/>
          </a:stretch>
        </p:blipFill>
        <p:spPr>
          <a:xfrm>
            <a:off x="228600" y="152400"/>
            <a:ext cx="1600200" cy="927075"/>
          </a:xfrm>
          <a:prstGeom prst="rect">
            <a:avLst/>
          </a:prstGeom>
        </p:spPr>
      </p:pic>
    </p:spTree>
    <p:extLst>
      <p:ext uri="{BB962C8B-B14F-4D97-AF65-F5344CB8AC3E}">
        <p14:creationId xmlns:p14="http://schemas.microsoft.com/office/powerpoint/2010/main" val="4129069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no image">
    <p:spTree>
      <p:nvGrpSpPr>
        <p:cNvPr id="1" name=""/>
        <p:cNvGrpSpPr/>
        <p:nvPr/>
      </p:nvGrpSpPr>
      <p:grpSpPr>
        <a:xfrm>
          <a:off x="0" y="0"/>
          <a:ext cx="0" cy="0"/>
          <a:chOff x="0" y="0"/>
          <a:chExt cx="0" cy="0"/>
        </a:xfrm>
      </p:grpSpPr>
      <p:sp>
        <p:nvSpPr>
          <p:cNvPr id="2" name="Title 1"/>
          <p:cNvSpPr>
            <a:spLocks noGrp="1"/>
          </p:cNvSpPr>
          <p:nvPr>
            <p:ph type="title"/>
          </p:nvPr>
        </p:nvSpPr>
        <p:spPr>
          <a:xfrm>
            <a:off x="683568" y="1687814"/>
            <a:ext cx="8003232" cy="1143000"/>
          </a:xfrm>
        </p:spPr>
        <p:txBody>
          <a:bodyPr>
            <a:noAutofit/>
          </a:bodyPr>
          <a:lstStyle>
            <a:lvl1pPr algn="l">
              <a:defRPr lang="en-GB" sz="4800" b="1" kern="1200" baseline="30000" dirty="0" smtClean="0">
                <a:solidFill>
                  <a:schemeClr val="accent4">
                    <a:lumMod val="75000"/>
                  </a:schemeClr>
                </a:solidFill>
                <a:latin typeface="Arial"/>
                <a:ea typeface="+mn-ea"/>
                <a:cs typeface="Arial"/>
              </a:defRPr>
            </a:lvl1pPr>
          </a:lstStyle>
          <a:p>
            <a:r>
              <a:rPr lang="en-US" dirty="0" smtClean="0"/>
              <a:t>Click to edit Master title style</a:t>
            </a:r>
            <a:endParaRPr lang="en-GB" dirty="0"/>
          </a:p>
        </p:txBody>
      </p:sp>
      <p:sp>
        <p:nvSpPr>
          <p:cNvPr id="3" name="Content Placeholder 2"/>
          <p:cNvSpPr>
            <a:spLocks noGrp="1"/>
          </p:cNvSpPr>
          <p:nvPr>
            <p:ph idx="1"/>
          </p:nvPr>
        </p:nvSpPr>
        <p:spPr>
          <a:xfrm>
            <a:off x="683568" y="2852936"/>
            <a:ext cx="8003232" cy="327322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54ECB295-DE05-4816-8DC8-5004B4D8B5D6}" type="datetimeFigureOut">
              <a:rPr lang="en-GB" smtClean="0"/>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97EDDF-FA85-40FB-91ED-DC376DA6AEEE}" type="slidenum">
              <a:rPr lang="en-GB" smtClean="0"/>
              <a:t>‹#›</a:t>
            </a:fld>
            <a:endParaRPr lang="en-GB"/>
          </a:p>
        </p:txBody>
      </p:sp>
      <p:pic>
        <p:nvPicPr>
          <p:cNvPr id="8" name="Picture 7"/>
          <p:cNvPicPr>
            <a:picLocks noChangeAspect="1"/>
          </p:cNvPicPr>
          <p:nvPr userDrawn="1"/>
        </p:nvPicPr>
        <p:blipFill>
          <a:blip r:embed="rId2" cstate="print"/>
          <a:stretch>
            <a:fillRect/>
          </a:stretch>
        </p:blipFill>
        <p:spPr>
          <a:xfrm>
            <a:off x="-756592" y="-1956007"/>
            <a:ext cx="12020550" cy="3912013"/>
          </a:xfrm>
          <a:prstGeom prst="rect">
            <a:avLst/>
          </a:prstGeom>
        </p:spPr>
      </p:pic>
      <p:pic>
        <p:nvPicPr>
          <p:cNvPr id="9" name="Picture 8" descr="CSP MASTER LOGO cmyk.eps"/>
          <p:cNvPicPr>
            <a:picLocks noChangeAspect="1"/>
          </p:cNvPicPr>
          <p:nvPr userDrawn="1"/>
        </p:nvPicPr>
        <p:blipFill>
          <a:blip r:embed="rId3" cstate="print"/>
          <a:stretch>
            <a:fillRect/>
          </a:stretch>
        </p:blipFill>
        <p:spPr>
          <a:xfrm>
            <a:off x="228600" y="152400"/>
            <a:ext cx="1600200" cy="927075"/>
          </a:xfrm>
          <a:prstGeom prst="rect">
            <a:avLst/>
          </a:prstGeom>
        </p:spPr>
      </p:pic>
    </p:spTree>
    <p:extLst>
      <p:ext uri="{BB962C8B-B14F-4D97-AF65-F5344CB8AC3E}">
        <p14:creationId xmlns:p14="http://schemas.microsoft.com/office/powerpoint/2010/main" val="272521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1143000" y="152400"/>
            <a:ext cx="14465300" cy="10452100"/>
          </a:xfrm>
          <a:prstGeom prst="rect">
            <a:avLst/>
          </a:prstGeom>
        </p:spPr>
      </p:pic>
      <p:sp>
        <p:nvSpPr>
          <p:cNvPr id="4" name="Date Placeholder 3"/>
          <p:cNvSpPr>
            <a:spLocks noGrp="1"/>
          </p:cNvSpPr>
          <p:nvPr>
            <p:ph type="dt" sz="half" idx="10"/>
          </p:nvPr>
        </p:nvSpPr>
        <p:spPr/>
        <p:txBody>
          <a:bodyPr/>
          <a:lstStyle/>
          <a:p>
            <a:fld id="{54ECB295-DE05-4816-8DC8-5004B4D8B5D6}" type="datetimeFigureOut">
              <a:rPr lang="en-GB" smtClean="0"/>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97EDDF-FA85-40FB-91ED-DC376DA6AEEE}" type="slidenum">
              <a:rPr lang="en-GB" smtClean="0"/>
              <a:t>‹#›</a:t>
            </a:fld>
            <a:endParaRPr lang="en-GB"/>
          </a:p>
        </p:txBody>
      </p:sp>
      <p:pic>
        <p:nvPicPr>
          <p:cNvPr id="7" name="Picture 6"/>
          <p:cNvPicPr>
            <a:picLocks noChangeAspect="1"/>
          </p:cNvPicPr>
          <p:nvPr userDrawn="1"/>
        </p:nvPicPr>
        <p:blipFill>
          <a:blip r:embed="rId3" cstate="print"/>
          <a:stretch>
            <a:fillRect/>
          </a:stretch>
        </p:blipFill>
        <p:spPr>
          <a:xfrm>
            <a:off x="914400" y="-304800"/>
            <a:ext cx="7874000" cy="11023600"/>
          </a:xfrm>
          <a:prstGeom prst="rect">
            <a:avLst/>
          </a:prstGeom>
        </p:spPr>
      </p:pic>
      <p:pic>
        <p:nvPicPr>
          <p:cNvPr id="9" name="Picture 8" descr="CSP MASTER LOGO cmyk.eps"/>
          <p:cNvPicPr>
            <a:picLocks noChangeAspect="1"/>
          </p:cNvPicPr>
          <p:nvPr userDrawn="1"/>
        </p:nvPicPr>
        <p:blipFill>
          <a:blip r:embed="rId4" cstate="print"/>
          <a:stretch>
            <a:fillRect/>
          </a:stretch>
        </p:blipFill>
        <p:spPr>
          <a:xfrm>
            <a:off x="228600" y="152400"/>
            <a:ext cx="1600200" cy="927075"/>
          </a:xfrm>
          <a:prstGeom prst="rect">
            <a:avLst/>
          </a:prstGeom>
        </p:spPr>
      </p:pic>
    </p:spTree>
    <p:extLst>
      <p:ext uri="{BB962C8B-B14F-4D97-AF65-F5344CB8AC3E}">
        <p14:creationId xmlns:p14="http://schemas.microsoft.com/office/powerpoint/2010/main" val="1459137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304800" y="1143000"/>
            <a:ext cx="12411010" cy="9296400"/>
          </a:xfrm>
          <a:prstGeom prst="rect">
            <a:avLst/>
          </a:prstGeom>
        </p:spPr>
      </p:pic>
      <p:sp>
        <p:nvSpPr>
          <p:cNvPr id="2" name="Title 1"/>
          <p:cNvSpPr>
            <a:spLocks noGrp="1"/>
          </p:cNvSpPr>
          <p:nvPr>
            <p:ph type="title"/>
          </p:nvPr>
        </p:nvSpPr>
        <p:spPr>
          <a:xfrm>
            <a:off x="1907704" y="274638"/>
            <a:ext cx="6779096" cy="1143000"/>
          </a:xfrm>
        </p:spPr>
        <p:txBody>
          <a:bodyPr>
            <a:normAutofit/>
          </a:bodyPr>
          <a:lstStyle>
            <a:lvl1pPr algn="l">
              <a:defRPr lang="en-GB" sz="5400" b="1" kern="1200" baseline="30000" dirty="0" smtClean="0">
                <a:solidFill>
                  <a:schemeClr val="accent4">
                    <a:lumMod val="75000"/>
                  </a:schemeClr>
                </a:solidFill>
                <a:latin typeface="Arial"/>
                <a:ea typeface="+mn-ea"/>
                <a:cs typeface="Aria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54ECB295-DE05-4816-8DC8-5004B4D8B5D6}" type="datetimeFigureOut">
              <a:rPr lang="en-GB" smtClean="0"/>
              <a:t>12/04/2019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97EDDF-FA85-40FB-91ED-DC376DA6AEEE}" type="slidenum">
              <a:rPr lang="en-GB" smtClean="0"/>
              <a:t>‹#›</a:t>
            </a:fld>
            <a:endParaRPr lang="en-GB"/>
          </a:p>
        </p:txBody>
      </p:sp>
      <p:pic>
        <p:nvPicPr>
          <p:cNvPr id="9" name="Picture 8" descr="CSP MASTER LOGO cmyk.eps"/>
          <p:cNvPicPr>
            <a:picLocks noChangeAspect="1"/>
          </p:cNvPicPr>
          <p:nvPr userDrawn="1"/>
        </p:nvPicPr>
        <p:blipFill>
          <a:blip r:embed="rId3" cstate="print"/>
          <a:stretch>
            <a:fillRect/>
          </a:stretch>
        </p:blipFill>
        <p:spPr>
          <a:xfrm>
            <a:off x="228600" y="152400"/>
            <a:ext cx="1600200" cy="927075"/>
          </a:xfrm>
          <a:prstGeom prst="rect">
            <a:avLst/>
          </a:prstGeom>
        </p:spPr>
      </p:pic>
    </p:spTree>
    <p:extLst>
      <p:ext uri="{BB962C8B-B14F-4D97-AF65-F5344CB8AC3E}">
        <p14:creationId xmlns:p14="http://schemas.microsoft.com/office/powerpoint/2010/main" val="553027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web addres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133600" y="1485900"/>
            <a:ext cx="14496272" cy="10744200"/>
          </a:xfrm>
          <a:prstGeom prst="rect">
            <a:avLst/>
          </a:prstGeom>
        </p:spPr>
      </p:pic>
      <p:sp>
        <p:nvSpPr>
          <p:cNvPr id="2" name="Title 1"/>
          <p:cNvSpPr>
            <a:spLocks noGrp="1"/>
          </p:cNvSpPr>
          <p:nvPr>
            <p:ph type="title" hasCustomPrompt="1"/>
          </p:nvPr>
        </p:nvSpPr>
        <p:spPr>
          <a:xfrm>
            <a:off x="539552" y="3861048"/>
            <a:ext cx="8229600" cy="1143000"/>
          </a:xfrm>
        </p:spPr>
        <p:txBody>
          <a:bodyPr>
            <a:noAutofit/>
          </a:bodyPr>
          <a:lstStyle>
            <a:lvl1pPr>
              <a:defRPr lang="en-GB" sz="7200" b="1" kern="1200" baseline="30000" dirty="0" smtClean="0">
                <a:solidFill>
                  <a:srgbClr val="E9A000"/>
                </a:solidFill>
                <a:latin typeface="Arial"/>
                <a:ea typeface="+mn-ea"/>
                <a:cs typeface="Arial"/>
              </a:defRPr>
            </a:lvl1pPr>
          </a:lstStyle>
          <a:p>
            <a:r>
              <a:rPr lang="en-US" dirty="0" smtClean="0"/>
              <a:t>www.csp.org.uk</a:t>
            </a:r>
            <a:endParaRPr lang="en-GB" dirty="0"/>
          </a:p>
        </p:txBody>
      </p:sp>
      <p:sp>
        <p:nvSpPr>
          <p:cNvPr id="3" name="Date Placeholder 2"/>
          <p:cNvSpPr>
            <a:spLocks noGrp="1"/>
          </p:cNvSpPr>
          <p:nvPr>
            <p:ph type="dt" sz="half" idx="10"/>
          </p:nvPr>
        </p:nvSpPr>
        <p:spPr/>
        <p:txBody>
          <a:bodyPr/>
          <a:lstStyle/>
          <a:p>
            <a:fld id="{54ECB295-DE05-4816-8DC8-5004B4D8B5D6}" type="datetimeFigureOut">
              <a:rPr lang="en-GB" smtClean="0"/>
              <a:t>12/04/2019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97EDDF-FA85-40FB-91ED-DC376DA6AEEE}" type="slidenum">
              <a:rPr lang="en-GB" smtClean="0"/>
              <a:t>‹#›</a:t>
            </a:fld>
            <a:endParaRPr lang="en-GB"/>
          </a:p>
        </p:txBody>
      </p:sp>
      <p:pic>
        <p:nvPicPr>
          <p:cNvPr id="6" name="Picture 5" descr="CSP MASTER LOGO cmyk.eps"/>
          <p:cNvPicPr>
            <a:picLocks noChangeAspect="1"/>
          </p:cNvPicPr>
          <p:nvPr userDrawn="1"/>
        </p:nvPicPr>
        <p:blipFill>
          <a:blip r:embed="rId3" cstate="print"/>
          <a:stretch>
            <a:fillRect/>
          </a:stretch>
        </p:blipFill>
        <p:spPr>
          <a:xfrm>
            <a:off x="228600" y="228600"/>
            <a:ext cx="3288170" cy="1905000"/>
          </a:xfrm>
          <a:prstGeom prst="rect">
            <a:avLst/>
          </a:prstGeom>
        </p:spPr>
      </p:pic>
    </p:spTree>
    <p:extLst>
      <p:ext uri="{BB962C8B-B14F-4D97-AF65-F5344CB8AC3E}">
        <p14:creationId xmlns:p14="http://schemas.microsoft.com/office/powerpoint/2010/main" val="1501742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1828800" y="2743200"/>
            <a:ext cx="7860242" cy="4432930"/>
          </a:xfrm>
          <a:prstGeom prst="rect">
            <a:avLst/>
          </a:prstGeom>
        </p:spPr>
      </p:pic>
      <p:sp>
        <p:nvSpPr>
          <p:cNvPr id="2" name="Date Placeholder 1"/>
          <p:cNvSpPr>
            <a:spLocks noGrp="1"/>
          </p:cNvSpPr>
          <p:nvPr>
            <p:ph type="dt" sz="half" idx="10"/>
          </p:nvPr>
        </p:nvSpPr>
        <p:spPr/>
        <p:txBody>
          <a:bodyPr/>
          <a:lstStyle/>
          <a:p>
            <a:fld id="{54ECB295-DE05-4816-8DC8-5004B4D8B5D6}" type="datetimeFigureOut">
              <a:rPr lang="en-GB" smtClean="0"/>
              <a:t>12/04/2019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97EDDF-FA85-40FB-91ED-DC376DA6AEEE}" type="slidenum">
              <a:rPr lang="en-GB" smtClean="0"/>
              <a:t>‹#›</a:t>
            </a:fld>
            <a:endParaRPr lang="en-GB"/>
          </a:p>
        </p:txBody>
      </p:sp>
      <p:sp>
        <p:nvSpPr>
          <p:cNvPr id="5" name="Title 1"/>
          <p:cNvSpPr>
            <a:spLocks noGrp="1"/>
          </p:cNvSpPr>
          <p:nvPr userDrawn="1">
            <p:ph type="title"/>
          </p:nvPr>
        </p:nvSpPr>
        <p:spPr>
          <a:xfrm>
            <a:off x="914400" y="1447800"/>
            <a:ext cx="8229600" cy="1143000"/>
          </a:xfrm>
        </p:spPr>
        <p:txBody>
          <a:bodyPr/>
          <a:lstStyle/>
          <a:p>
            <a:pPr algn="l"/>
            <a:endParaRPr lang="en-US" spc="-150" dirty="0">
              <a:solidFill>
                <a:schemeClr val="tx1">
                  <a:lumMod val="65000"/>
                  <a:lumOff val="35000"/>
                </a:schemeClr>
              </a:solidFill>
              <a:latin typeface="Arial"/>
              <a:cs typeface="Arial"/>
            </a:endParaRPr>
          </a:p>
        </p:txBody>
      </p:sp>
      <p:pic>
        <p:nvPicPr>
          <p:cNvPr id="6" name="Picture 5"/>
          <p:cNvPicPr>
            <a:picLocks noChangeAspect="1"/>
          </p:cNvPicPr>
          <p:nvPr userDrawn="1"/>
        </p:nvPicPr>
        <p:blipFill>
          <a:blip r:embed="rId3" cstate="print"/>
          <a:stretch>
            <a:fillRect/>
          </a:stretch>
        </p:blipFill>
        <p:spPr>
          <a:xfrm>
            <a:off x="-1981200" y="533400"/>
            <a:ext cx="15621000" cy="11658600"/>
          </a:xfrm>
          <a:prstGeom prst="rect">
            <a:avLst/>
          </a:prstGeom>
        </p:spPr>
      </p:pic>
      <p:pic>
        <p:nvPicPr>
          <p:cNvPr id="8" name="Picture 7" descr="CSP MASTER LOGO cmyk.eps"/>
          <p:cNvPicPr>
            <a:picLocks noChangeAspect="1"/>
          </p:cNvPicPr>
          <p:nvPr userDrawn="1"/>
        </p:nvPicPr>
        <p:blipFill>
          <a:blip r:embed="rId4" cstate="print"/>
          <a:stretch>
            <a:fillRect/>
          </a:stretch>
        </p:blipFill>
        <p:spPr>
          <a:xfrm>
            <a:off x="228600" y="152400"/>
            <a:ext cx="1600200" cy="927075"/>
          </a:xfrm>
          <a:prstGeom prst="rect">
            <a:avLst/>
          </a:prstGeom>
        </p:spPr>
      </p:pic>
    </p:spTree>
    <p:extLst>
      <p:ext uri="{BB962C8B-B14F-4D97-AF65-F5344CB8AC3E}">
        <p14:creationId xmlns:p14="http://schemas.microsoft.com/office/powerpoint/2010/main" val="200968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8000" y="360001"/>
            <a:ext cx="7092732" cy="926320"/>
          </a:xfrm>
        </p:spPr>
        <p:txBody>
          <a:bodyPr lIns="0" tIns="0" rIns="0" bIns="0" anchor="t">
            <a:normAutofit/>
          </a:bodyPr>
          <a:lstStyle>
            <a:lvl1pPr algn="l">
              <a:lnSpc>
                <a:spcPts val="2025"/>
              </a:lnSpc>
              <a:defRPr sz="1856" b="0" i="0">
                <a:solidFill>
                  <a:srgbClr val="53565A"/>
                </a:solidFill>
                <a:latin typeface="Arial"/>
                <a:cs typeface="Arial"/>
              </a:defRPr>
            </a:lvl1pPr>
          </a:lstStyle>
          <a:p>
            <a:r>
              <a:rPr lang="en-GB" dirty="0"/>
              <a:t>Click to add slide title</a:t>
            </a:r>
            <a:endParaRPr lang="en-US" dirty="0"/>
          </a:p>
        </p:txBody>
      </p:sp>
      <p:sp>
        <p:nvSpPr>
          <p:cNvPr id="3" name="Subtitle 2"/>
          <p:cNvSpPr>
            <a:spLocks noGrp="1"/>
          </p:cNvSpPr>
          <p:nvPr>
            <p:ph type="subTitle" idx="1" hasCustomPrompt="1"/>
          </p:nvPr>
        </p:nvSpPr>
        <p:spPr>
          <a:xfrm>
            <a:off x="468001" y="1944003"/>
            <a:ext cx="7092733" cy="3533933"/>
          </a:xfrm>
        </p:spPr>
        <p:txBody>
          <a:bodyPr lIns="0" tIns="0" rIns="0" bIns="0">
            <a:normAutofit/>
          </a:bodyPr>
          <a:lstStyle>
            <a:lvl1pPr marL="0" indent="0" algn="l">
              <a:lnSpc>
                <a:spcPts val="2025"/>
              </a:lnSpc>
              <a:spcBef>
                <a:spcPts val="0"/>
              </a:spcBef>
              <a:buNone/>
              <a:defRPr sz="1856" b="0" i="0">
                <a:solidFill>
                  <a:srgbClr val="53565A"/>
                </a:solidFill>
                <a:latin typeface="Arial"/>
                <a:cs typeface="Aria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dirty="0"/>
              <a:t>Click to add body copy (large)</a:t>
            </a:r>
            <a:endParaRPr lang="en-US" dirty="0"/>
          </a:p>
        </p:txBody>
      </p:sp>
      <p:sp>
        <p:nvSpPr>
          <p:cNvPr id="6" name="Slide Number Placeholder 5"/>
          <p:cNvSpPr>
            <a:spLocks noGrp="1"/>
          </p:cNvSpPr>
          <p:nvPr>
            <p:ph type="sldNum" sz="quarter" idx="12"/>
          </p:nvPr>
        </p:nvSpPr>
        <p:spPr>
          <a:xfrm>
            <a:off x="468313" y="6335717"/>
            <a:ext cx="1066800" cy="365125"/>
          </a:xfrm>
        </p:spPr>
        <p:txBody>
          <a:bodyPr lIns="0" tIns="0" bIns="0" anchor="t"/>
          <a:lstStyle>
            <a:lvl1pPr algn="l">
              <a:defRPr sz="563">
                <a:solidFill>
                  <a:srgbClr val="53565A"/>
                </a:solidFill>
                <a:latin typeface="Arial" panose="020B0604020202020204" pitchFamily="34" charset="0"/>
                <a:cs typeface="Arial" panose="020B0604020202020204" pitchFamily="34" charset="0"/>
              </a:defRPr>
            </a:lvl1pPr>
          </a:lstStyle>
          <a:p>
            <a:r>
              <a:rPr lang="en-GB"/>
              <a:t>Page </a:t>
            </a:r>
            <a:fld id="{FE8EF773-C66E-465C-A741-B59E89357D8A}" type="slidenum">
              <a:rPr lang="en-GB"/>
              <a:pPr/>
              <a:t>‹#›</a:t>
            </a:fld>
            <a:endParaRPr lang="en-GB"/>
          </a:p>
        </p:txBody>
      </p:sp>
    </p:spTree>
    <p:extLst>
      <p:ext uri="{BB962C8B-B14F-4D97-AF65-F5344CB8AC3E}">
        <p14:creationId xmlns:p14="http://schemas.microsoft.com/office/powerpoint/2010/main" val="406936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467544" y="1628800"/>
            <a:ext cx="8424862"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228600" y="228600"/>
            <a:ext cx="1600200" cy="927075"/>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8000" y="360001"/>
            <a:ext cx="7092732" cy="926320"/>
          </a:xfrm>
        </p:spPr>
        <p:txBody>
          <a:bodyPr lIns="0" tIns="0" rIns="0" bIns="0" anchor="t">
            <a:normAutofit/>
          </a:bodyPr>
          <a:lstStyle>
            <a:lvl1pPr algn="l">
              <a:lnSpc>
                <a:spcPts val="2025"/>
              </a:lnSpc>
              <a:defRPr sz="1856" b="0" i="0">
                <a:solidFill>
                  <a:srgbClr val="53565A"/>
                </a:solidFill>
                <a:latin typeface="Arial"/>
                <a:cs typeface="Arial"/>
              </a:defRPr>
            </a:lvl1pPr>
          </a:lstStyle>
          <a:p>
            <a:r>
              <a:rPr lang="en-GB" dirty="0"/>
              <a:t>Click to add slide title</a:t>
            </a:r>
            <a:endParaRPr lang="en-US" dirty="0"/>
          </a:p>
        </p:txBody>
      </p:sp>
      <p:sp>
        <p:nvSpPr>
          <p:cNvPr id="3" name="Subtitle 2"/>
          <p:cNvSpPr>
            <a:spLocks noGrp="1"/>
          </p:cNvSpPr>
          <p:nvPr>
            <p:ph type="subTitle" idx="1" hasCustomPrompt="1"/>
          </p:nvPr>
        </p:nvSpPr>
        <p:spPr>
          <a:xfrm>
            <a:off x="468001" y="1944003"/>
            <a:ext cx="7092733" cy="3533933"/>
          </a:xfrm>
        </p:spPr>
        <p:txBody>
          <a:bodyPr lIns="0" tIns="0" rIns="0" bIns="0">
            <a:normAutofit/>
          </a:bodyPr>
          <a:lstStyle>
            <a:lvl1pPr marL="160735" indent="-160735" algn="l">
              <a:lnSpc>
                <a:spcPts val="1181"/>
              </a:lnSpc>
              <a:spcBef>
                <a:spcPts val="0"/>
              </a:spcBef>
              <a:buFont typeface="Arial" panose="020B0604020202020204" pitchFamily="34" charset="0"/>
              <a:buChar char="•"/>
              <a:defRPr sz="1013" b="0" i="0" baseline="0">
                <a:solidFill>
                  <a:srgbClr val="53565A"/>
                </a:solidFill>
                <a:latin typeface="Arial"/>
                <a:cs typeface="Arial"/>
              </a:defRPr>
            </a:lvl1pPr>
            <a:lvl2pPr marL="417910" indent="-160735" algn="l">
              <a:buFont typeface="Arial" panose="020B0604020202020204" pitchFamily="34" charset="0"/>
              <a:buChar char="•"/>
              <a:defRPr sz="1013">
                <a:solidFill>
                  <a:schemeClr val="tx1">
                    <a:tint val="75000"/>
                  </a:schemeClr>
                </a:solidFill>
                <a:latin typeface="Arial" panose="020B0604020202020204" pitchFamily="34" charset="0"/>
                <a:cs typeface="Arial" panose="020B0604020202020204" pitchFamily="34" charset="0"/>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dirty="0"/>
              <a:t>Click to add body copy (medium)</a:t>
            </a:r>
          </a:p>
          <a:p>
            <a:pPr lvl="1"/>
            <a:endParaRPr lang="en-US" dirty="0"/>
          </a:p>
        </p:txBody>
      </p:sp>
      <p:sp>
        <p:nvSpPr>
          <p:cNvPr id="6" name="Slide Number Placeholder 5"/>
          <p:cNvSpPr>
            <a:spLocks noGrp="1"/>
          </p:cNvSpPr>
          <p:nvPr>
            <p:ph type="sldNum" sz="quarter" idx="12"/>
          </p:nvPr>
        </p:nvSpPr>
        <p:spPr>
          <a:xfrm>
            <a:off x="468313" y="6335717"/>
            <a:ext cx="1066800" cy="365125"/>
          </a:xfrm>
        </p:spPr>
        <p:txBody>
          <a:bodyPr lIns="0" tIns="0" bIns="0" anchor="t"/>
          <a:lstStyle>
            <a:lvl1pPr algn="l">
              <a:defRPr sz="563">
                <a:solidFill>
                  <a:srgbClr val="53565A"/>
                </a:solidFill>
                <a:latin typeface="Arial" panose="020B0604020202020204" pitchFamily="34" charset="0"/>
                <a:cs typeface="Arial" panose="020B0604020202020204" pitchFamily="34" charset="0"/>
              </a:defRPr>
            </a:lvl1pPr>
          </a:lstStyle>
          <a:p>
            <a:r>
              <a:rPr lang="en-GB"/>
              <a:t>Page </a:t>
            </a:r>
            <a:fld id="{6E5B5BC1-7DEB-46C5-82FD-7A6A2B3E8550}" type="slidenum">
              <a:rPr lang="en-GB"/>
              <a:pPr/>
              <a:t>‹#›</a:t>
            </a:fld>
            <a:endParaRPr lang="en-GB"/>
          </a:p>
        </p:txBody>
      </p:sp>
    </p:spTree>
    <p:extLst>
      <p:ext uri="{BB962C8B-B14F-4D97-AF65-F5344CB8AC3E}">
        <p14:creationId xmlns:p14="http://schemas.microsoft.com/office/powerpoint/2010/main" val="4292630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8000" y="360001"/>
            <a:ext cx="7092732" cy="926320"/>
          </a:xfrm>
        </p:spPr>
        <p:txBody>
          <a:bodyPr lIns="0" tIns="0" rIns="0" bIns="0" anchor="t">
            <a:normAutofit/>
          </a:bodyPr>
          <a:lstStyle>
            <a:lvl1pPr algn="l">
              <a:lnSpc>
                <a:spcPts val="2025"/>
              </a:lnSpc>
              <a:defRPr sz="1856" b="0" i="0">
                <a:solidFill>
                  <a:srgbClr val="53565A"/>
                </a:solidFill>
                <a:latin typeface="Arial"/>
                <a:cs typeface="Arial"/>
              </a:defRPr>
            </a:lvl1pPr>
          </a:lstStyle>
          <a:p>
            <a:r>
              <a:rPr lang="en-GB" dirty="0"/>
              <a:t>Click to add slide title</a:t>
            </a:r>
            <a:endParaRPr lang="en-US" dirty="0"/>
          </a:p>
        </p:txBody>
      </p:sp>
      <p:sp>
        <p:nvSpPr>
          <p:cNvPr id="3" name="Subtitle 2"/>
          <p:cNvSpPr>
            <a:spLocks noGrp="1"/>
          </p:cNvSpPr>
          <p:nvPr>
            <p:ph type="subTitle" idx="1" hasCustomPrompt="1"/>
          </p:nvPr>
        </p:nvSpPr>
        <p:spPr>
          <a:xfrm>
            <a:off x="468001" y="1944003"/>
            <a:ext cx="4509443" cy="3533933"/>
          </a:xfrm>
        </p:spPr>
        <p:txBody>
          <a:bodyPr lIns="0" tIns="0" rIns="0" bIns="0">
            <a:normAutofit/>
          </a:bodyPr>
          <a:lstStyle>
            <a:lvl1pPr marL="160735" indent="-160735" algn="l">
              <a:lnSpc>
                <a:spcPts val="1181"/>
              </a:lnSpc>
              <a:spcBef>
                <a:spcPts val="0"/>
              </a:spcBef>
              <a:buFont typeface="Arial" panose="020B0604020202020204" pitchFamily="34" charset="0"/>
              <a:buChar char="•"/>
              <a:defRPr sz="1013" b="0" i="0" baseline="0">
                <a:solidFill>
                  <a:srgbClr val="53565A"/>
                </a:solidFill>
                <a:latin typeface="Arial"/>
                <a:cs typeface="Arial"/>
              </a:defRPr>
            </a:lvl1pPr>
            <a:lvl2pPr marL="417910" indent="-160735" algn="l">
              <a:buFont typeface="Arial" panose="020B0604020202020204" pitchFamily="34" charset="0"/>
              <a:buChar char="•"/>
              <a:defRPr sz="1013">
                <a:solidFill>
                  <a:schemeClr val="tx1">
                    <a:tint val="75000"/>
                  </a:schemeClr>
                </a:solidFill>
                <a:latin typeface="Arial" panose="020B0604020202020204" pitchFamily="34" charset="0"/>
                <a:cs typeface="Arial" panose="020B0604020202020204" pitchFamily="34" charset="0"/>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dirty="0"/>
              <a:t>Click to add body copy (medium)</a:t>
            </a:r>
          </a:p>
          <a:p>
            <a:pPr lvl="1"/>
            <a:endParaRPr lang="en-US" dirty="0"/>
          </a:p>
        </p:txBody>
      </p:sp>
      <p:sp>
        <p:nvSpPr>
          <p:cNvPr id="6" name="Slide Number Placeholder 5"/>
          <p:cNvSpPr>
            <a:spLocks noGrp="1"/>
          </p:cNvSpPr>
          <p:nvPr>
            <p:ph type="sldNum" sz="quarter" idx="12"/>
          </p:nvPr>
        </p:nvSpPr>
        <p:spPr>
          <a:xfrm>
            <a:off x="468313" y="6335717"/>
            <a:ext cx="1066800" cy="365125"/>
          </a:xfrm>
        </p:spPr>
        <p:txBody>
          <a:bodyPr lIns="0" tIns="0" bIns="0" anchor="t"/>
          <a:lstStyle>
            <a:lvl1pPr algn="l">
              <a:defRPr sz="563">
                <a:solidFill>
                  <a:srgbClr val="53565A"/>
                </a:solidFill>
                <a:latin typeface="Arial" panose="020B0604020202020204" pitchFamily="34" charset="0"/>
                <a:cs typeface="Arial" panose="020B0604020202020204" pitchFamily="34" charset="0"/>
              </a:defRPr>
            </a:lvl1pPr>
          </a:lstStyle>
          <a:p>
            <a:r>
              <a:rPr lang="en-GB"/>
              <a:t>Page </a:t>
            </a:r>
            <a:fld id="{6E5B5BC1-7DEB-46C5-82FD-7A6A2B3E8550}" type="slidenum">
              <a:rPr lang="en-GB"/>
              <a:pPr/>
              <a:t>‹#›</a:t>
            </a:fld>
            <a:endParaRPr lang="en-GB"/>
          </a:p>
        </p:txBody>
      </p:sp>
    </p:spTree>
    <p:extLst>
      <p:ext uri="{BB962C8B-B14F-4D97-AF65-F5344CB8AC3E}">
        <p14:creationId xmlns:p14="http://schemas.microsoft.com/office/powerpoint/2010/main" val="859502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ub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673" y="408857"/>
            <a:ext cx="7092066" cy="581080"/>
          </a:xfrm>
        </p:spPr>
        <p:txBody>
          <a:bodyPr/>
          <a:lstStyle>
            <a:lvl1pPr>
              <a:defRPr/>
            </a:lvl1pPr>
          </a:lstStyle>
          <a:p>
            <a:r>
              <a:rPr lang="en-US" dirty="0"/>
              <a:t>Click to add title</a:t>
            </a:r>
            <a:endParaRPr lang="en-GB" dirty="0"/>
          </a:p>
        </p:txBody>
      </p:sp>
      <p:sp>
        <p:nvSpPr>
          <p:cNvPr id="5" name="Subtitle 2"/>
          <p:cNvSpPr>
            <a:spLocks noGrp="1"/>
          </p:cNvSpPr>
          <p:nvPr>
            <p:ph type="subTitle" idx="1" hasCustomPrompt="1"/>
          </p:nvPr>
        </p:nvSpPr>
        <p:spPr>
          <a:xfrm>
            <a:off x="468000" y="1944001"/>
            <a:ext cx="7092733" cy="3533933"/>
          </a:xfrm>
        </p:spPr>
        <p:txBody>
          <a:bodyPr>
            <a:normAutofit/>
          </a:bodyPr>
          <a:lstStyle>
            <a:lvl1pPr marL="214313" indent="-214313">
              <a:buClr>
                <a:srgbClr val="ECE81A"/>
              </a:buClr>
              <a:buSzPct val="75000"/>
              <a:buFont typeface="Wingdings" panose="05000000000000000000" pitchFamily="2" charset="2"/>
              <a:buChar char="¢"/>
              <a:defRPr sz="1350">
                <a:solidFill>
                  <a:srgbClr val="53565A"/>
                </a:solidFill>
                <a:latin typeface="Arial" panose="020B0604020202020204" pitchFamily="34" charset="0"/>
                <a:cs typeface="Arial" panose="020B0604020202020204" pitchFamily="34" charset="0"/>
              </a:defRPr>
            </a:lvl1pPr>
          </a:lstStyle>
          <a:p>
            <a:pPr lvl="0"/>
            <a:r>
              <a:rPr lang="en-US" dirty="0"/>
              <a:t>Click to add body copy</a:t>
            </a:r>
          </a:p>
          <a:p>
            <a:pPr lvl="1"/>
            <a:r>
              <a:rPr lang="en-US" dirty="0"/>
              <a:t>Second level</a:t>
            </a:r>
          </a:p>
        </p:txBody>
      </p:sp>
      <p:sp>
        <p:nvSpPr>
          <p:cNvPr id="6" name="Rectangle 5"/>
          <p:cNvSpPr/>
          <p:nvPr userDrawn="1"/>
        </p:nvSpPr>
        <p:spPr>
          <a:xfrm>
            <a:off x="0" y="1011261"/>
            <a:ext cx="9144000" cy="428646"/>
          </a:xfrm>
          <a:prstGeom prst="rect">
            <a:avLst/>
          </a:prstGeom>
          <a:gradFill flip="none" rotWithShape="1">
            <a:gsLst>
              <a:gs pos="59000">
                <a:srgbClr val="8F9194"/>
              </a:gs>
              <a:gs pos="0">
                <a:srgbClr val="53565A"/>
              </a:gs>
              <a:gs pos="8000">
                <a:srgbClr val="53565A"/>
              </a:gs>
              <a:gs pos="88000">
                <a:srgbClr val="53565A">
                  <a:tint val="44500"/>
                  <a:satMod val="160000"/>
                </a:srgbClr>
              </a:gs>
              <a:gs pos="100000">
                <a:srgbClr val="53565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 Placeholder 4"/>
          <p:cNvSpPr>
            <a:spLocks noGrp="1"/>
          </p:cNvSpPr>
          <p:nvPr>
            <p:ph type="body" sz="quarter" idx="3" hasCustomPrompt="1"/>
          </p:nvPr>
        </p:nvSpPr>
        <p:spPr>
          <a:xfrm>
            <a:off x="461673" y="1010542"/>
            <a:ext cx="7092066" cy="425755"/>
          </a:xfrm>
        </p:spPr>
        <p:txBody>
          <a:bodyPr anchor="b">
            <a:normAutofit/>
          </a:bodyPr>
          <a:lstStyle>
            <a:lvl1pPr marL="0" indent="0">
              <a:buNone/>
              <a:defRPr sz="1575"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subtitle</a:t>
            </a:r>
          </a:p>
        </p:txBody>
      </p:sp>
    </p:spTree>
    <p:extLst>
      <p:ext uri="{BB962C8B-B14F-4D97-AF65-F5344CB8AC3E}">
        <p14:creationId xmlns:p14="http://schemas.microsoft.com/office/powerpoint/2010/main" val="2888098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text">
    <p:spTree>
      <p:nvGrpSpPr>
        <p:cNvPr id="1" name=""/>
        <p:cNvGrpSpPr/>
        <p:nvPr/>
      </p:nvGrpSpPr>
      <p:grpSpPr>
        <a:xfrm>
          <a:off x="0" y="0"/>
          <a:ext cx="0" cy="0"/>
          <a:chOff x="0" y="0"/>
          <a:chExt cx="0" cy="0"/>
        </a:xfrm>
      </p:grpSpPr>
      <p:sp>
        <p:nvSpPr>
          <p:cNvPr id="8" name="Subtitle 2"/>
          <p:cNvSpPr>
            <a:spLocks noGrp="1"/>
          </p:cNvSpPr>
          <p:nvPr>
            <p:ph type="subTitle" idx="10" hasCustomPrompt="1"/>
          </p:nvPr>
        </p:nvSpPr>
        <p:spPr>
          <a:xfrm>
            <a:off x="468000" y="1944001"/>
            <a:ext cx="4104001" cy="3534449"/>
          </a:xfrm>
        </p:spPr>
        <p:txBody>
          <a:bodyPr>
            <a:normAutofit/>
          </a:bodyPr>
          <a:lstStyle>
            <a:lvl1pPr marL="214313" indent="-214313">
              <a:buClr>
                <a:srgbClr val="ECE81A"/>
              </a:buClr>
              <a:buSzPct val="75000"/>
              <a:buFont typeface="Wingdings" panose="05000000000000000000" pitchFamily="2" charset="2"/>
              <a:buChar char="¢"/>
              <a:defRPr sz="1350">
                <a:solidFill>
                  <a:srgbClr val="53565A"/>
                </a:solidFill>
                <a:latin typeface="Arial" panose="020B0604020202020204" pitchFamily="34" charset="0"/>
                <a:cs typeface="Arial" panose="020B0604020202020204" pitchFamily="34" charset="0"/>
              </a:defRPr>
            </a:lvl1pPr>
          </a:lstStyle>
          <a:p>
            <a:pPr lvl="0"/>
            <a:r>
              <a:rPr lang="en-US" dirty="0"/>
              <a:t>Click to add body copy</a:t>
            </a:r>
          </a:p>
          <a:p>
            <a:pPr lvl="1"/>
            <a:r>
              <a:rPr lang="en-US" dirty="0"/>
              <a:t>Second level</a:t>
            </a:r>
          </a:p>
        </p:txBody>
      </p:sp>
      <p:sp>
        <p:nvSpPr>
          <p:cNvPr id="9" name="Title Placeholder 1"/>
          <p:cNvSpPr>
            <a:spLocks noGrp="1"/>
          </p:cNvSpPr>
          <p:nvPr>
            <p:ph type="title"/>
          </p:nvPr>
        </p:nvSpPr>
        <p:spPr>
          <a:xfrm>
            <a:off x="461673" y="409853"/>
            <a:ext cx="7092066" cy="795128"/>
          </a:xfrm>
          <a:prstGeom prst="rect">
            <a:avLst/>
          </a:prstGeom>
        </p:spPr>
        <p:txBody>
          <a:bodyPr vert="horz" lIns="91440" tIns="45720" rIns="91440" bIns="45720" rtlCol="0" anchor="t" anchorCtr="0">
            <a:normAutofit/>
          </a:bodyPr>
          <a:lstStyle>
            <a:lvl1pPr>
              <a:defRPr baseline="0"/>
            </a:lvl1pPr>
          </a:lstStyle>
          <a:p>
            <a:endParaRPr lang="en-GB" dirty="0"/>
          </a:p>
        </p:txBody>
      </p:sp>
      <p:sp>
        <p:nvSpPr>
          <p:cNvPr id="12" name="Picture Placeholder 2"/>
          <p:cNvSpPr>
            <a:spLocks noGrp="1"/>
          </p:cNvSpPr>
          <p:nvPr>
            <p:ph type="pic" idx="12"/>
          </p:nvPr>
        </p:nvSpPr>
        <p:spPr>
          <a:xfrm>
            <a:off x="4890053" y="1944001"/>
            <a:ext cx="2663687" cy="353444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Tree>
    <p:extLst>
      <p:ext uri="{BB962C8B-B14F-4D97-AF65-F5344CB8AC3E}">
        <p14:creationId xmlns:p14="http://schemas.microsoft.com/office/powerpoint/2010/main" val="4075984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 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674" y="415637"/>
            <a:ext cx="7085741" cy="806334"/>
          </a:xfrm>
          <a:prstGeom prst="rect">
            <a:avLst/>
          </a:prstGeom>
        </p:spPr>
        <p:txBody>
          <a:bodyPr/>
          <a:lstStyle>
            <a:lvl1pPr>
              <a:defRPr/>
            </a:lvl1pPr>
          </a:lstStyle>
          <a:p>
            <a:r>
              <a:rPr lang="en-US" dirty="0"/>
              <a:t>Click to add title</a:t>
            </a:r>
            <a:endParaRPr lang="en-GB" dirty="0"/>
          </a:p>
        </p:txBody>
      </p:sp>
      <p:sp>
        <p:nvSpPr>
          <p:cNvPr id="4" name="Content Placeholder 3"/>
          <p:cNvSpPr>
            <a:spLocks noGrp="1"/>
          </p:cNvSpPr>
          <p:nvPr>
            <p:ph sz="half" idx="2"/>
          </p:nvPr>
        </p:nvSpPr>
        <p:spPr>
          <a:xfrm>
            <a:off x="467999" y="2460567"/>
            <a:ext cx="3412239" cy="2909813"/>
          </a:xfrm>
        </p:spPr>
        <p:txBody>
          <a:bodyPr/>
          <a:lstStyle>
            <a:lvl1pPr marL="214313" indent="-214313">
              <a:buClr>
                <a:srgbClr val="ECE81A"/>
              </a:buClr>
              <a:buSzPct val="75000"/>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135176" y="1928555"/>
            <a:ext cx="3418564" cy="448889"/>
          </a:xfrm>
        </p:spPr>
        <p:txBody>
          <a:bodyPr anchor="t" anchorCtr="0">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136267" y="2460567"/>
            <a:ext cx="3417473" cy="2909813"/>
          </a:xfrm>
        </p:spPr>
        <p:txBody>
          <a:bodyPr/>
          <a:lstStyle>
            <a:lvl1pPr marL="214313" indent="-214313">
              <a:buClr>
                <a:srgbClr val="ECE81A"/>
              </a:buClr>
              <a:buSzPct val="75000"/>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4"/>
          <p:cNvSpPr>
            <a:spLocks noGrp="1"/>
          </p:cNvSpPr>
          <p:nvPr>
            <p:ph type="body" sz="quarter" idx="10"/>
          </p:nvPr>
        </p:nvSpPr>
        <p:spPr>
          <a:xfrm>
            <a:off x="461673" y="1928555"/>
            <a:ext cx="3418564" cy="448889"/>
          </a:xfrm>
        </p:spPr>
        <p:txBody>
          <a:bodyPr anchor="t" anchorCtr="0">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Tree>
    <p:extLst>
      <p:ext uri="{BB962C8B-B14F-4D97-AF65-F5344CB8AC3E}">
        <p14:creationId xmlns:p14="http://schemas.microsoft.com/office/powerpoint/2010/main" val="343025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673" y="409489"/>
            <a:ext cx="7092067" cy="787542"/>
          </a:xfrm>
        </p:spPr>
        <p:txBody>
          <a:bodyPr/>
          <a:lstStyle>
            <a:lvl1pPr>
              <a:defRPr/>
            </a:lvl1pPr>
          </a:lstStyle>
          <a:p>
            <a:r>
              <a:rPr lang="en-US" dirty="0"/>
              <a:t>Click to add title</a:t>
            </a:r>
            <a:endParaRPr lang="en-GB" dirty="0"/>
          </a:p>
        </p:txBody>
      </p:sp>
      <p:sp>
        <p:nvSpPr>
          <p:cNvPr id="4" name="Chart Placeholder 3"/>
          <p:cNvSpPr>
            <a:spLocks noGrp="1"/>
          </p:cNvSpPr>
          <p:nvPr>
            <p:ph type="chart" sz="quarter" idx="10" hasCustomPrompt="1"/>
          </p:nvPr>
        </p:nvSpPr>
        <p:spPr>
          <a:xfrm>
            <a:off x="461964" y="1943999"/>
            <a:ext cx="7091362" cy="3799576"/>
          </a:xfrm>
        </p:spPr>
        <p:txBody>
          <a:bodyPr/>
          <a:lstStyle>
            <a:lvl1pPr marL="0" indent="0">
              <a:buNone/>
              <a:defRPr baseline="0"/>
            </a:lvl1pPr>
          </a:lstStyle>
          <a:p>
            <a:r>
              <a:rPr lang="en-GB" dirty="0"/>
              <a:t>Click the icon to add a graph/chart</a:t>
            </a:r>
          </a:p>
        </p:txBody>
      </p:sp>
    </p:spTree>
    <p:extLst>
      <p:ext uri="{BB962C8B-B14F-4D97-AF65-F5344CB8AC3E}">
        <p14:creationId xmlns:p14="http://schemas.microsoft.com/office/powerpoint/2010/main" val="4009195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8000" y="360001"/>
            <a:ext cx="7092732" cy="926320"/>
          </a:xfrm>
        </p:spPr>
        <p:txBody>
          <a:bodyPr lIns="0" tIns="0" rIns="0" bIns="0" anchor="t">
            <a:normAutofit/>
          </a:bodyPr>
          <a:lstStyle>
            <a:lvl1pPr algn="l">
              <a:lnSpc>
                <a:spcPts val="2700"/>
              </a:lnSpc>
              <a:defRPr sz="2475" b="0" i="0">
                <a:solidFill>
                  <a:srgbClr val="53565A"/>
                </a:solidFill>
                <a:latin typeface="Arial"/>
                <a:cs typeface="Arial"/>
              </a:defRPr>
            </a:lvl1pPr>
          </a:lstStyle>
          <a:p>
            <a:r>
              <a:rPr lang="en-GB" dirty="0"/>
              <a:t>Click to add slide title</a:t>
            </a:r>
            <a:endParaRPr lang="en-US" dirty="0"/>
          </a:p>
        </p:txBody>
      </p:sp>
      <p:sp>
        <p:nvSpPr>
          <p:cNvPr id="3" name="Subtitle 2"/>
          <p:cNvSpPr>
            <a:spLocks noGrp="1"/>
          </p:cNvSpPr>
          <p:nvPr>
            <p:ph type="subTitle" idx="1" hasCustomPrompt="1"/>
          </p:nvPr>
        </p:nvSpPr>
        <p:spPr>
          <a:xfrm>
            <a:off x="468000" y="1944001"/>
            <a:ext cx="7092733" cy="3533933"/>
          </a:xfrm>
        </p:spPr>
        <p:txBody>
          <a:bodyPr lIns="0" tIns="0" rIns="0" bIns="0">
            <a:normAutofit/>
          </a:bodyPr>
          <a:lstStyle>
            <a:lvl1pPr marL="0" indent="0" algn="l">
              <a:lnSpc>
                <a:spcPts val="2700"/>
              </a:lnSpc>
              <a:spcBef>
                <a:spcPts val="0"/>
              </a:spcBef>
              <a:buNone/>
              <a:defRPr sz="2475" b="0" i="0">
                <a:solidFill>
                  <a:srgbClr val="53565A"/>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add body copy (large)</a:t>
            </a:r>
            <a:endParaRPr lang="en-US" dirty="0"/>
          </a:p>
        </p:txBody>
      </p:sp>
      <p:sp>
        <p:nvSpPr>
          <p:cNvPr id="6" name="Slide Number Placeholder 5"/>
          <p:cNvSpPr>
            <a:spLocks noGrp="1"/>
          </p:cNvSpPr>
          <p:nvPr>
            <p:ph type="sldNum" sz="quarter" idx="12"/>
          </p:nvPr>
        </p:nvSpPr>
        <p:spPr>
          <a:xfrm>
            <a:off x="468313" y="6335715"/>
            <a:ext cx="1066800" cy="365125"/>
          </a:xfrm>
        </p:spPr>
        <p:txBody>
          <a:bodyPr lIns="0" tIns="0" bIns="0" anchor="t"/>
          <a:lstStyle>
            <a:lvl1pPr algn="l">
              <a:defRPr sz="750">
                <a:solidFill>
                  <a:srgbClr val="53565A"/>
                </a:solidFill>
                <a:latin typeface="Arial" panose="020B0604020202020204" pitchFamily="34" charset="0"/>
                <a:cs typeface="Arial" panose="020B0604020202020204" pitchFamily="34" charset="0"/>
              </a:defRPr>
            </a:lvl1pPr>
          </a:lstStyle>
          <a:p>
            <a:r>
              <a:rPr lang="en-GB"/>
              <a:t>Page </a:t>
            </a:r>
            <a:fld id="{FE8EF773-C66E-465C-A741-B59E89357D8A}" type="slidenum">
              <a:rPr lang="en-GB"/>
              <a:pPr/>
              <a:t>‹#›</a:t>
            </a:fld>
            <a:endParaRPr lang="en-GB"/>
          </a:p>
        </p:txBody>
      </p:sp>
    </p:spTree>
    <p:extLst>
      <p:ext uri="{BB962C8B-B14F-4D97-AF65-F5344CB8AC3E}">
        <p14:creationId xmlns:p14="http://schemas.microsoft.com/office/powerpoint/2010/main" val="4154113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8000" y="360001"/>
            <a:ext cx="7092732" cy="926320"/>
          </a:xfrm>
        </p:spPr>
        <p:txBody>
          <a:bodyPr lIns="0" tIns="0" rIns="0" bIns="0" anchor="t">
            <a:normAutofit/>
          </a:bodyPr>
          <a:lstStyle>
            <a:lvl1pPr algn="l">
              <a:lnSpc>
                <a:spcPts val="2700"/>
              </a:lnSpc>
              <a:defRPr sz="2475" b="0" i="0">
                <a:solidFill>
                  <a:srgbClr val="53565A"/>
                </a:solidFill>
                <a:latin typeface="Arial"/>
                <a:cs typeface="Arial"/>
              </a:defRPr>
            </a:lvl1pPr>
          </a:lstStyle>
          <a:p>
            <a:r>
              <a:rPr lang="en-GB" dirty="0"/>
              <a:t>Click to add slide title</a:t>
            </a:r>
            <a:endParaRPr lang="en-US" dirty="0"/>
          </a:p>
        </p:txBody>
      </p:sp>
      <p:sp>
        <p:nvSpPr>
          <p:cNvPr id="3" name="Subtitle 2"/>
          <p:cNvSpPr>
            <a:spLocks noGrp="1"/>
          </p:cNvSpPr>
          <p:nvPr>
            <p:ph type="subTitle" idx="1" hasCustomPrompt="1"/>
          </p:nvPr>
        </p:nvSpPr>
        <p:spPr>
          <a:xfrm>
            <a:off x="468000" y="1944001"/>
            <a:ext cx="7092733" cy="3533933"/>
          </a:xfrm>
        </p:spPr>
        <p:txBody>
          <a:bodyPr lIns="0" tIns="0" rIns="0" bIns="0">
            <a:normAutofit/>
          </a:bodyPr>
          <a:lstStyle>
            <a:lvl1pPr marL="214313" indent="-214313" algn="l">
              <a:lnSpc>
                <a:spcPts val="1575"/>
              </a:lnSpc>
              <a:spcBef>
                <a:spcPts val="0"/>
              </a:spcBef>
              <a:buFont typeface="Arial" panose="020B0604020202020204" pitchFamily="34" charset="0"/>
              <a:buChar char="•"/>
              <a:defRPr sz="1350" b="0" i="0" baseline="0">
                <a:solidFill>
                  <a:srgbClr val="53565A"/>
                </a:solidFill>
                <a:latin typeface="Arial"/>
                <a:cs typeface="Arial"/>
              </a:defRPr>
            </a:lvl1pPr>
            <a:lvl2pPr marL="557213" indent="-214313" algn="l">
              <a:buFont typeface="Arial" panose="020B0604020202020204" pitchFamily="34" charset="0"/>
              <a:buChar char="•"/>
              <a:defRPr sz="1350">
                <a:solidFill>
                  <a:schemeClr val="tx1">
                    <a:tint val="75000"/>
                  </a:schemeClr>
                </a:solidFill>
                <a:latin typeface="Arial" panose="020B0604020202020204" pitchFamily="34" charset="0"/>
                <a:cs typeface="Arial" panose="020B0604020202020204" pitchFamily="34" charset="0"/>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add body copy (medium)</a:t>
            </a:r>
          </a:p>
          <a:p>
            <a:pPr lvl="1"/>
            <a:endParaRPr lang="en-US" dirty="0"/>
          </a:p>
        </p:txBody>
      </p:sp>
      <p:sp>
        <p:nvSpPr>
          <p:cNvPr id="6" name="Slide Number Placeholder 5"/>
          <p:cNvSpPr>
            <a:spLocks noGrp="1"/>
          </p:cNvSpPr>
          <p:nvPr>
            <p:ph type="sldNum" sz="quarter" idx="12"/>
          </p:nvPr>
        </p:nvSpPr>
        <p:spPr>
          <a:xfrm>
            <a:off x="468313" y="6335715"/>
            <a:ext cx="1066800" cy="365125"/>
          </a:xfrm>
        </p:spPr>
        <p:txBody>
          <a:bodyPr lIns="0" tIns="0" bIns="0" anchor="t"/>
          <a:lstStyle>
            <a:lvl1pPr algn="l">
              <a:defRPr sz="750">
                <a:solidFill>
                  <a:srgbClr val="53565A"/>
                </a:solidFill>
                <a:latin typeface="Arial" panose="020B0604020202020204" pitchFamily="34" charset="0"/>
                <a:cs typeface="Arial" panose="020B0604020202020204" pitchFamily="34" charset="0"/>
              </a:defRPr>
            </a:lvl1pPr>
          </a:lstStyle>
          <a:p>
            <a:r>
              <a:rPr lang="en-GB"/>
              <a:t>Page </a:t>
            </a:r>
            <a:fld id="{6E5B5BC1-7DEB-46C5-82FD-7A6A2B3E8550}" type="slidenum">
              <a:rPr lang="en-GB"/>
              <a:pPr/>
              <a:t>‹#›</a:t>
            </a:fld>
            <a:endParaRPr lang="en-GB"/>
          </a:p>
        </p:txBody>
      </p:sp>
    </p:spTree>
    <p:extLst>
      <p:ext uri="{BB962C8B-B14F-4D97-AF65-F5344CB8AC3E}">
        <p14:creationId xmlns:p14="http://schemas.microsoft.com/office/powerpoint/2010/main" val="766582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8000" y="360001"/>
            <a:ext cx="7092732" cy="926320"/>
          </a:xfrm>
        </p:spPr>
        <p:txBody>
          <a:bodyPr lIns="0" tIns="0" rIns="0" bIns="0" anchor="t">
            <a:normAutofit/>
          </a:bodyPr>
          <a:lstStyle>
            <a:lvl1pPr algn="l">
              <a:lnSpc>
                <a:spcPts val="2700"/>
              </a:lnSpc>
              <a:defRPr sz="2475" b="0" i="0">
                <a:solidFill>
                  <a:srgbClr val="53565A"/>
                </a:solidFill>
                <a:latin typeface="Arial"/>
                <a:cs typeface="Arial"/>
              </a:defRPr>
            </a:lvl1pPr>
          </a:lstStyle>
          <a:p>
            <a:r>
              <a:rPr lang="en-GB" dirty="0"/>
              <a:t>Click to add slide title</a:t>
            </a:r>
            <a:endParaRPr lang="en-US" dirty="0"/>
          </a:p>
        </p:txBody>
      </p:sp>
      <p:sp>
        <p:nvSpPr>
          <p:cNvPr id="3" name="Subtitle 2"/>
          <p:cNvSpPr>
            <a:spLocks noGrp="1"/>
          </p:cNvSpPr>
          <p:nvPr>
            <p:ph type="subTitle" idx="1" hasCustomPrompt="1"/>
          </p:nvPr>
        </p:nvSpPr>
        <p:spPr>
          <a:xfrm>
            <a:off x="468000" y="1944001"/>
            <a:ext cx="4509443" cy="3533933"/>
          </a:xfrm>
        </p:spPr>
        <p:txBody>
          <a:bodyPr lIns="0" tIns="0" rIns="0" bIns="0">
            <a:normAutofit/>
          </a:bodyPr>
          <a:lstStyle>
            <a:lvl1pPr marL="214313" indent="-214313" algn="l">
              <a:lnSpc>
                <a:spcPts val="1575"/>
              </a:lnSpc>
              <a:spcBef>
                <a:spcPts val="0"/>
              </a:spcBef>
              <a:buFont typeface="Arial" panose="020B0604020202020204" pitchFamily="34" charset="0"/>
              <a:buChar char="•"/>
              <a:defRPr sz="1350" b="0" i="0" baseline="0">
                <a:solidFill>
                  <a:srgbClr val="53565A"/>
                </a:solidFill>
                <a:latin typeface="Arial"/>
                <a:cs typeface="Arial"/>
              </a:defRPr>
            </a:lvl1pPr>
            <a:lvl2pPr marL="557213" indent="-214313" algn="l">
              <a:buFont typeface="Arial" panose="020B0604020202020204" pitchFamily="34" charset="0"/>
              <a:buChar char="•"/>
              <a:defRPr sz="1350">
                <a:solidFill>
                  <a:schemeClr val="tx1">
                    <a:tint val="75000"/>
                  </a:schemeClr>
                </a:solidFill>
                <a:latin typeface="Arial" panose="020B0604020202020204" pitchFamily="34" charset="0"/>
                <a:cs typeface="Arial" panose="020B0604020202020204" pitchFamily="34" charset="0"/>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add body copy (medium)</a:t>
            </a:r>
          </a:p>
          <a:p>
            <a:pPr lvl="1"/>
            <a:endParaRPr lang="en-US" dirty="0"/>
          </a:p>
        </p:txBody>
      </p:sp>
      <p:sp>
        <p:nvSpPr>
          <p:cNvPr id="6" name="Slide Number Placeholder 5"/>
          <p:cNvSpPr>
            <a:spLocks noGrp="1"/>
          </p:cNvSpPr>
          <p:nvPr>
            <p:ph type="sldNum" sz="quarter" idx="12"/>
          </p:nvPr>
        </p:nvSpPr>
        <p:spPr>
          <a:xfrm>
            <a:off x="468313" y="6335715"/>
            <a:ext cx="1066800" cy="365125"/>
          </a:xfrm>
        </p:spPr>
        <p:txBody>
          <a:bodyPr lIns="0" tIns="0" bIns="0" anchor="t"/>
          <a:lstStyle>
            <a:lvl1pPr algn="l">
              <a:defRPr sz="750">
                <a:solidFill>
                  <a:srgbClr val="53565A"/>
                </a:solidFill>
                <a:latin typeface="Arial" panose="020B0604020202020204" pitchFamily="34" charset="0"/>
                <a:cs typeface="Arial" panose="020B0604020202020204" pitchFamily="34" charset="0"/>
              </a:defRPr>
            </a:lvl1pPr>
          </a:lstStyle>
          <a:p>
            <a:r>
              <a:rPr lang="en-GB"/>
              <a:t>Page </a:t>
            </a:r>
            <a:fld id="{6E5B5BC1-7DEB-46C5-82FD-7A6A2B3E8550}" type="slidenum">
              <a:rPr lang="en-GB"/>
              <a:pPr/>
              <a:t>‹#›</a:t>
            </a:fld>
            <a:endParaRPr lang="en-GB"/>
          </a:p>
        </p:txBody>
      </p:sp>
    </p:spTree>
    <p:extLst>
      <p:ext uri="{BB962C8B-B14F-4D97-AF65-F5344CB8AC3E}">
        <p14:creationId xmlns:p14="http://schemas.microsoft.com/office/powerpoint/2010/main" val="870148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2ED4A6-2B05-4BA6-AA19-550265D14F9C}" type="datetimeFigureOut">
              <a:rPr lang="en-GB" smtClean="0"/>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631D2-465D-4E6B-9CB9-B5D3EB89FF1B}" type="slidenum">
              <a:rPr lang="en-GB" smtClean="0"/>
              <a:t>‹#›</a:t>
            </a:fld>
            <a:endParaRPr lang="en-GB"/>
          </a:p>
        </p:txBody>
      </p:sp>
    </p:spTree>
    <p:extLst>
      <p:ext uri="{BB962C8B-B14F-4D97-AF65-F5344CB8AC3E}">
        <p14:creationId xmlns:p14="http://schemas.microsoft.com/office/powerpoint/2010/main" val="42401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000504"/>
            <a:ext cx="7772400" cy="1768471"/>
          </a:xfrm>
        </p:spPr>
        <p:txBody>
          <a:bodyPr anchor="t">
            <a:normAutofit/>
          </a:bodyPr>
          <a:lstStyle>
            <a:lvl1pPr marL="0" algn="l">
              <a:lnSpc>
                <a:spcPct val="200000"/>
              </a:lnSpc>
              <a:spcBef>
                <a:spcPts val="1200"/>
              </a:spcBef>
              <a:defRPr lang="en-US" sz="4800" b="1" kern="1200" baseline="30000" dirty="0" smtClean="0">
                <a:solidFill>
                  <a:srgbClr val="4E5590"/>
                </a:solidFill>
                <a:latin typeface="Arial Bold" pitchFamily="34" charset="0"/>
                <a:ea typeface="+mn-ea"/>
                <a:cs typeface="Arial Bold"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8" name="Picture 7" descr="CSP MASTER LOGO cmyk.eps"/>
          <p:cNvPicPr>
            <a:picLocks noChangeAspect="1"/>
          </p:cNvPicPr>
          <p:nvPr userDrawn="1"/>
        </p:nvPicPr>
        <p:blipFill>
          <a:blip r:embed="rId2" cstate="print"/>
          <a:stretch>
            <a:fillRect/>
          </a:stretch>
        </p:blipFill>
        <p:spPr>
          <a:xfrm>
            <a:off x="228600" y="228600"/>
            <a:ext cx="4267200" cy="247220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2ED4A6-2B05-4BA6-AA19-550265D14F9C}" type="datetimeFigureOut">
              <a:rPr lang="en-GB" smtClean="0"/>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631D2-465D-4E6B-9CB9-B5D3EB89FF1B}" type="slidenum">
              <a:rPr lang="en-GB" smtClean="0"/>
              <a:t>‹#›</a:t>
            </a:fld>
            <a:endParaRPr lang="en-GB"/>
          </a:p>
        </p:txBody>
      </p:sp>
    </p:spTree>
    <p:extLst>
      <p:ext uri="{BB962C8B-B14F-4D97-AF65-F5344CB8AC3E}">
        <p14:creationId xmlns:p14="http://schemas.microsoft.com/office/powerpoint/2010/main" val="4938929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2ED4A6-2B05-4BA6-AA19-550265D14F9C}" type="datetimeFigureOut">
              <a:rPr lang="en-GB" smtClean="0"/>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631D2-465D-4E6B-9CB9-B5D3EB89FF1B}" type="slidenum">
              <a:rPr lang="en-GB" smtClean="0"/>
              <a:t>‹#›</a:t>
            </a:fld>
            <a:endParaRPr lang="en-GB"/>
          </a:p>
        </p:txBody>
      </p:sp>
    </p:spTree>
    <p:extLst>
      <p:ext uri="{BB962C8B-B14F-4D97-AF65-F5344CB8AC3E}">
        <p14:creationId xmlns:p14="http://schemas.microsoft.com/office/powerpoint/2010/main" val="151443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2ED4A6-2B05-4BA6-AA19-550265D14F9C}" type="datetimeFigureOut">
              <a:rPr lang="en-GB" smtClean="0"/>
              <a:t>12/04/2019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4631D2-465D-4E6B-9CB9-B5D3EB89FF1B}" type="slidenum">
              <a:rPr lang="en-GB" smtClean="0"/>
              <a:t>‹#›</a:t>
            </a:fld>
            <a:endParaRPr lang="en-GB"/>
          </a:p>
        </p:txBody>
      </p:sp>
    </p:spTree>
    <p:extLst>
      <p:ext uri="{BB962C8B-B14F-4D97-AF65-F5344CB8AC3E}">
        <p14:creationId xmlns:p14="http://schemas.microsoft.com/office/powerpoint/2010/main" val="22192031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2ED4A6-2B05-4BA6-AA19-550265D14F9C}" type="datetimeFigureOut">
              <a:rPr lang="en-GB" smtClean="0"/>
              <a:t>12/04/2019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4631D2-465D-4E6B-9CB9-B5D3EB89FF1B}" type="slidenum">
              <a:rPr lang="en-GB" smtClean="0"/>
              <a:t>‹#›</a:t>
            </a:fld>
            <a:endParaRPr lang="en-GB"/>
          </a:p>
        </p:txBody>
      </p:sp>
    </p:spTree>
    <p:extLst>
      <p:ext uri="{BB962C8B-B14F-4D97-AF65-F5344CB8AC3E}">
        <p14:creationId xmlns:p14="http://schemas.microsoft.com/office/powerpoint/2010/main" val="2882248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2ED4A6-2B05-4BA6-AA19-550265D14F9C}" type="datetimeFigureOut">
              <a:rPr lang="en-GB" smtClean="0"/>
              <a:t>12/04/2019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4631D2-465D-4E6B-9CB9-B5D3EB89FF1B}" type="slidenum">
              <a:rPr lang="en-GB" smtClean="0"/>
              <a:t>‹#›</a:t>
            </a:fld>
            <a:endParaRPr lang="en-GB"/>
          </a:p>
        </p:txBody>
      </p:sp>
    </p:spTree>
    <p:extLst>
      <p:ext uri="{BB962C8B-B14F-4D97-AF65-F5344CB8AC3E}">
        <p14:creationId xmlns:p14="http://schemas.microsoft.com/office/powerpoint/2010/main" val="278371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ED4A6-2B05-4BA6-AA19-550265D14F9C}" type="datetimeFigureOut">
              <a:rPr lang="en-GB" smtClean="0"/>
              <a:t>12/04/2019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4631D2-465D-4E6B-9CB9-B5D3EB89FF1B}" type="slidenum">
              <a:rPr lang="en-GB" smtClean="0"/>
              <a:t>‹#›</a:t>
            </a:fld>
            <a:endParaRPr lang="en-GB"/>
          </a:p>
        </p:txBody>
      </p:sp>
    </p:spTree>
    <p:extLst>
      <p:ext uri="{BB962C8B-B14F-4D97-AF65-F5344CB8AC3E}">
        <p14:creationId xmlns:p14="http://schemas.microsoft.com/office/powerpoint/2010/main" val="34161816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2ED4A6-2B05-4BA6-AA19-550265D14F9C}" type="datetimeFigureOut">
              <a:rPr lang="en-GB" smtClean="0"/>
              <a:t>12/04/2019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4631D2-465D-4E6B-9CB9-B5D3EB89FF1B}" type="slidenum">
              <a:rPr lang="en-GB" smtClean="0"/>
              <a:t>‹#›</a:t>
            </a:fld>
            <a:endParaRPr lang="en-GB"/>
          </a:p>
        </p:txBody>
      </p:sp>
    </p:spTree>
    <p:extLst>
      <p:ext uri="{BB962C8B-B14F-4D97-AF65-F5344CB8AC3E}">
        <p14:creationId xmlns:p14="http://schemas.microsoft.com/office/powerpoint/2010/main" val="13501557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2ED4A6-2B05-4BA6-AA19-550265D14F9C}" type="datetimeFigureOut">
              <a:rPr lang="en-GB" smtClean="0"/>
              <a:t>12/04/2019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4631D2-465D-4E6B-9CB9-B5D3EB89FF1B}" type="slidenum">
              <a:rPr lang="en-GB" smtClean="0"/>
              <a:t>‹#›</a:t>
            </a:fld>
            <a:endParaRPr lang="en-GB"/>
          </a:p>
        </p:txBody>
      </p:sp>
    </p:spTree>
    <p:extLst>
      <p:ext uri="{BB962C8B-B14F-4D97-AF65-F5344CB8AC3E}">
        <p14:creationId xmlns:p14="http://schemas.microsoft.com/office/powerpoint/2010/main" val="1394183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2ED4A6-2B05-4BA6-AA19-550265D14F9C}" type="datetimeFigureOut">
              <a:rPr lang="en-GB" smtClean="0"/>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631D2-465D-4E6B-9CB9-B5D3EB89FF1B}" type="slidenum">
              <a:rPr lang="en-GB" smtClean="0"/>
              <a:t>‹#›</a:t>
            </a:fld>
            <a:endParaRPr lang="en-GB"/>
          </a:p>
        </p:txBody>
      </p:sp>
    </p:spTree>
    <p:extLst>
      <p:ext uri="{BB962C8B-B14F-4D97-AF65-F5344CB8AC3E}">
        <p14:creationId xmlns:p14="http://schemas.microsoft.com/office/powerpoint/2010/main" val="582851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2ED4A6-2B05-4BA6-AA19-550265D14F9C}" type="datetimeFigureOut">
              <a:rPr lang="en-GB" smtClean="0"/>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631D2-465D-4E6B-9CB9-B5D3EB89FF1B}" type="slidenum">
              <a:rPr lang="en-GB" smtClean="0"/>
              <a:t>‹#›</a:t>
            </a:fld>
            <a:endParaRPr lang="en-GB"/>
          </a:p>
        </p:txBody>
      </p:sp>
    </p:spTree>
    <p:extLst>
      <p:ext uri="{BB962C8B-B14F-4D97-AF65-F5344CB8AC3E}">
        <p14:creationId xmlns:p14="http://schemas.microsoft.com/office/powerpoint/2010/main" val="77345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dirty="0"/>
          </a:p>
        </p:txBody>
      </p:sp>
      <p:pic>
        <p:nvPicPr>
          <p:cNvPr id="8" name="Picture 7"/>
          <p:cNvPicPr>
            <a:picLocks noChangeAspect="1"/>
          </p:cNvPicPr>
          <p:nvPr userDrawn="1"/>
        </p:nvPicPr>
        <p:blipFill>
          <a:blip r:embed="rId2" cstate="print"/>
          <a:stretch>
            <a:fillRect/>
          </a:stretch>
        </p:blipFill>
        <p:spPr>
          <a:xfrm>
            <a:off x="5188991" y="1690175"/>
            <a:ext cx="3955009" cy="5157192"/>
          </a:xfrm>
          <a:prstGeom prst="rect">
            <a:avLst/>
          </a:prstGeom>
        </p:spPr>
      </p:pic>
      <p:pic>
        <p:nvPicPr>
          <p:cNvPr id="9" name="Picture 8" descr="CSP MASTER LOGO cmyk.eps"/>
          <p:cNvPicPr>
            <a:picLocks noChangeAspect="1"/>
          </p:cNvPicPr>
          <p:nvPr userDrawn="1"/>
        </p:nvPicPr>
        <p:blipFill>
          <a:blip r:embed="rId3" cstate="print"/>
          <a:stretch>
            <a:fillRect/>
          </a:stretch>
        </p:blipFill>
        <p:spPr>
          <a:xfrm>
            <a:off x="228600" y="228600"/>
            <a:ext cx="1600200" cy="927075"/>
          </a:xfrm>
          <a:prstGeom prst="rect">
            <a:avLst/>
          </a:prstGeom>
        </p:spPr>
      </p:pic>
      <p:sp>
        <p:nvSpPr>
          <p:cNvPr id="11" name="Text Placeholder 10"/>
          <p:cNvSpPr>
            <a:spLocks noGrp="1"/>
          </p:cNvSpPr>
          <p:nvPr>
            <p:ph type="body" sz="quarter" idx="13"/>
          </p:nvPr>
        </p:nvSpPr>
        <p:spPr>
          <a:xfrm>
            <a:off x="500062" y="1279393"/>
            <a:ext cx="4720010" cy="1388048"/>
          </a:xfrm>
        </p:spPr>
        <p:txBody>
          <a:bodyPr>
            <a:noAutofit/>
          </a:bodyPr>
          <a:lstStyle>
            <a:lvl1pPr marL="0" indent="0">
              <a:buNone/>
              <a:defRPr lang="en-US" sz="4200" b="1" kern="1200" spc="-150" dirty="0" smtClean="0">
                <a:solidFill>
                  <a:srgbClr val="4E5590"/>
                </a:solidFill>
                <a:latin typeface="Arial Bold"/>
                <a:ea typeface="+mn-ea"/>
                <a:cs typeface="Arial Bold"/>
              </a:defRPr>
            </a:lvl1pPr>
          </a:lstStyle>
          <a:p>
            <a:pPr lvl="0"/>
            <a:r>
              <a:rPr lang="en-US" smtClean="0"/>
              <a:t>Click to edit Master text styles</a:t>
            </a:r>
          </a:p>
        </p:txBody>
      </p:sp>
      <p:sp>
        <p:nvSpPr>
          <p:cNvPr id="13" name="Text Placeholder 12"/>
          <p:cNvSpPr>
            <a:spLocks noGrp="1"/>
          </p:cNvSpPr>
          <p:nvPr>
            <p:ph type="body" sz="quarter" idx="14"/>
          </p:nvPr>
        </p:nvSpPr>
        <p:spPr>
          <a:xfrm>
            <a:off x="500063" y="2643188"/>
            <a:ext cx="4720009" cy="3571875"/>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863B973-805C-47D1-A1AE-47D3ACA56B74}" type="datetimeFigureOut">
              <a:rPr lang="en-GB" smtClean="0"/>
              <a:pPr/>
              <a:t>12/04/2019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467544" y="6381328"/>
            <a:ext cx="2133600" cy="365125"/>
          </a:xfrm>
        </p:spPr>
        <p:txBody>
          <a:bodyPr/>
          <a:lstStyle/>
          <a:p>
            <a:fld id="{57D8A3F3-11A3-4699-BF4F-CDB1AE7409E1}" type="slidenum">
              <a:rPr lang="en-GB" smtClean="0"/>
              <a:pPr/>
              <a:t>‹#›</a:t>
            </a:fld>
            <a:endParaRPr lang="en-GB" dirty="0"/>
          </a:p>
        </p:txBody>
      </p:sp>
    </p:spTree>
    <p:extLst>
      <p:ext uri="{BB962C8B-B14F-4D97-AF65-F5344CB8AC3E}">
        <p14:creationId xmlns:p14="http://schemas.microsoft.com/office/powerpoint/2010/main" val="397968504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63B973-805C-47D1-A1AE-47D3ACA56B74}" type="datetimeFigureOut">
              <a:rPr lang="en-GB" smtClean="0"/>
              <a:pPr/>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D8A3F3-11A3-4699-BF4F-CDB1AE7409E1}" type="slidenum">
              <a:rPr lang="en-GB" smtClean="0"/>
              <a:pPr/>
              <a:t>‹#›</a:t>
            </a:fld>
            <a:endParaRPr lang="en-GB"/>
          </a:p>
        </p:txBody>
      </p:sp>
    </p:spTree>
    <p:extLst>
      <p:ext uri="{BB962C8B-B14F-4D97-AF65-F5344CB8AC3E}">
        <p14:creationId xmlns:p14="http://schemas.microsoft.com/office/powerpoint/2010/main" val="39191285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63B973-805C-47D1-A1AE-47D3ACA56B74}" type="datetimeFigureOut">
              <a:rPr lang="en-GB" smtClean="0"/>
              <a:pPr/>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D8A3F3-11A3-4699-BF4F-CDB1AE7409E1}" type="slidenum">
              <a:rPr lang="en-GB" smtClean="0"/>
              <a:pPr/>
              <a:t>‹#›</a:t>
            </a:fld>
            <a:endParaRPr lang="en-GB"/>
          </a:p>
        </p:txBody>
      </p:sp>
    </p:spTree>
    <p:extLst>
      <p:ext uri="{BB962C8B-B14F-4D97-AF65-F5344CB8AC3E}">
        <p14:creationId xmlns:p14="http://schemas.microsoft.com/office/powerpoint/2010/main" val="155354136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863B973-805C-47D1-A1AE-47D3ACA56B74}" type="datetimeFigureOut">
              <a:rPr lang="en-GB" smtClean="0"/>
              <a:pPr/>
              <a:t>12/04/2019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D8A3F3-11A3-4699-BF4F-CDB1AE7409E1}" type="slidenum">
              <a:rPr lang="en-GB" smtClean="0"/>
              <a:pPr/>
              <a:t>‹#›</a:t>
            </a:fld>
            <a:endParaRPr lang="en-GB"/>
          </a:p>
        </p:txBody>
      </p:sp>
    </p:spTree>
    <p:extLst>
      <p:ext uri="{BB962C8B-B14F-4D97-AF65-F5344CB8AC3E}">
        <p14:creationId xmlns:p14="http://schemas.microsoft.com/office/powerpoint/2010/main" val="404234340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863B973-805C-47D1-A1AE-47D3ACA56B74}" type="datetimeFigureOut">
              <a:rPr lang="en-GB" smtClean="0"/>
              <a:pPr/>
              <a:t>12/04/2019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D8A3F3-11A3-4699-BF4F-CDB1AE7409E1}" type="slidenum">
              <a:rPr lang="en-GB" smtClean="0"/>
              <a:pPr/>
              <a:t>‹#›</a:t>
            </a:fld>
            <a:endParaRPr lang="en-GB"/>
          </a:p>
        </p:txBody>
      </p:sp>
    </p:spTree>
    <p:extLst>
      <p:ext uri="{BB962C8B-B14F-4D97-AF65-F5344CB8AC3E}">
        <p14:creationId xmlns:p14="http://schemas.microsoft.com/office/powerpoint/2010/main" val="90970077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863B973-805C-47D1-A1AE-47D3ACA56B74}" type="datetimeFigureOut">
              <a:rPr lang="en-GB" smtClean="0"/>
              <a:pPr/>
              <a:t>12/04/2019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D8A3F3-11A3-4699-BF4F-CDB1AE7409E1}" type="slidenum">
              <a:rPr lang="en-GB" smtClean="0"/>
              <a:pPr/>
              <a:t>‹#›</a:t>
            </a:fld>
            <a:endParaRPr lang="en-GB"/>
          </a:p>
        </p:txBody>
      </p:sp>
    </p:spTree>
    <p:extLst>
      <p:ext uri="{BB962C8B-B14F-4D97-AF65-F5344CB8AC3E}">
        <p14:creationId xmlns:p14="http://schemas.microsoft.com/office/powerpoint/2010/main" val="259113335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3B973-805C-47D1-A1AE-47D3ACA56B74}" type="datetimeFigureOut">
              <a:rPr lang="en-GB" smtClean="0"/>
              <a:pPr/>
              <a:t>12/04/2019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D8A3F3-11A3-4699-BF4F-CDB1AE7409E1}" type="slidenum">
              <a:rPr lang="en-GB" smtClean="0"/>
              <a:pPr/>
              <a:t>‹#›</a:t>
            </a:fld>
            <a:endParaRPr lang="en-GB"/>
          </a:p>
        </p:txBody>
      </p:sp>
    </p:spTree>
    <p:extLst>
      <p:ext uri="{BB962C8B-B14F-4D97-AF65-F5344CB8AC3E}">
        <p14:creationId xmlns:p14="http://schemas.microsoft.com/office/powerpoint/2010/main" val="3146710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3B973-805C-47D1-A1AE-47D3ACA56B74}" type="datetimeFigureOut">
              <a:rPr lang="en-GB" smtClean="0"/>
              <a:pPr/>
              <a:t>12/04/2019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D8A3F3-11A3-4699-BF4F-CDB1AE7409E1}" type="slidenum">
              <a:rPr lang="en-GB" smtClean="0"/>
              <a:pPr/>
              <a:t>‹#›</a:t>
            </a:fld>
            <a:endParaRPr lang="en-GB"/>
          </a:p>
        </p:txBody>
      </p:sp>
    </p:spTree>
    <p:extLst>
      <p:ext uri="{BB962C8B-B14F-4D97-AF65-F5344CB8AC3E}">
        <p14:creationId xmlns:p14="http://schemas.microsoft.com/office/powerpoint/2010/main" val="16906709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3B973-805C-47D1-A1AE-47D3ACA56B74}" type="datetimeFigureOut">
              <a:rPr lang="en-GB" smtClean="0"/>
              <a:pPr/>
              <a:t>12/04/2019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D8A3F3-11A3-4699-BF4F-CDB1AE7409E1}" type="slidenum">
              <a:rPr lang="en-GB" smtClean="0"/>
              <a:pPr/>
              <a:t>‹#›</a:t>
            </a:fld>
            <a:endParaRPr lang="en-GB"/>
          </a:p>
        </p:txBody>
      </p:sp>
    </p:spTree>
    <p:extLst>
      <p:ext uri="{BB962C8B-B14F-4D97-AF65-F5344CB8AC3E}">
        <p14:creationId xmlns:p14="http://schemas.microsoft.com/office/powerpoint/2010/main" val="294047809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63B973-805C-47D1-A1AE-47D3ACA56B74}" type="datetimeFigureOut">
              <a:rPr lang="en-GB" smtClean="0"/>
              <a:pPr/>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D8A3F3-11A3-4699-BF4F-CDB1AE7409E1}" type="slidenum">
              <a:rPr lang="en-GB" smtClean="0"/>
              <a:pPr/>
              <a:t>‹#›</a:t>
            </a:fld>
            <a:endParaRPr lang="en-GB"/>
          </a:p>
        </p:txBody>
      </p:sp>
    </p:spTree>
    <p:extLst>
      <p:ext uri="{BB962C8B-B14F-4D97-AF65-F5344CB8AC3E}">
        <p14:creationId xmlns:p14="http://schemas.microsoft.com/office/powerpoint/2010/main" val="427132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with shapes">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4D4AB1E-6B7D-49B7-ABF6-71E4B0AA11BB}" type="datetimeFigureOut">
              <a:rPr lang="en-US" smtClean="0"/>
              <a:pPr/>
              <a:t>4/12/2019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27B4EA-56D5-40A5-951C-369EC0F9CDBA}" type="slidenum">
              <a:rPr lang="en-US" smtClean="0"/>
              <a:pPr/>
              <a:t>‹#›</a:t>
            </a:fld>
            <a:endParaRPr lang="en-US" dirty="0"/>
          </a:p>
        </p:txBody>
      </p:sp>
      <p:sp>
        <p:nvSpPr>
          <p:cNvPr id="10" name="Content Placeholder 2"/>
          <p:cNvSpPr>
            <a:spLocks noGrp="1"/>
          </p:cNvSpPr>
          <p:nvPr userDrawn="1">
            <p:ph idx="1"/>
          </p:nvPr>
        </p:nvSpPr>
        <p:spPr>
          <a:xfrm>
            <a:off x="457200" y="3230563"/>
            <a:ext cx="8229600" cy="2698768"/>
          </a:xfrm>
        </p:spPr>
        <p:txBody>
          <a:bodyPr/>
          <a:lstStyle/>
          <a:p>
            <a:pPr lvl="0"/>
            <a:r>
              <a:rPr lang="en-US" smtClean="0">
                <a:latin typeface="Arial"/>
                <a:cs typeface="Arial"/>
              </a:rPr>
              <a:t>Click to edit Master text styles</a:t>
            </a:r>
          </a:p>
        </p:txBody>
      </p:sp>
      <p:sp>
        <p:nvSpPr>
          <p:cNvPr id="11" name="Title 1"/>
          <p:cNvSpPr>
            <a:spLocks noGrp="1"/>
          </p:cNvSpPr>
          <p:nvPr userDrawn="1">
            <p:ph type="title" hasCustomPrompt="1"/>
          </p:nvPr>
        </p:nvSpPr>
        <p:spPr>
          <a:xfrm>
            <a:off x="457200" y="1905000"/>
            <a:ext cx="8229600" cy="1143000"/>
          </a:xfrm>
        </p:spPr>
        <p:txBody>
          <a:bodyPr>
            <a:normAutofit/>
          </a:bodyPr>
          <a:lstStyle>
            <a:lvl1pPr algn="l" defTabSz="914400" rtl="0" eaLnBrk="1" latinLnBrk="0" hangingPunct="1">
              <a:spcBef>
                <a:spcPct val="0"/>
              </a:spcBef>
              <a:buNone/>
              <a:defRPr lang="en-US" sz="4200" b="1" kern="1200" spc="-150" dirty="0">
                <a:solidFill>
                  <a:srgbClr val="4E5590"/>
                </a:solidFill>
                <a:latin typeface="Arial Bold" pitchFamily="34" charset="0"/>
                <a:ea typeface="+mn-ea"/>
                <a:cs typeface="Arial Bold" pitchFamily="34" charset="0"/>
              </a:defRPr>
            </a:lvl1pPr>
          </a:lstStyle>
          <a:p>
            <a:pPr algn="l"/>
            <a:r>
              <a:rPr lang="en-US" b="1" spc="-150" dirty="0" smtClean="0">
                <a:solidFill>
                  <a:srgbClr val="4E5590"/>
                </a:solidFill>
                <a:latin typeface="Arial"/>
                <a:cs typeface="Arial"/>
              </a:rPr>
              <a:t>Type heading here</a:t>
            </a:r>
            <a:endParaRPr lang="en-US" b="1" spc="-150" dirty="0">
              <a:solidFill>
                <a:srgbClr val="4E5590"/>
              </a:solidFill>
              <a:latin typeface="Arial"/>
              <a:cs typeface="Arial"/>
            </a:endParaRPr>
          </a:p>
        </p:txBody>
      </p:sp>
      <p:pic>
        <p:nvPicPr>
          <p:cNvPr id="12" name="Picture 11"/>
          <p:cNvPicPr>
            <a:picLocks noChangeAspect="1"/>
          </p:cNvPicPr>
          <p:nvPr userDrawn="1"/>
        </p:nvPicPr>
        <p:blipFill>
          <a:blip r:embed="rId2" cstate="print"/>
          <a:stretch>
            <a:fillRect/>
          </a:stretch>
        </p:blipFill>
        <p:spPr>
          <a:xfrm>
            <a:off x="4067944" y="-603448"/>
            <a:ext cx="7254243" cy="9842500"/>
          </a:xfrm>
          <a:prstGeom prst="rect">
            <a:avLst/>
          </a:prstGeom>
        </p:spPr>
      </p:pic>
      <p:pic>
        <p:nvPicPr>
          <p:cNvPr id="13" name="Picture 12" descr="CSP MASTER LOGO cmyk.eps"/>
          <p:cNvPicPr>
            <a:picLocks noChangeAspect="1"/>
          </p:cNvPicPr>
          <p:nvPr userDrawn="1"/>
        </p:nvPicPr>
        <p:blipFill>
          <a:blip r:embed="rId3" cstate="print"/>
          <a:stretch>
            <a:fillRect/>
          </a:stretch>
        </p:blipFill>
        <p:spPr>
          <a:xfrm>
            <a:off x="228600" y="152400"/>
            <a:ext cx="1600200" cy="927075"/>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63B973-805C-47D1-A1AE-47D3ACA56B74}" type="datetimeFigureOut">
              <a:rPr lang="en-GB" smtClean="0"/>
              <a:pPr/>
              <a:t>12/04/2019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D8A3F3-11A3-4699-BF4F-CDB1AE7409E1}" type="slidenum">
              <a:rPr lang="en-GB" smtClean="0"/>
              <a:pPr/>
              <a:t>‹#›</a:t>
            </a:fld>
            <a:endParaRPr lang="en-GB"/>
          </a:p>
        </p:txBody>
      </p:sp>
    </p:spTree>
    <p:extLst>
      <p:ext uri="{BB962C8B-B14F-4D97-AF65-F5344CB8AC3E}">
        <p14:creationId xmlns:p14="http://schemas.microsoft.com/office/powerpoint/2010/main" val="16757521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357300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solidFill>
                  <a:srgbClr val="0070C0"/>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24751210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a:prstGeom prst="rect">
            <a:avLst/>
          </a:prstGeom>
        </p:spPr>
        <p:txBody>
          <a:bodyPr/>
          <a:lstStyle>
            <a:lvl1pPr>
              <a:defRPr b="1">
                <a:solidFill>
                  <a:srgbClr val="0070C0"/>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752600"/>
            <a:ext cx="8229600" cy="43735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701711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a:prstGeom prst="rect">
            <a:avLst/>
          </a:prstGeom>
        </p:spPr>
        <p:txBody>
          <a:bodyPr/>
          <a:lstStyle>
            <a:lvl1pPr>
              <a:defRPr b="1">
                <a:solidFill>
                  <a:srgbClr val="0070C0"/>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752600"/>
            <a:ext cx="4038600" cy="43735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752600"/>
            <a:ext cx="4038600" cy="43735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8145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D4AB1E-6B7D-49B7-ABF6-71E4B0AA11BB}" type="datetimeFigureOut">
              <a:rPr lang="en-US" smtClean="0"/>
              <a:pPr/>
              <a:t>4/12/2019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228600" y="152400"/>
            <a:ext cx="1600200" cy="927075"/>
          </a:xfrm>
          <a:prstGeom prst="rect">
            <a:avLst/>
          </a:prstGeom>
        </p:spPr>
      </p:pic>
      <p:pic>
        <p:nvPicPr>
          <p:cNvPr id="8" name="Picture 7"/>
          <p:cNvPicPr>
            <a:picLocks noChangeAspect="1"/>
          </p:cNvPicPr>
          <p:nvPr userDrawn="1"/>
        </p:nvPicPr>
        <p:blipFill>
          <a:blip r:embed="rId3" cstate="print"/>
          <a:stretch>
            <a:fillRect/>
          </a:stretch>
        </p:blipFill>
        <p:spPr>
          <a:xfrm>
            <a:off x="1524000" y="152400"/>
            <a:ext cx="7329714" cy="10261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with large csp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4AB1E-6B7D-49B7-ABF6-71E4B0AA11BB}" type="datetimeFigureOut">
              <a:rPr lang="en-US" smtClean="0"/>
              <a:pPr/>
              <a:t>4/12/2019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27B4EA-56D5-40A5-951C-369EC0F9CDBA}" type="slidenum">
              <a:rPr lang="en-US" smtClean="0"/>
              <a:pPr/>
              <a:t>‹#›</a:t>
            </a:fld>
            <a:endParaRPr lang="en-US" dirty="0"/>
          </a:p>
        </p:txBody>
      </p:sp>
      <p:pic>
        <p:nvPicPr>
          <p:cNvPr id="5" name="Picture 4" descr="CSP MASTER LOGO cmyk.eps"/>
          <p:cNvPicPr>
            <a:picLocks noChangeAspect="1"/>
          </p:cNvPicPr>
          <p:nvPr userDrawn="1"/>
        </p:nvPicPr>
        <p:blipFill>
          <a:blip r:embed="rId2" cstate="print"/>
          <a:stretch>
            <a:fillRect/>
          </a:stretch>
        </p:blipFill>
        <p:spPr>
          <a:xfrm>
            <a:off x="228600" y="228600"/>
            <a:ext cx="4267200" cy="2472200"/>
          </a:xfrm>
          <a:prstGeom prst="rect">
            <a:avLst/>
          </a:prstGeom>
        </p:spPr>
      </p:pic>
      <p:sp>
        <p:nvSpPr>
          <p:cNvPr id="7" name="Text Placeholder 6"/>
          <p:cNvSpPr>
            <a:spLocks noGrp="1"/>
          </p:cNvSpPr>
          <p:nvPr>
            <p:ph type="body" sz="quarter" idx="13"/>
          </p:nvPr>
        </p:nvSpPr>
        <p:spPr>
          <a:xfrm>
            <a:off x="571472" y="2928938"/>
            <a:ext cx="8072494" cy="264318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ysio work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dirty="0"/>
          </a:p>
        </p:txBody>
      </p:sp>
      <p:pic>
        <p:nvPicPr>
          <p:cNvPr id="8" name="Picture 7" descr="CSP MASTER LOGO cmyk.eps"/>
          <p:cNvPicPr>
            <a:picLocks noChangeAspect="1"/>
          </p:cNvPicPr>
          <p:nvPr userDrawn="1"/>
        </p:nvPicPr>
        <p:blipFill>
          <a:blip r:embed="rId2" cstate="print"/>
          <a:stretch>
            <a:fillRect/>
          </a:stretch>
        </p:blipFill>
        <p:spPr>
          <a:xfrm>
            <a:off x="228600" y="152400"/>
            <a:ext cx="1600200" cy="927075"/>
          </a:xfrm>
          <a:prstGeom prst="rect">
            <a:avLst/>
          </a:prstGeom>
        </p:spPr>
      </p:pic>
      <p:pic>
        <p:nvPicPr>
          <p:cNvPr id="9" name="Picture 8"/>
          <p:cNvPicPr>
            <a:picLocks noChangeAspect="1"/>
          </p:cNvPicPr>
          <p:nvPr userDrawn="1"/>
        </p:nvPicPr>
        <p:blipFill>
          <a:blip r:embed="rId3" cstate="print"/>
          <a:stretch>
            <a:fillRect/>
          </a:stretch>
        </p:blipFill>
        <p:spPr>
          <a:xfrm>
            <a:off x="642256" y="1513114"/>
            <a:ext cx="5308600" cy="2413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image" Target="../media/image24.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19.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9.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8.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9.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1.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2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4AB1E-6B7D-49B7-ABF6-71E4B0AA11BB}" type="datetimeFigureOut">
              <a:rPr lang="en-US" smtClean="0"/>
              <a:pPr/>
              <a:t>4/12/2019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7B4EA-56D5-40A5-951C-369EC0F9CDBA}" type="slidenum">
              <a:rPr lang="en-US" smtClean="0"/>
              <a:pPr/>
              <a:t>‹#›</a:t>
            </a:fld>
            <a:endParaRPr lang="en-US" dirty="0"/>
          </a:p>
        </p:txBody>
      </p:sp>
      <p:pic>
        <p:nvPicPr>
          <p:cNvPr id="7" name="Picture 6"/>
          <p:cNvPicPr>
            <a:picLocks noChangeAspect="1"/>
          </p:cNvPicPr>
          <p:nvPr/>
        </p:nvPicPr>
        <p:blipFill>
          <a:blip r:embed="rId15" cstate="print"/>
          <a:srcRect t="28740"/>
          <a:stretch>
            <a:fillRect/>
          </a:stretch>
        </p:blipFill>
        <p:spPr>
          <a:xfrm>
            <a:off x="0" y="2492896"/>
            <a:ext cx="17322800" cy="111405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4075" r:id="rId13"/>
  </p:sldLayoutIdLst>
  <p:timing>
    <p:tnLst>
      <p:par>
        <p:cTn id="1" dur="indefinite" restart="never" nodeType="tmRoot"/>
      </p:par>
    </p:tnLst>
  </p:timing>
  <p:txStyles>
    <p:titleStyle>
      <a:lvl1pPr algn="ctr" defTabSz="914400" rtl="0" eaLnBrk="1" latinLnBrk="0" hangingPunct="1">
        <a:spcBef>
          <a:spcPct val="0"/>
        </a:spcBef>
        <a:buNone/>
        <a:defRPr lang="en-US" sz="5400" b="1" kern="1200" baseline="30000" dirty="0">
          <a:solidFill>
            <a:srgbClr val="4E5590"/>
          </a:solidFill>
          <a:latin typeface="Arial"/>
          <a:ea typeface="+mn-ea"/>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36296" y="6165304"/>
            <a:ext cx="1687596" cy="541194"/>
          </a:xfrm>
          <a:prstGeom prst="rect">
            <a:avLst/>
          </a:prstGeom>
          <a:ln>
            <a:noFill/>
          </a:ln>
          <a:effectLst>
            <a:outerShdw blurRad="228600" dist="88900" dir="2700000" algn="tl" rotWithShape="0">
              <a:srgbClr val="333333">
                <a:alpha val="65000"/>
              </a:srgbClr>
            </a:outerShdw>
          </a:effectLst>
        </p:spPr>
      </p:pic>
      <p:pic>
        <p:nvPicPr>
          <p:cNvPr id="6" name="Picture 5"/>
          <p:cNvPicPr>
            <a:picLocks noChangeAspect="1"/>
          </p:cNvPicPr>
          <p:nvPr userDrawn="1"/>
        </p:nvPicPr>
        <p:blipFill rotWithShape="1">
          <a:blip r:embed="rId6" cstate="print">
            <a:extLst>
              <a:ext uri="{28A0092B-C50C-407E-A947-70E740481C1C}">
                <a14:useLocalDpi xmlns:a14="http://schemas.microsoft.com/office/drawing/2010/main" val="0"/>
              </a:ext>
            </a:extLst>
          </a:blip>
          <a:srcRect r="13970" b="24873"/>
          <a:stretch/>
        </p:blipFill>
        <p:spPr>
          <a:xfrm flipH="1">
            <a:off x="-1" y="3405212"/>
            <a:ext cx="5989709" cy="3452788"/>
          </a:xfrm>
          <a:prstGeom prst="rect">
            <a:avLst/>
          </a:prstGeom>
        </p:spPr>
      </p:pic>
      <p:sp>
        <p:nvSpPr>
          <p:cNvPr id="10" name="Rectangle 9"/>
          <p:cNvSpPr/>
          <p:nvPr userDrawn="1"/>
        </p:nvSpPr>
        <p:spPr>
          <a:xfrm>
            <a:off x="-7562" y="3212976"/>
            <a:ext cx="6444208" cy="3645024"/>
          </a:xfrm>
          <a:prstGeom prst="rect">
            <a:avLst/>
          </a:prstGeom>
          <a:solidFill>
            <a:srgbClr val="FFFFFF">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The-Dudley-Group-NHS-Foundation-Trust-RGB-BLU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037263" y="15875"/>
            <a:ext cx="310673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650951"/>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rot="10800000">
            <a:off x="0" y="1463044"/>
            <a:ext cx="8803180" cy="5411585"/>
          </a:xfrm>
          <a:prstGeom prst="rect">
            <a:avLst/>
          </a:prstGeom>
          <a:gradFill flip="none" rotWithShape="1">
            <a:gsLst>
              <a:gs pos="65000">
                <a:srgbClr val="F6F47F"/>
              </a:gs>
              <a:gs pos="0">
                <a:srgbClr val="ECE81A"/>
              </a:gs>
              <a:gs pos="100000">
                <a:srgbClr val="ECE81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1289" y="1053416"/>
            <a:ext cx="1692712" cy="833719"/>
          </a:xfrm>
          <a:prstGeom prst="rect">
            <a:avLst/>
          </a:prstGeom>
          <a:ln w="12700">
            <a:solidFill>
              <a:srgbClr val="53565A"/>
            </a:solidFill>
          </a:ln>
        </p:spPr>
      </p:pic>
      <p:sp>
        <p:nvSpPr>
          <p:cNvPr id="14" name="Title Placeholder 1"/>
          <p:cNvSpPr>
            <a:spLocks noGrp="1"/>
          </p:cNvSpPr>
          <p:nvPr>
            <p:ph type="title"/>
          </p:nvPr>
        </p:nvSpPr>
        <p:spPr>
          <a:xfrm>
            <a:off x="518248" y="1887135"/>
            <a:ext cx="5915804" cy="1820342"/>
          </a:xfrm>
          <a:prstGeom prst="rect">
            <a:avLst/>
          </a:prstGeom>
        </p:spPr>
        <p:txBody>
          <a:bodyPr vert="horz" lIns="91440" tIns="45720" rIns="91440" bIns="45720" rtlCol="0" anchor="t" anchorCtr="0">
            <a:normAutofit/>
          </a:bodyPr>
          <a:lstStyle/>
          <a:p>
            <a:r>
              <a:rPr lang="en-US" dirty="0"/>
              <a:t>Click to add presentation title</a:t>
            </a:r>
            <a:endParaRPr lang="en-GB" dirty="0"/>
          </a:p>
        </p:txBody>
      </p:sp>
    </p:spTree>
    <p:extLst>
      <p:ext uri="{BB962C8B-B14F-4D97-AF65-F5344CB8AC3E}">
        <p14:creationId xmlns:p14="http://schemas.microsoft.com/office/powerpoint/2010/main" val="945256612"/>
      </p:ext>
    </p:extLst>
  </p:cSld>
  <p:clrMap bg1="lt1" tx1="dk1" bg2="lt2" tx2="dk2" accent1="accent1" accent2="accent2" accent3="accent3" accent4="accent4" accent5="accent5" accent6="accent6" hlink="hlink" folHlink="folHlink"/>
  <p:sldLayoutIdLst>
    <p:sldLayoutId id="2147483826" r:id="rId1"/>
  </p:sldLayoutIdLst>
  <p:txStyles>
    <p:titleStyle>
      <a:lvl1pPr algn="l" defTabSz="685800" rtl="0" eaLnBrk="1" latinLnBrk="0" hangingPunct="1">
        <a:lnSpc>
          <a:spcPct val="90000"/>
        </a:lnSpc>
        <a:spcBef>
          <a:spcPct val="0"/>
        </a:spcBef>
        <a:buNone/>
        <a:defRPr sz="2475" b="0" kern="1200" baseline="0">
          <a:solidFill>
            <a:srgbClr val="53565A"/>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rot="10800000">
            <a:off x="0" y="1463044"/>
            <a:ext cx="8803180" cy="5411585"/>
          </a:xfrm>
          <a:prstGeom prst="rect">
            <a:avLst/>
          </a:prstGeom>
          <a:gradFill flip="none" rotWithShape="1">
            <a:gsLst>
              <a:gs pos="65000">
                <a:srgbClr val="F6F47F"/>
              </a:gs>
              <a:gs pos="0">
                <a:srgbClr val="ECE81A"/>
              </a:gs>
              <a:gs pos="100000">
                <a:srgbClr val="ECE81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1289" y="1053416"/>
            <a:ext cx="1692712" cy="833719"/>
          </a:xfrm>
          <a:prstGeom prst="rect">
            <a:avLst/>
          </a:prstGeom>
          <a:ln w="12700">
            <a:solidFill>
              <a:srgbClr val="53565A"/>
            </a:solidFill>
          </a:ln>
        </p:spPr>
      </p:pic>
      <p:sp>
        <p:nvSpPr>
          <p:cNvPr id="14" name="Title Placeholder 1"/>
          <p:cNvSpPr>
            <a:spLocks noGrp="1"/>
          </p:cNvSpPr>
          <p:nvPr>
            <p:ph type="title"/>
          </p:nvPr>
        </p:nvSpPr>
        <p:spPr>
          <a:xfrm>
            <a:off x="518248" y="1887135"/>
            <a:ext cx="5915804" cy="1820342"/>
          </a:xfrm>
          <a:prstGeom prst="rect">
            <a:avLst/>
          </a:prstGeom>
        </p:spPr>
        <p:txBody>
          <a:bodyPr vert="horz" lIns="91440" tIns="45720" rIns="91440" bIns="45720" rtlCol="0" anchor="t" anchorCtr="0">
            <a:normAutofit/>
          </a:bodyPr>
          <a:lstStyle/>
          <a:p>
            <a:r>
              <a:rPr lang="en-US" dirty="0"/>
              <a:t>Click to add presentation title</a:t>
            </a:r>
            <a:endParaRPr lang="en-GB" dirty="0"/>
          </a:p>
        </p:txBody>
      </p:sp>
    </p:spTree>
    <p:extLst>
      <p:ext uri="{BB962C8B-B14F-4D97-AF65-F5344CB8AC3E}">
        <p14:creationId xmlns:p14="http://schemas.microsoft.com/office/powerpoint/2010/main" val="2040488213"/>
      </p:ext>
    </p:extLst>
  </p:cSld>
  <p:clrMap bg1="lt1" tx1="dk1" bg2="lt2" tx2="dk2" accent1="accent1" accent2="accent2" accent3="accent3" accent4="accent4" accent5="accent5" accent6="accent6" hlink="hlink" folHlink="folHlink"/>
  <p:sldLayoutIdLst>
    <p:sldLayoutId id="2147483831" r:id="rId1"/>
    <p:sldLayoutId id="2147483833" r:id="rId2"/>
    <p:sldLayoutId id="2147483835" r:id="rId3"/>
  </p:sldLayoutIdLst>
  <p:txStyles>
    <p:titleStyle>
      <a:lvl1pPr algn="l" defTabSz="685800" rtl="0" eaLnBrk="1" latinLnBrk="0" hangingPunct="1">
        <a:lnSpc>
          <a:spcPct val="90000"/>
        </a:lnSpc>
        <a:spcBef>
          <a:spcPct val="0"/>
        </a:spcBef>
        <a:buNone/>
        <a:defRPr sz="2475" b="0" kern="1200" baseline="0">
          <a:solidFill>
            <a:srgbClr val="53565A"/>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CB295-DE05-4816-8DC8-5004B4D8B5D6}" type="datetimeFigureOut">
              <a:rPr lang="en-GB" smtClean="0"/>
              <a:t>12/04/2019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7EDDF-FA85-40FB-91ED-DC376DA6AEEE}" type="slidenum">
              <a:rPr lang="en-GB" smtClean="0"/>
              <a:t>‹#›</a:t>
            </a:fld>
            <a:endParaRPr lang="en-GB"/>
          </a:p>
        </p:txBody>
      </p:sp>
    </p:spTree>
    <p:extLst>
      <p:ext uri="{BB962C8B-B14F-4D97-AF65-F5344CB8AC3E}">
        <p14:creationId xmlns:p14="http://schemas.microsoft.com/office/powerpoint/2010/main" val="47566941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rot="10800000">
            <a:off x="0" y="1463044"/>
            <a:ext cx="8803180" cy="5411585"/>
          </a:xfrm>
          <a:prstGeom prst="rect">
            <a:avLst/>
          </a:prstGeom>
          <a:gradFill flip="none" rotWithShape="1">
            <a:gsLst>
              <a:gs pos="65000">
                <a:srgbClr val="F6F47F"/>
              </a:gs>
              <a:gs pos="0">
                <a:srgbClr val="ECE81A"/>
              </a:gs>
              <a:gs pos="100000">
                <a:srgbClr val="ECE81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1289" y="1053416"/>
            <a:ext cx="1692712" cy="833719"/>
          </a:xfrm>
          <a:prstGeom prst="rect">
            <a:avLst/>
          </a:prstGeom>
          <a:ln w="12700">
            <a:solidFill>
              <a:srgbClr val="53565A"/>
            </a:solidFill>
          </a:ln>
        </p:spPr>
      </p:pic>
      <p:sp>
        <p:nvSpPr>
          <p:cNvPr id="14" name="Title Placeholder 1"/>
          <p:cNvSpPr>
            <a:spLocks noGrp="1"/>
          </p:cNvSpPr>
          <p:nvPr>
            <p:ph type="title"/>
          </p:nvPr>
        </p:nvSpPr>
        <p:spPr>
          <a:xfrm>
            <a:off x="518248" y="1887135"/>
            <a:ext cx="5915804" cy="1820342"/>
          </a:xfrm>
          <a:prstGeom prst="rect">
            <a:avLst/>
          </a:prstGeom>
        </p:spPr>
        <p:txBody>
          <a:bodyPr vert="horz" lIns="91440" tIns="45720" rIns="91440" bIns="45720" rtlCol="0" anchor="t" anchorCtr="0">
            <a:normAutofit/>
          </a:bodyPr>
          <a:lstStyle/>
          <a:p>
            <a:r>
              <a:rPr lang="en-US" dirty="0"/>
              <a:t>Click to add presentation title</a:t>
            </a:r>
            <a:endParaRPr lang="en-GB" dirty="0"/>
          </a:p>
        </p:txBody>
      </p:sp>
    </p:spTree>
    <p:extLst>
      <p:ext uri="{BB962C8B-B14F-4D97-AF65-F5344CB8AC3E}">
        <p14:creationId xmlns:p14="http://schemas.microsoft.com/office/powerpoint/2010/main" val="257980806"/>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2475" b="0" kern="1200" baseline="0">
          <a:solidFill>
            <a:srgbClr val="53565A"/>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3075"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3076" name="Picture 7" descr="Connect_logo_RGB.jp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186738" y="6145213"/>
            <a:ext cx="9715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a:defRPr sz="675">
                <a:solidFill>
                  <a:srgbClr val="898989"/>
                </a:solidFill>
                <a:latin typeface="Calibri" panose="020F0502020204030204" pitchFamily="34" charset="0"/>
              </a:defRPr>
            </a:lvl1pPr>
          </a:lstStyle>
          <a:p>
            <a:fld id="{52C011F7-CCE9-47B6-BAE3-3D27AF555F4B}" type="datetime1">
              <a:rPr lang="en-GB" smtClean="0"/>
              <a:t>12/04/2019</a:t>
            </a:fld>
            <a:endParaRPr lang="en-GB"/>
          </a:p>
        </p:txBody>
      </p:sp>
      <p:sp>
        <p:nvSpPr>
          <p:cNvPr id="10" name="Footer Placeholder 9"/>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675">
                <a:solidFill>
                  <a:schemeClr val="tx1">
                    <a:tint val="75000"/>
                  </a:schemeClr>
                </a:solidFill>
                <a:latin typeface="+mn-lt"/>
                <a:ea typeface="+mn-ea"/>
              </a:defRPr>
            </a:lvl1pPr>
          </a:lstStyle>
          <a:p>
            <a:pPr>
              <a:defRPr/>
            </a:pPr>
            <a:endParaRPr lang="en-US" dirty="0"/>
          </a:p>
        </p:txBody>
      </p:sp>
      <p:sp>
        <p:nvSpPr>
          <p:cNvPr id="11" name="Slide Number Placeholder 10"/>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675">
                <a:solidFill>
                  <a:srgbClr val="898989"/>
                </a:solidFill>
                <a:latin typeface="Calibri" panose="020F0502020204030204" pitchFamily="34" charset="0"/>
              </a:defRPr>
            </a:lvl1pPr>
          </a:lstStyle>
          <a:p>
            <a:fld id="{5651F4EA-A1CD-4236-A778-CDD36B0FB1F4}" type="slidenum">
              <a:rPr lang="en-GB"/>
              <a:pPr/>
              <a:t>‹#›</a:t>
            </a:fld>
            <a:endParaRPr lang="en-GB"/>
          </a:p>
        </p:txBody>
      </p:sp>
    </p:spTree>
    <p:extLst>
      <p:ext uri="{BB962C8B-B14F-4D97-AF65-F5344CB8AC3E}">
        <p14:creationId xmlns:p14="http://schemas.microsoft.com/office/powerpoint/2010/main" val="343943302"/>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4001" r:id="rId4"/>
    <p:sldLayoutId id="2147484002" r:id="rId5"/>
    <p:sldLayoutId id="2147484003" r:id="rId6"/>
    <p:sldLayoutId id="2147484004" r:id="rId7"/>
  </p:sldLayoutIdLst>
  <p:hf hdr="0" dt="0"/>
  <p:txStyles>
    <p:titleStyle>
      <a:lvl1pPr algn="ctr" defTabSz="257175" rtl="0" fontAlgn="base">
        <a:spcBef>
          <a:spcPct val="0"/>
        </a:spcBef>
        <a:spcAft>
          <a:spcPct val="0"/>
        </a:spcAft>
        <a:defRPr sz="2475" kern="1200">
          <a:solidFill>
            <a:schemeClr val="tx1"/>
          </a:solidFill>
          <a:latin typeface="+mj-lt"/>
          <a:ea typeface="ＭＳ Ｐゴシック" panose="020B0600070205080204" pitchFamily="34" charset="-128"/>
          <a:cs typeface="+mj-cs"/>
        </a:defRPr>
      </a:lvl1pPr>
      <a:lvl2pPr algn="ctr" defTabSz="257175" rtl="0" fontAlgn="base">
        <a:spcBef>
          <a:spcPct val="0"/>
        </a:spcBef>
        <a:spcAft>
          <a:spcPct val="0"/>
        </a:spcAft>
        <a:defRPr sz="2475">
          <a:solidFill>
            <a:schemeClr val="tx1"/>
          </a:solidFill>
          <a:latin typeface="Calibri" panose="020F0502020204030204" pitchFamily="34" charset="0"/>
          <a:ea typeface="ＭＳ Ｐゴシック" panose="020B0600070205080204" pitchFamily="34" charset="-128"/>
        </a:defRPr>
      </a:lvl2pPr>
      <a:lvl3pPr algn="ctr" defTabSz="257175" rtl="0" fontAlgn="base">
        <a:spcBef>
          <a:spcPct val="0"/>
        </a:spcBef>
        <a:spcAft>
          <a:spcPct val="0"/>
        </a:spcAft>
        <a:defRPr sz="2475">
          <a:solidFill>
            <a:schemeClr val="tx1"/>
          </a:solidFill>
          <a:latin typeface="Calibri" panose="020F0502020204030204" pitchFamily="34" charset="0"/>
          <a:ea typeface="ＭＳ Ｐゴシック" panose="020B0600070205080204" pitchFamily="34" charset="-128"/>
        </a:defRPr>
      </a:lvl3pPr>
      <a:lvl4pPr algn="ctr" defTabSz="257175" rtl="0" fontAlgn="base">
        <a:spcBef>
          <a:spcPct val="0"/>
        </a:spcBef>
        <a:spcAft>
          <a:spcPct val="0"/>
        </a:spcAft>
        <a:defRPr sz="2475">
          <a:solidFill>
            <a:schemeClr val="tx1"/>
          </a:solidFill>
          <a:latin typeface="Calibri" panose="020F0502020204030204" pitchFamily="34" charset="0"/>
          <a:ea typeface="ＭＳ Ｐゴシック" panose="020B0600070205080204" pitchFamily="34" charset="-128"/>
        </a:defRPr>
      </a:lvl4pPr>
      <a:lvl5pPr algn="ctr" defTabSz="257175" rtl="0" fontAlgn="base">
        <a:spcBef>
          <a:spcPct val="0"/>
        </a:spcBef>
        <a:spcAft>
          <a:spcPct val="0"/>
        </a:spcAft>
        <a:defRPr sz="2475">
          <a:solidFill>
            <a:schemeClr val="tx1"/>
          </a:solidFill>
          <a:latin typeface="Calibri" panose="020F0502020204030204" pitchFamily="34" charset="0"/>
          <a:ea typeface="ＭＳ Ｐゴシック" panose="020B0600070205080204" pitchFamily="34" charset="-128"/>
        </a:defRPr>
      </a:lvl5pPr>
      <a:lvl6pPr marL="257175" algn="ctr" defTabSz="257175" rtl="0" fontAlgn="base">
        <a:spcBef>
          <a:spcPct val="0"/>
        </a:spcBef>
        <a:spcAft>
          <a:spcPct val="0"/>
        </a:spcAft>
        <a:defRPr sz="2475">
          <a:solidFill>
            <a:schemeClr val="tx1"/>
          </a:solidFill>
          <a:latin typeface="Calibri" panose="020F0502020204030204" pitchFamily="34" charset="0"/>
          <a:ea typeface="ＭＳ Ｐゴシック" panose="020B0600070205080204" pitchFamily="34" charset="-128"/>
        </a:defRPr>
      </a:lvl6pPr>
      <a:lvl7pPr marL="514350" algn="ctr" defTabSz="257175" rtl="0" fontAlgn="base">
        <a:spcBef>
          <a:spcPct val="0"/>
        </a:spcBef>
        <a:spcAft>
          <a:spcPct val="0"/>
        </a:spcAft>
        <a:defRPr sz="2475">
          <a:solidFill>
            <a:schemeClr val="tx1"/>
          </a:solidFill>
          <a:latin typeface="Calibri" panose="020F0502020204030204" pitchFamily="34" charset="0"/>
          <a:ea typeface="ＭＳ Ｐゴシック" panose="020B0600070205080204" pitchFamily="34" charset="-128"/>
        </a:defRPr>
      </a:lvl7pPr>
      <a:lvl8pPr marL="771525" algn="ctr" defTabSz="257175" rtl="0" fontAlgn="base">
        <a:spcBef>
          <a:spcPct val="0"/>
        </a:spcBef>
        <a:spcAft>
          <a:spcPct val="0"/>
        </a:spcAft>
        <a:defRPr sz="2475">
          <a:solidFill>
            <a:schemeClr val="tx1"/>
          </a:solidFill>
          <a:latin typeface="Calibri" panose="020F0502020204030204" pitchFamily="34" charset="0"/>
          <a:ea typeface="ＭＳ Ｐゴシック" panose="020B0600070205080204" pitchFamily="34" charset="-128"/>
        </a:defRPr>
      </a:lvl8pPr>
      <a:lvl9pPr marL="1028700" algn="ctr" defTabSz="257175" rtl="0" fontAlgn="base">
        <a:spcBef>
          <a:spcPct val="0"/>
        </a:spcBef>
        <a:spcAft>
          <a:spcPct val="0"/>
        </a:spcAft>
        <a:defRPr sz="2475">
          <a:solidFill>
            <a:schemeClr val="tx1"/>
          </a:solidFill>
          <a:latin typeface="Calibri" panose="020F0502020204030204" pitchFamily="34" charset="0"/>
          <a:ea typeface="ＭＳ Ｐゴシック" panose="020B0600070205080204" pitchFamily="34" charset="-128"/>
        </a:defRPr>
      </a:lvl9pPr>
    </p:titleStyle>
    <p:bodyStyle>
      <a:lvl1pPr marL="192881" indent="-192881" algn="l" defTabSz="257175" rtl="0" fontAlgn="base">
        <a:spcBef>
          <a:spcPct val="20000"/>
        </a:spcBef>
        <a:spcAft>
          <a:spcPct val="0"/>
        </a:spcAft>
        <a:buFont typeface="Arial" panose="020B0604020202020204" pitchFamily="34" charset="0"/>
        <a:buChar char="•"/>
        <a:defRPr sz="1800" kern="1200">
          <a:solidFill>
            <a:schemeClr val="tx1"/>
          </a:solidFill>
          <a:latin typeface="+mn-lt"/>
          <a:ea typeface="ＭＳ Ｐゴシック" panose="020B0600070205080204" pitchFamily="34" charset="-128"/>
          <a:cs typeface="+mn-cs"/>
        </a:defRPr>
      </a:lvl1pPr>
      <a:lvl2pPr marL="417910" indent="-160735" algn="l" defTabSz="257175" rtl="0" fontAlgn="base">
        <a:spcBef>
          <a:spcPct val="20000"/>
        </a:spcBef>
        <a:spcAft>
          <a:spcPct val="0"/>
        </a:spcAft>
        <a:buFont typeface="Arial" panose="020B0604020202020204" pitchFamily="34" charset="0"/>
        <a:buChar char="–"/>
        <a:defRPr sz="1575" kern="1200">
          <a:solidFill>
            <a:schemeClr val="tx1"/>
          </a:solidFill>
          <a:latin typeface="+mn-lt"/>
          <a:ea typeface="ＭＳ Ｐゴシック" panose="020B0600070205080204" pitchFamily="34" charset="-128"/>
          <a:cs typeface="+mn-cs"/>
        </a:defRPr>
      </a:lvl2pPr>
      <a:lvl3pPr marL="642938" indent="-128588" algn="l" defTabSz="257175" rtl="0" fontAlgn="base">
        <a:spcBef>
          <a:spcPct val="20000"/>
        </a:spcBef>
        <a:spcAft>
          <a:spcPct val="0"/>
        </a:spcAft>
        <a:buFont typeface="Arial" panose="020B0604020202020204" pitchFamily="34" charset="0"/>
        <a:buChar char="•"/>
        <a:defRPr sz="1350" kern="1200">
          <a:solidFill>
            <a:schemeClr val="tx1"/>
          </a:solidFill>
          <a:latin typeface="+mn-lt"/>
          <a:ea typeface="ＭＳ Ｐゴシック" panose="020B0600070205080204" pitchFamily="34" charset="-128"/>
          <a:cs typeface="+mn-cs"/>
        </a:defRPr>
      </a:lvl3pPr>
      <a:lvl4pPr marL="900113" indent="-128588" algn="l" defTabSz="257175" rtl="0" fontAlgn="base">
        <a:spcBef>
          <a:spcPct val="20000"/>
        </a:spcBef>
        <a:spcAft>
          <a:spcPct val="0"/>
        </a:spcAft>
        <a:buFont typeface="Arial" panose="020B0604020202020204" pitchFamily="34" charset="0"/>
        <a:buChar char="–"/>
        <a:defRPr sz="1125" kern="1200">
          <a:solidFill>
            <a:schemeClr val="tx1"/>
          </a:solidFill>
          <a:latin typeface="+mn-lt"/>
          <a:ea typeface="ＭＳ Ｐゴシック" panose="020B0600070205080204" pitchFamily="34" charset="-128"/>
          <a:cs typeface="+mn-cs"/>
        </a:defRPr>
      </a:lvl4pPr>
      <a:lvl5pPr marL="1157288" indent="-128588" algn="l" defTabSz="257175" rtl="0" fontAlgn="base">
        <a:spcBef>
          <a:spcPct val="20000"/>
        </a:spcBef>
        <a:spcAft>
          <a:spcPct val="0"/>
        </a:spcAft>
        <a:buFont typeface="Arial" panose="020B0604020202020204" pitchFamily="34" charset="0"/>
        <a:buChar char="»"/>
        <a:defRPr sz="1125" kern="1200">
          <a:solidFill>
            <a:schemeClr val="tx1"/>
          </a:solidFill>
          <a:latin typeface="+mn-lt"/>
          <a:ea typeface="ＭＳ Ｐゴシック" panose="020B0600070205080204" pitchFamily="34" charset="-128"/>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3075"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3076" name="Picture 7" descr="Connect_logo_RGB.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86738" y="6145213"/>
            <a:ext cx="9715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Calibri" panose="020F0502020204030204" pitchFamily="34" charset="0"/>
              </a:defRPr>
            </a:lvl1pPr>
          </a:lstStyle>
          <a:p>
            <a:fld id="{52C011F7-CCE9-47B6-BAE3-3D27AF555F4B}" type="datetime1">
              <a:rPr lang="en-GB" smtClean="0"/>
              <a:t>12/04/2019</a:t>
            </a:fld>
            <a:endParaRPr lang="en-GB"/>
          </a:p>
        </p:txBody>
      </p:sp>
      <p:sp>
        <p:nvSpPr>
          <p:cNvPr id="10" name="Footer Placeholder 9"/>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defRPr>
            </a:lvl1pPr>
          </a:lstStyle>
          <a:p>
            <a:pPr>
              <a:defRPr/>
            </a:pPr>
            <a:endParaRPr lang="en-US" dirty="0"/>
          </a:p>
        </p:txBody>
      </p:sp>
      <p:sp>
        <p:nvSpPr>
          <p:cNvPr id="11" name="Slide Number Placeholder 10"/>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5651F4EA-A1CD-4236-A778-CDD36B0FB1F4}" type="slidenum">
              <a:rPr lang="en-GB"/>
              <a:pPr/>
              <a:t>‹#›</a:t>
            </a:fld>
            <a:endParaRPr lang="en-GB"/>
          </a:p>
        </p:txBody>
      </p:sp>
    </p:spTree>
    <p:extLst>
      <p:ext uri="{BB962C8B-B14F-4D97-AF65-F5344CB8AC3E}">
        <p14:creationId xmlns:p14="http://schemas.microsoft.com/office/powerpoint/2010/main" val="416865844"/>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Lst>
  <p:hf hdr="0" dt="0"/>
  <p:txStyles>
    <p:titleStyle>
      <a:lvl1pPr algn="ctr" defTabSz="342900" rtl="0" fontAlgn="base">
        <a:spcBef>
          <a:spcPct val="0"/>
        </a:spcBef>
        <a:spcAft>
          <a:spcPct val="0"/>
        </a:spcAft>
        <a:defRPr sz="3300" kern="1200">
          <a:solidFill>
            <a:schemeClr val="tx1"/>
          </a:solidFill>
          <a:latin typeface="+mj-lt"/>
          <a:ea typeface="ＭＳ Ｐゴシック" panose="020B0600070205080204" pitchFamily="34" charset="-128"/>
          <a:cs typeface="+mj-cs"/>
        </a:defRPr>
      </a:lvl1pPr>
      <a:lvl2pPr algn="ctr" defTabSz="342900" rtl="0" fontAlgn="base">
        <a:spcBef>
          <a:spcPct val="0"/>
        </a:spcBef>
        <a:spcAft>
          <a:spcPct val="0"/>
        </a:spcAft>
        <a:defRPr sz="3300">
          <a:solidFill>
            <a:schemeClr val="tx1"/>
          </a:solidFill>
          <a:latin typeface="Calibri" panose="020F0502020204030204" pitchFamily="34" charset="0"/>
          <a:ea typeface="ＭＳ Ｐゴシック" panose="020B0600070205080204" pitchFamily="34" charset="-128"/>
        </a:defRPr>
      </a:lvl2pPr>
      <a:lvl3pPr algn="ctr" defTabSz="342900" rtl="0" fontAlgn="base">
        <a:spcBef>
          <a:spcPct val="0"/>
        </a:spcBef>
        <a:spcAft>
          <a:spcPct val="0"/>
        </a:spcAft>
        <a:defRPr sz="3300">
          <a:solidFill>
            <a:schemeClr val="tx1"/>
          </a:solidFill>
          <a:latin typeface="Calibri" panose="020F0502020204030204" pitchFamily="34" charset="0"/>
          <a:ea typeface="ＭＳ Ｐゴシック" panose="020B0600070205080204" pitchFamily="34" charset="-128"/>
        </a:defRPr>
      </a:lvl3pPr>
      <a:lvl4pPr algn="ctr" defTabSz="342900" rtl="0" fontAlgn="base">
        <a:spcBef>
          <a:spcPct val="0"/>
        </a:spcBef>
        <a:spcAft>
          <a:spcPct val="0"/>
        </a:spcAft>
        <a:defRPr sz="3300">
          <a:solidFill>
            <a:schemeClr val="tx1"/>
          </a:solidFill>
          <a:latin typeface="Calibri" panose="020F0502020204030204" pitchFamily="34" charset="0"/>
          <a:ea typeface="ＭＳ Ｐゴシック" panose="020B0600070205080204" pitchFamily="34" charset="-128"/>
        </a:defRPr>
      </a:lvl4pPr>
      <a:lvl5pPr algn="ctr" defTabSz="342900" rtl="0" fontAlgn="base">
        <a:spcBef>
          <a:spcPct val="0"/>
        </a:spcBef>
        <a:spcAft>
          <a:spcPct val="0"/>
        </a:spcAft>
        <a:defRPr sz="3300">
          <a:solidFill>
            <a:schemeClr val="tx1"/>
          </a:solidFill>
          <a:latin typeface="Calibri" panose="020F0502020204030204" pitchFamily="34" charset="0"/>
          <a:ea typeface="ＭＳ Ｐゴシック" panose="020B0600070205080204" pitchFamily="34" charset="-128"/>
        </a:defRPr>
      </a:lvl5pPr>
      <a:lvl6pPr marL="342900" algn="ctr" defTabSz="342900" rtl="0" fontAlgn="base">
        <a:spcBef>
          <a:spcPct val="0"/>
        </a:spcBef>
        <a:spcAft>
          <a:spcPct val="0"/>
        </a:spcAft>
        <a:defRPr sz="3300">
          <a:solidFill>
            <a:schemeClr val="tx1"/>
          </a:solidFill>
          <a:latin typeface="Calibri" panose="020F0502020204030204" pitchFamily="34" charset="0"/>
          <a:ea typeface="ＭＳ Ｐゴシック" panose="020B0600070205080204" pitchFamily="34" charset="-128"/>
        </a:defRPr>
      </a:lvl6pPr>
      <a:lvl7pPr marL="685800" algn="ctr" defTabSz="342900" rtl="0" fontAlgn="base">
        <a:spcBef>
          <a:spcPct val="0"/>
        </a:spcBef>
        <a:spcAft>
          <a:spcPct val="0"/>
        </a:spcAft>
        <a:defRPr sz="3300">
          <a:solidFill>
            <a:schemeClr val="tx1"/>
          </a:solidFill>
          <a:latin typeface="Calibri" panose="020F0502020204030204" pitchFamily="34" charset="0"/>
          <a:ea typeface="ＭＳ Ｐゴシック" panose="020B0600070205080204" pitchFamily="34" charset="-128"/>
        </a:defRPr>
      </a:lvl7pPr>
      <a:lvl8pPr marL="1028700" algn="ctr" defTabSz="342900" rtl="0" fontAlgn="base">
        <a:spcBef>
          <a:spcPct val="0"/>
        </a:spcBef>
        <a:spcAft>
          <a:spcPct val="0"/>
        </a:spcAft>
        <a:defRPr sz="3300">
          <a:solidFill>
            <a:schemeClr val="tx1"/>
          </a:solidFill>
          <a:latin typeface="Calibri" panose="020F0502020204030204" pitchFamily="34" charset="0"/>
          <a:ea typeface="ＭＳ Ｐゴシック" panose="020B0600070205080204" pitchFamily="34" charset="-128"/>
        </a:defRPr>
      </a:lvl8pPr>
      <a:lvl9pPr marL="1371600" algn="ctr" defTabSz="342900" rtl="0" fontAlgn="base">
        <a:spcBef>
          <a:spcPct val="0"/>
        </a:spcBef>
        <a:spcAft>
          <a:spcPct val="0"/>
        </a:spcAft>
        <a:defRPr sz="3300">
          <a:solidFill>
            <a:schemeClr val="tx1"/>
          </a:solidFill>
          <a:latin typeface="Calibri" panose="020F0502020204030204" pitchFamily="34" charset="0"/>
          <a:ea typeface="ＭＳ Ｐゴシック" panose="020B0600070205080204" pitchFamily="34" charset="-128"/>
        </a:defRPr>
      </a:lvl9pPr>
    </p:titleStyle>
    <p:bodyStyle>
      <a:lvl1pPr marL="257175" indent="-257175" algn="l" defTabSz="3429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1pPr>
      <a:lvl2pPr marL="557213" indent="-214313" algn="l" defTabSz="342900" rtl="0" fontAlgn="base">
        <a:spcBef>
          <a:spcPct val="20000"/>
        </a:spcBef>
        <a:spcAft>
          <a:spcPct val="0"/>
        </a:spcAft>
        <a:buFont typeface="Arial" panose="020B0604020202020204" pitchFamily="34" charset="0"/>
        <a:buChar char="–"/>
        <a:defRPr sz="2100" kern="1200">
          <a:solidFill>
            <a:schemeClr val="tx1"/>
          </a:solidFill>
          <a:latin typeface="+mn-lt"/>
          <a:ea typeface="ＭＳ Ｐゴシック" panose="020B0600070205080204" pitchFamily="34" charset="-128"/>
          <a:cs typeface="+mn-cs"/>
        </a:defRPr>
      </a:lvl2pPr>
      <a:lvl3pPr marL="857250" indent="-171450" algn="l" defTabSz="342900" rtl="0" fontAlgn="base">
        <a:spcBef>
          <a:spcPct val="20000"/>
        </a:spcBef>
        <a:spcAft>
          <a:spcPct val="0"/>
        </a:spcAft>
        <a:buFont typeface="Arial" panose="020B0604020202020204" pitchFamily="34" charset="0"/>
        <a:buChar char="•"/>
        <a:defRPr sz="1800" kern="1200">
          <a:solidFill>
            <a:schemeClr val="tx1"/>
          </a:solidFill>
          <a:latin typeface="+mn-lt"/>
          <a:ea typeface="ＭＳ Ｐゴシック" panose="020B0600070205080204" pitchFamily="34" charset="-128"/>
          <a:cs typeface="+mn-cs"/>
        </a:defRPr>
      </a:lvl3pPr>
      <a:lvl4pPr marL="1200150" indent="-171450" algn="l" defTabSz="342900" rtl="0" fontAlgn="base">
        <a:spcBef>
          <a:spcPct val="20000"/>
        </a:spcBef>
        <a:spcAft>
          <a:spcPct val="0"/>
        </a:spcAft>
        <a:buFont typeface="Arial" panose="020B0604020202020204" pitchFamily="34" charset="0"/>
        <a:buChar char="–"/>
        <a:defRPr sz="1500" kern="1200">
          <a:solidFill>
            <a:schemeClr val="tx1"/>
          </a:solidFill>
          <a:latin typeface="+mn-lt"/>
          <a:ea typeface="ＭＳ Ｐゴシック" panose="020B0600070205080204" pitchFamily="34" charset="-128"/>
          <a:cs typeface="+mn-cs"/>
        </a:defRPr>
      </a:lvl4pPr>
      <a:lvl5pPr marL="1543050" indent="-171450" algn="l" defTabSz="342900" rtl="0" fontAlgn="base">
        <a:spcBef>
          <a:spcPct val="20000"/>
        </a:spcBef>
        <a:spcAft>
          <a:spcPct val="0"/>
        </a:spcAft>
        <a:buFont typeface="Arial" panose="020B0604020202020204" pitchFamily="34" charset="0"/>
        <a:buChar char="»"/>
        <a:defRPr sz="1500" kern="1200">
          <a:solidFill>
            <a:schemeClr val="tx1"/>
          </a:solidFill>
          <a:latin typeface="+mn-lt"/>
          <a:ea typeface="ＭＳ Ｐゴシック"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2ED4A6-2B05-4BA6-AA19-550265D14F9C}" type="datetimeFigureOut">
              <a:rPr lang="en-GB" smtClean="0"/>
              <a:t>12/04/2019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4631D2-465D-4E6B-9CB9-B5D3EB89FF1B}" type="slidenum">
              <a:rPr lang="en-GB" smtClean="0"/>
              <a:t>‹#›</a:t>
            </a:fld>
            <a:endParaRPr lang="en-GB"/>
          </a:p>
        </p:txBody>
      </p:sp>
    </p:spTree>
    <p:extLst>
      <p:ext uri="{BB962C8B-B14F-4D97-AF65-F5344CB8AC3E}">
        <p14:creationId xmlns:p14="http://schemas.microsoft.com/office/powerpoint/2010/main" val="4153283647"/>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280835" y="0"/>
            <a:ext cx="2843808" cy="12777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3B973-805C-47D1-A1AE-47D3ACA56B74}" type="datetimeFigureOut">
              <a:rPr lang="en-GB" smtClean="0"/>
              <a:pPr/>
              <a:t>12/04/2019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8A3F3-11A3-4699-BF4F-CDB1AE7409E1}" type="slidenum">
              <a:rPr lang="en-GB" smtClean="0"/>
              <a:pPr/>
              <a:t>‹#›</a:t>
            </a:fld>
            <a:endParaRPr lang="en-GB"/>
          </a:p>
        </p:txBody>
      </p:sp>
      <p:pic>
        <p:nvPicPr>
          <p:cNvPr id="10"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877102" y="5774325"/>
            <a:ext cx="3403733" cy="106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708319"/>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jpg"/><Relationship Id="rId1" Type="http://schemas.openxmlformats.org/officeDocument/2006/relationships/slideLayout" Target="../slideLayouts/slideLayout39.xml"/><Relationship Id="rId5" Type="http://schemas.openxmlformats.org/officeDocument/2006/relationships/image" Target="../media/image28.tiff"/><Relationship Id="rId4" Type="http://schemas.openxmlformats.org/officeDocument/2006/relationships/image" Target="../media/image27.tiff"/></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hyperlink" Target="http://www.csp.org.uk/icsp/fcp"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hyperlink" Target="mailto:fcp@csp.org.uk"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1.xml"/><Relationship Id="rId4" Type="http://schemas.openxmlformats.org/officeDocument/2006/relationships/hyperlink" Target="http://www.mrscienceshow.com/2010/06/bring-us-your-burning-science-questions.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6.xml"/><Relationship Id="rId1" Type="http://schemas.openxmlformats.org/officeDocument/2006/relationships/slideLayout" Target="../slideLayouts/slideLayout63.xml"/><Relationship Id="rId6" Type="http://schemas.openxmlformats.org/officeDocument/2006/relationships/image" Target="../media/image24.png"/><Relationship Id="rId5" Type="http://schemas.openxmlformats.org/officeDocument/2006/relationships/image" Target="../media/image45.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2.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menti.co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1446"/>
        </a:solidFill>
        <a:effectLst/>
      </p:bgPr>
    </p:bg>
    <p:spTree>
      <p:nvGrpSpPr>
        <p:cNvPr id="1" name=""/>
        <p:cNvGrpSpPr/>
        <p:nvPr/>
      </p:nvGrpSpPr>
      <p:grpSpPr>
        <a:xfrm>
          <a:off x="0" y="0"/>
          <a:ext cx="0" cy="0"/>
          <a:chOff x="0" y="0"/>
          <a:chExt cx="0" cy="0"/>
        </a:xfrm>
      </p:grpSpPr>
      <p:sp>
        <p:nvSpPr>
          <p:cNvPr id="18" name="TextBox 17"/>
          <p:cNvSpPr txBox="1"/>
          <p:nvPr/>
        </p:nvSpPr>
        <p:spPr>
          <a:xfrm>
            <a:off x="768096" y="2358532"/>
            <a:ext cx="4005072" cy="507831"/>
          </a:xfrm>
          <a:prstGeom prst="rect">
            <a:avLst/>
          </a:prstGeom>
          <a:noFill/>
        </p:spPr>
        <p:txBody>
          <a:bodyPr wrap="square" rtlCol="0">
            <a:spAutoFit/>
          </a:bodyPr>
          <a:lstStyle/>
          <a:p>
            <a:pPr defTabSz="685800"/>
            <a:r>
              <a:rPr lang="en-US" sz="2700" b="1" dirty="0">
                <a:solidFill>
                  <a:srgbClr val="F9BB5B"/>
                </a:solidFill>
                <a:latin typeface="Calibri" panose="020F0502020204030204"/>
              </a:rPr>
              <a:t>CALL FOR ABSTRACTS</a:t>
            </a:r>
            <a:endParaRPr lang="en-GB" sz="2700" b="1" dirty="0">
              <a:solidFill>
                <a:srgbClr val="F9BB5B"/>
              </a:solidFill>
              <a:latin typeface="Calibri" panose="020F0502020204030204"/>
            </a:endParaRPr>
          </a:p>
        </p:txBody>
      </p:sp>
      <p:sp>
        <p:nvSpPr>
          <p:cNvPr id="19" name="TextBox 18"/>
          <p:cNvSpPr txBox="1"/>
          <p:nvPr/>
        </p:nvSpPr>
        <p:spPr>
          <a:xfrm>
            <a:off x="763524" y="2710575"/>
            <a:ext cx="2839212" cy="923330"/>
          </a:xfrm>
          <a:prstGeom prst="rect">
            <a:avLst/>
          </a:prstGeom>
          <a:noFill/>
        </p:spPr>
        <p:txBody>
          <a:bodyPr wrap="square" rtlCol="0">
            <a:spAutoFit/>
          </a:bodyPr>
          <a:lstStyle/>
          <a:p>
            <a:pPr defTabSz="685800"/>
            <a:r>
              <a:rPr lang="en-US" sz="2700" dirty="0">
                <a:solidFill>
                  <a:prstClr val="white"/>
                </a:solidFill>
                <a:latin typeface="Calibri" panose="020F0502020204030204"/>
              </a:rPr>
              <a:t>Submission period starts 14 February</a:t>
            </a:r>
            <a:endParaRPr lang="en-GB" sz="2700" dirty="0">
              <a:solidFill>
                <a:prstClr val="white"/>
              </a:solidFill>
              <a:latin typeface="Calibri" panose="020F0502020204030204"/>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41344"/>
            <a:ext cx="9172278" cy="515940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2352" y="5485926"/>
            <a:ext cx="841243" cy="36053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3338" y="5210744"/>
            <a:ext cx="384323" cy="67704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7954" y="5496043"/>
            <a:ext cx="442313" cy="340300"/>
          </a:xfrm>
          <a:prstGeom prst="rect">
            <a:avLst/>
          </a:prstGeom>
        </p:spPr>
      </p:pic>
      <p:sp>
        <p:nvSpPr>
          <p:cNvPr id="7" name="TextBox 6"/>
          <p:cNvSpPr txBox="1"/>
          <p:nvPr/>
        </p:nvSpPr>
        <p:spPr>
          <a:xfrm>
            <a:off x="7382303" y="5238035"/>
            <a:ext cx="1531917" cy="253916"/>
          </a:xfrm>
          <a:prstGeom prst="rect">
            <a:avLst/>
          </a:prstGeom>
          <a:noFill/>
        </p:spPr>
        <p:txBody>
          <a:bodyPr wrap="square" rtlCol="0">
            <a:spAutoFit/>
          </a:bodyPr>
          <a:lstStyle/>
          <a:p>
            <a:pPr defTabSz="685800"/>
            <a:r>
              <a:rPr lang="en-GB" sz="1050" i="1" dirty="0">
                <a:solidFill>
                  <a:prstClr val="white"/>
                </a:solidFill>
                <a:latin typeface="Calibri Light" panose="020F0302020204030204"/>
              </a:rPr>
              <a:t>Programme partners</a:t>
            </a:r>
          </a:p>
        </p:txBody>
      </p:sp>
      <p:sp>
        <p:nvSpPr>
          <p:cNvPr id="12" name="TextBox 11"/>
          <p:cNvSpPr txBox="1"/>
          <p:nvPr/>
        </p:nvSpPr>
        <p:spPr>
          <a:xfrm>
            <a:off x="5958302" y="3631474"/>
            <a:ext cx="1014302" cy="507831"/>
          </a:xfrm>
          <a:prstGeom prst="rect">
            <a:avLst/>
          </a:prstGeom>
          <a:noFill/>
        </p:spPr>
        <p:txBody>
          <a:bodyPr wrap="square" rtlCol="0">
            <a:spAutoFit/>
          </a:bodyPr>
          <a:lstStyle/>
          <a:p>
            <a:pPr defTabSz="685800"/>
            <a:r>
              <a:rPr lang="en-GB" sz="2700" b="1" i="1" dirty="0">
                <a:solidFill>
                  <a:prstClr val="white"/>
                </a:solidFill>
                <a:latin typeface="Calibri Light" panose="020F0302020204030204"/>
              </a:rPr>
              <a:t>www.</a:t>
            </a:r>
            <a:endParaRPr lang="en-GB" sz="3000" b="1" i="1" dirty="0">
              <a:solidFill>
                <a:prstClr val="white"/>
              </a:solidFill>
              <a:latin typeface="Calibri Light" panose="020F0302020204030204"/>
            </a:endParaRPr>
          </a:p>
        </p:txBody>
      </p:sp>
      <p:sp>
        <p:nvSpPr>
          <p:cNvPr id="14" name="TextBox 13"/>
          <p:cNvSpPr txBox="1"/>
          <p:nvPr/>
        </p:nvSpPr>
        <p:spPr>
          <a:xfrm>
            <a:off x="7986085" y="4357564"/>
            <a:ext cx="1197305" cy="507831"/>
          </a:xfrm>
          <a:prstGeom prst="rect">
            <a:avLst/>
          </a:prstGeom>
          <a:noFill/>
        </p:spPr>
        <p:txBody>
          <a:bodyPr wrap="square" rtlCol="0">
            <a:spAutoFit/>
          </a:bodyPr>
          <a:lstStyle/>
          <a:p>
            <a:pPr defTabSz="685800"/>
            <a:r>
              <a:rPr lang="en-GB" sz="2700" b="1" i="1" dirty="0">
                <a:solidFill>
                  <a:prstClr val="white"/>
                </a:solidFill>
                <a:latin typeface="Calibri Light" panose="020F0302020204030204"/>
              </a:rPr>
              <a:t>.org.uk</a:t>
            </a:r>
            <a:endParaRPr lang="en-GB" sz="3000" b="1" i="1" dirty="0">
              <a:solidFill>
                <a:prstClr val="white"/>
              </a:solidFill>
              <a:latin typeface="Calibri Light" panose="020F0302020204030204"/>
            </a:endParaRPr>
          </a:p>
        </p:txBody>
      </p:sp>
      <p:sp>
        <p:nvSpPr>
          <p:cNvPr id="15" name="TextBox 14"/>
          <p:cNvSpPr txBox="1"/>
          <p:nvPr/>
        </p:nvSpPr>
        <p:spPr>
          <a:xfrm>
            <a:off x="5603904" y="3948569"/>
            <a:ext cx="4088851" cy="600164"/>
          </a:xfrm>
          <a:prstGeom prst="rect">
            <a:avLst/>
          </a:prstGeom>
          <a:noFill/>
        </p:spPr>
        <p:txBody>
          <a:bodyPr wrap="square" rtlCol="0">
            <a:spAutoFit/>
          </a:bodyPr>
          <a:lstStyle/>
          <a:p>
            <a:pPr defTabSz="685800"/>
            <a:r>
              <a:rPr lang="en-GB" sz="3300" b="1" i="1" dirty="0">
                <a:solidFill>
                  <a:srgbClr val="F9EFAA"/>
                </a:solidFill>
                <a:latin typeface="Arial" panose="020B0604020202020204" pitchFamily="34" charset="0"/>
                <a:cs typeface="Arial" panose="020B0604020202020204" pitchFamily="34" charset="0"/>
              </a:rPr>
              <a:t>physiotherapyuk</a:t>
            </a:r>
            <a:endParaRPr lang="en-GB" sz="3000" b="1" i="1" dirty="0">
              <a:solidFill>
                <a:srgbClr val="F9EF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070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CA53F43-E0B3-D741-9BBE-EA8946A1CF00}"/>
              </a:ext>
            </a:extLst>
          </p:cNvPr>
          <p:cNvSpPr txBox="1">
            <a:spLocks/>
          </p:cNvSpPr>
          <p:nvPr/>
        </p:nvSpPr>
        <p:spPr>
          <a:xfrm>
            <a:off x="112890" y="927908"/>
            <a:ext cx="7139136"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GB" sz="4050" b="1" spc="-150" dirty="0">
                <a:solidFill>
                  <a:srgbClr val="1F1F5B"/>
                </a:solidFill>
                <a:ea typeface="Arial Black" charset="0"/>
                <a:cs typeface="Arial Black" charset="0"/>
              </a:rPr>
              <a:t>Resources </a:t>
            </a:r>
            <a:r>
              <a:rPr lang="en-GB" sz="4050" b="1" spc="-150" dirty="0">
                <a:solidFill>
                  <a:srgbClr val="1F1F5B"/>
                </a:solidFill>
                <a:ea typeface="Arial Black" charset="0"/>
                <a:cs typeface="Arial" panose="020B0604020202020204" pitchFamily="34" charset="0"/>
              </a:rPr>
              <a:t>@ csp.org.uk/</a:t>
            </a:r>
            <a:r>
              <a:rPr lang="en-GB" sz="4050" b="1" spc="-150" dirty="0" err="1">
                <a:solidFill>
                  <a:srgbClr val="1F1F5B"/>
                </a:solidFill>
                <a:ea typeface="Arial Black" charset="0"/>
                <a:cs typeface="Arial" panose="020B0604020202020204" pitchFamily="34" charset="0"/>
              </a:rPr>
              <a:t>fcp</a:t>
            </a:r>
            <a:endParaRPr lang="en-GB" sz="4050" b="1" spc="-150" dirty="0">
              <a:solidFill>
                <a:srgbClr val="1F1F5B"/>
              </a:solidFill>
              <a:ea typeface="Arial Black" charset="0"/>
              <a:cs typeface="Arial" panose="020B0604020202020204" pitchFamily="34" charset="0"/>
            </a:endParaRPr>
          </a:p>
        </p:txBody>
      </p:sp>
      <p:sp>
        <p:nvSpPr>
          <p:cNvPr id="8" name="Rectangle 7"/>
          <p:cNvSpPr/>
          <p:nvPr/>
        </p:nvSpPr>
        <p:spPr>
          <a:xfrm>
            <a:off x="264516" y="1754559"/>
            <a:ext cx="6899772" cy="2874515"/>
          </a:xfrm>
          <a:prstGeom prst="rect">
            <a:avLst/>
          </a:prstGeom>
        </p:spPr>
        <p:txBody>
          <a:bodyPr wrap="square" numCol="1" spcCol="180000">
            <a:noAutofit/>
          </a:bodyPr>
          <a:lstStyle/>
          <a:p>
            <a:pPr marL="214313" indent="-214313">
              <a:spcBef>
                <a:spcPts val="450"/>
              </a:spcBef>
              <a:buFont typeface="Arial" panose="020B0604020202020204" pitchFamily="34" charset="0"/>
              <a:buChar char="•"/>
            </a:pPr>
            <a:r>
              <a:rPr lang="en-GB" sz="2200" b="1" dirty="0">
                <a:solidFill>
                  <a:srgbClr val="1F1F5B"/>
                </a:solidFill>
                <a:latin typeface="Arial" panose="020B0604020202020204" pitchFamily="34" charset="0"/>
                <a:cs typeface="Arial" panose="020B0604020202020204" pitchFamily="34" charset="0"/>
              </a:rPr>
              <a:t>Implementation guidance for FCPs in General Practice </a:t>
            </a:r>
            <a:r>
              <a:rPr lang="en-GB" sz="2200" dirty="0" smtClean="0">
                <a:solidFill>
                  <a:srgbClr val="1F1F5B"/>
                </a:solidFill>
                <a:latin typeface="Arial" panose="020B0604020202020204" pitchFamily="34" charset="0"/>
                <a:cs typeface="Arial" panose="020B0604020202020204" pitchFamily="34" charset="0"/>
              </a:rPr>
              <a:t>(</a:t>
            </a:r>
            <a:r>
              <a:rPr lang="en-GB" sz="2200" dirty="0">
                <a:solidFill>
                  <a:srgbClr val="1F1F5B"/>
                </a:solidFill>
                <a:latin typeface="Arial" panose="020B0604020202020204" pitchFamily="34" charset="0"/>
                <a:cs typeface="Arial" panose="020B0604020202020204" pitchFamily="34" charset="0"/>
              </a:rPr>
              <a:t>developed by the CSP with the BMA and the RCGP)</a:t>
            </a:r>
          </a:p>
          <a:p>
            <a:pPr marL="214313" indent="-214313">
              <a:spcBef>
                <a:spcPts val="450"/>
              </a:spcBef>
              <a:buFont typeface="Arial" panose="020B0604020202020204" pitchFamily="34" charset="0"/>
              <a:buChar char="•"/>
            </a:pPr>
            <a:r>
              <a:rPr lang="en-GB" sz="2200" b="1" dirty="0">
                <a:solidFill>
                  <a:srgbClr val="1F1F5B"/>
                </a:solidFill>
                <a:latin typeface="Arial" panose="020B0604020202020204" pitchFamily="34" charset="0"/>
                <a:cs typeface="Arial" panose="020B0604020202020204" pitchFamily="34" charset="0"/>
              </a:rPr>
              <a:t>Data collection guidance </a:t>
            </a:r>
            <a:r>
              <a:rPr lang="en-GB" sz="2200" dirty="0">
                <a:solidFill>
                  <a:srgbClr val="1F1F5B"/>
                </a:solidFill>
                <a:latin typeface="Arial" panose="020B0604020202020204" pitchFamily="34" charset="0"/>
                <a:cs typeface="Arial" panose="020B0604020202020204" pitchFamily="34" charset="0"/>
              </a:rPr>
              <a:t>(and templates for </a:t>
            </a:r>
            <a:r>
              <a:rPr lang="en-GB" sz="2200" dirty="0" err="1">
                <a:solidFill>
                  <a:srgbClr val="1F1F5B"/>
                </a:solidFill>
                <a:latin typeface="Arial" panose="020B0604020202020204" pitchFamily="34" charset="0"/>
                <a:cs typeface="Arial" panose="020B0604020202020204" pitchFamily="34" charset="0"/>
              </a:rPr>
              <a:t>Emis</a:t>
            </a:r>
            <a:r>
              <a:rPr lang="en-GB" sz="2200" dirty="0">
                <a:solidFill>
                  <a:srgbClr val="1F1F5B"/>
                </a:solidFill>
                <a:latin typeface="Arial" panose="020B0604020202020204" pitchFamily="34" charset="0"/>
                <a:cs typeface="Arial" panose="020B0604020202020204" pitchFamily="34" charset="0"/>
              </a:rPr>
              <a:t>, </a:t>
            </a:r>
            <a:br>
              <a:rPr lang="en-GB" sz="2200" dirty="0">
                <a:solidFill>
                  <a:srgbClr val="1F1F5B"/>
                </a:solidFill>
                <a:latin typeface="Arial" panose="020B0604020202020204" pitchFamily="34" charset="0"/>
                <a:cs typeface="Arial" panose="020B0604020202020204" pitchFamily="34" charset="0"/>
              </a:rPr>
            </a:br>
            <a:r>
              <a:rPr lang="en-GB" sz="2200" dirty="0" err="1">
                <a:solidFill>
                  <a:srgbClr val="1F1F5B"/>
                </a:solidFill>
                <a:latin typeface="Arial" panose="020B0604020202020204" pitchFamily="34" charset="0"/>
                <a:cs typeface="Arial" panose="020B0604020202020204" pitchFamily="34" charset="0"/>
              </a:rPr>
              <a:t>SystmOne</a:t>
            </a:r>
            <a:r>
              <a:rPr lang="en-GB" sz="2200" dirty="0">
                <a:solidFill>
                  <a:srgbClr val="1F1F5B"/>
                </a:solidFill>
                <a:latin typeface="Arial" panose="020B0604020202020204" pitchFamily="34" charset="0"/>
                <a:cs typeface="Arial" panose="020B0604020202020204" pitchFamily="34" charset="0"/>
              </a:rPr>
              <a:t> &amp; Vision) </a:t>
            </a:r>
          </a:p>
          <a:p>
            <a:pPr marL="214313" indent="-214313">
              <a:spcBef>
                <a:spcPts val="450"/>
              </a:spcBef>
              <a:buFont typeface="Arial" panose="020B0604020202020204" pitchFamily="34" charset="0"/>
              <a:buChar char="•"/>
            </a:pPr>
            <a:r>
              <a:rPr lang="en-GB" sz="2200" b="1" i="1" dirty="0">
                <a:solidFill>
                  <a:srgbClr val="1F1F5B"/>
                </a:solidFill>
                <a:latin typeface="Arial" panose="020B0604020202020204" pitchFamily="34" charset="0"/>
                <a:cs typeface="Arial" panose="020B0604020202020204" pitchFamily="34" charset="0"/>
              </a:rPr>
              <a:t>Think Physio for Primary Care</a:t>
            </a:r>
            <a:r>
              <a:rPr lang="en-GB" sz="2200" b="1" dirty="0">
                <a:solidFill>
                  <a:srgbClr val="1F1F5B"/>
                </a:solidFill>
                <a:latin typeface="Arial" panose="020B0604020202020204" pitchFamily="34" charset="0"/>
                <a:cs typeface="Arial" panose="020B0604020202020204" pitchFamily="34" charset="0"/>
              </a:rPr>
              <a:t> </a:t>
            </a:r>
            <a:r>
              <a:rPr lang="en-GB" sz="2200" dirty="0">
                <a:solidFill>
                  <a:srgbClr val="1F1F5B"/>
                </a:solidFill>
                <a:latin typeface="Arial" panose="020B0604020202020204" pitchFamily="34" charset="0"/>
                <a:cs typeface="Arial" panose="020B0604020202020204" pitchFamily="34" charset="0"/>
              </a:rPr>
              <a:t>policy briefing </a:t>
            </a:r>
          </a:p>
          <a:p>
            <a:pPr marL="214313" indent="-214313">
              <a:spcBef>
                <a:spcPts val="450"/>
              </a:spcBef>
              <a:buFont typeface="Arial" panose="020B0604020202020204" pitchFamily="34" charset="0"/>
              <a:buChar char="•"/>
            </a:pPr>
            <a:r>
              <a:rPr lang="en-GB" sz="2200" b="1" dirty="0">
                <a:solidFill>
                  <a:srgbClr val="1F1F5B"/>
                </a:solidFill>
                <a:latin typeface="Arial" panose="020B0604020202020204" pitchFamily="34" charset="0"/>
                <a:cs typeface="Arial" panose="020B0604020202020204" pitchFamily="34" charset="0"/>
              </a:rPr>
              <a:t>Job description </a:t>
            </a:r>
            <a:r>
              <a:rPr lang="en-GB" sz="2200" dirty="0">
                <a:solidFill>
                  <a:srgbClr val="1F1F5B"/>
                </a:solidFill>
                <a:latin typeface="Arial" panose="020B0604020202020204" pitchFamily="34" charset="0"/>
                <a:cs typeface="Arial" panose="020B0604020202020204" pitchFamily="34" charset="0"/>
              </a:rPr>
              <a:t>example</a:t>
            </a:r>
          </a:p>
          <a:p>
            <a:pPr marL="214313" indent="-214313">
              <a:spcBef>
                <a:spcPts val="450"/>
              </a:spcBef>
              <a:buFont typeface="Arial" panose="020B0604020202020204" pitchFamily="34" charset="0"/>
              <a:buChar char="•"/>
            </a:pPr>
            <a:r>
              <a:rPr lang="en-GB" sz="2200" b="1" dirty="0">
                <a:solidFill>
                  <a:srgbClr val="1F1F5B"/>
                </a:solidFill>
                <a:latin typeface="Arial" panose="020B0604020202020204" pitchFamily="34" charset="0"/>
                <a:cs typeface="Arial" panose="020B0604020202020204" pitchFamily="34" charset="0"/>
              </a:rPr>
              <a:t>Videos</a:t>
            </a:r>
            <a:r>
              <a:rPr lang="en-GB" sz="2200" dirty="0">
                <a:solidFill>
                  <a:srgbClr val="1F1F5B"/>
                </a:solidFill>
                <a:latin typeface="Arial" panose="020B0604020202020204" pitchFamily="34" charset="0"/>
                <a:cs typeface="Arial" panose="020B0604020202020204" pitchFamily="34" charset="0"/>
              </a:rPr>
              <a:t> of FCP services (from HEE)</a:t>
            </a:r>
          </a:p>
          <a:p>
            <a:pPr marL="214313" indent="-214313">
              <a:spcBef>
                <a:spcPts val="450"/>
              </a:spcBef>
              <a:buFont typeface="Arial" panose="020B0604020202020204" pitchFamily="34" charset="0"/>
              <a:buChar char="•"/>
            </a:pPr>
            <a:r>
              <a:rPr lang="en-GB" sz="2200" b="1" dirty="0">
                <a:solidFill>
                  <a:srgbClr val="1F1F5B"/>
                </a:solidFill>
                <a:latin typeface="Arial" panose="020B0604020202020204" pitchFamily="34" charset="0"/>
                <a:cs typeface="Arial" panose="020B0604020202020204" pitchFamily="34" charset="0"/>
              </a:rPr>
              <a:t>Calculator </a:t>
            </a:r>
            <a:r>
              <a:rPr lang="en-GB" sz="2200" dirty="0">
                <a:solidFill>
                  <a:srgbClr val="1F1F5B"/>
                </a:solidFill>
                <a:latin typeface="Arial" panose="020B0604020202020204" pitchFamily="34" charset="0"/>
                <a:cs typeface="Arial" panose="020B0604020202020204" pitchFamily="34" charset="0"/>
              </a:rPr>
              <a:t>for estimating potential savings of FCP </a:t>
            </a:r>
          </a:p>
          <a:p>
            <a:pPr marL="214313" indent="-214313">
              <a:spcBef>
                <a:spcPts val="450"/>
              </a:spcBef>
              <a:buFont typeface="Arial" panose="020B0604020202020204" pitchFamily="34" charset="0"/>
              <a:buChar char="•"/>
            </a:pPr>
            <a:r>
              <a:rPr lang="en-GB" sz="2200" b="1" dirty="0">
                <a:solidFill>
                  <a:srgbClr val="1F1F5B"/>
                </a:solidFill>
                <a:latin typeface="Arial" panose="020B0604020202020204" pitchFamily="34" charset="0"/>
                <a:cs typeface="Arial" panose="020B0604020202020204" pitchFamily="34" charset="0"/>
              </a:rPr>
              <a:t>Frequently Asked Questions </a:t>
            </a:r>
            <a:r>
              <a:rPr lang="en-GB" sz="2200" dirty="0">
                <a:solidFill>
                  <a:srgbClr val="1F1F5B"/>
                </a:solidFill>
                <a:latin typeface="Arial" panose="020B0604020202020204" pitchFamily="34" charset="0"/>
                <a:cs typeface="Arial" panose="020B0604020202020204" pitchFamily="34" charset="0"/>
              </a:rPr>
              <a:t>on FCP</a:t>
            </a:r>
          </a:p>
          <a:p>
            <a:pPr marL="214313" indent="-214313">
              <a:spcBef>
                <a:spcPts val="450"/>
              </a:spcBef>
              <a:buFont typeface="Arial" panose="020B0604020202020204" pitchFamily="34" charset="0"/>
              <a:buChar char="•"/>
            </a:pPr>
            <a:r>
              <a:rPr lang="en-GB" sz="2200" b="1" dirty="0">
                <a:solidFill>
                  <a:srgbClr val="1F1F5B"/>
                </a:solidFill>
                <a:latin typeface="Arial" panose="020B0604020202020204" pitchFamily="34" charset="0"/>
                <a:cs typeface="Arial" panose="020B0604020202020204" pitchFamily="34" charset="0"/>
              </a:rPr>
              <a:t>Case studies </a:t>
            </a:r>
            <a:r>
              <a:rPr lang="en-GB" sz="2200" dirty="0">
                <a:solidFill>
                  <a:srgbClr val="1F1F5B"/>
                </a:solidFill>
                <a:latin typeface="Arial" panose="020B0604020202020204" pitchFamily="34" charset="0"/>
                <a:cs typeface="Arial" panose="020B0604020202020204" pitchFamily="34" charset="0"/>
              </a:rPr>
              <a:t>at innovations.csp.org.uk  </a:t>
            </a:r>
            <a:br>
              <a:rPr lang="en-GB" sz="2200" dirty="0">
                <a:solidFill>
                  <a:srgbClr val="1F1F5B"/>
                </a:solidFill>
                <a:latin typeface="Arial" panose="020B0604020202020204" pitchFamily="34" charset="0"/>
                <a:cs typeface="Arial" panose="020B0604020202020204" pitchFamily="34" charset="0"/>
              </a:rPr>
            </a:br>
            <a:endParaRPr lang="en-GB" sz="2200" dirty="0">
              <a:solidFill>
                <a:srgbClr val="1F1F5B"/>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a:srcRect b="13492"/>
          <a:stretch/>
        </p:blipFill>
        <p:spPr>
          <a:xfrm rot="402422">
            <a:off x="7209081" y="1032756"/>
            <a:ext cx="1933785" cy="2361026"/>
          </a:xfrm>
          <a:prstGeom prst="rect">
            <a:avLst/>
          </a:prstGeom>
          <a:ln>
            <a:solidFill>
              <a:schemeClr val="bg1">
                <a:lumMod val="65000"/>
              </a:schemeClr>
            </a:solidFill>
          </a:ln>
        </p:spPr>
      </p:pic>
      <p:pic>
        <p:nvPicPr>
          <p:cNvPr id="2050"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46087">
            <a:off x="6522523" y="5364518"/>
            <a:ext cx="925558" cy="9255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rst contact phys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30262">
            <a:off x="7536361" y="3575620"/>
            <a:ext cx="1279226" cy="217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8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1000"/>
                                        <p:tgtEl>
                                          <p:spTgt spid="8">
                                            <p:txEl>
                                              <p:pRg st="1" end="1"/>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1000"/>
                                        <p:tgtEl>
                                          <p:spTgt spid="8">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1000"/>
                                        <p:tgtEl>
                                          <p:spTgt spid="2054"/>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1000"/>
                                        <p:tgtEl>
                                          <p:spTgt spid="8">
                                            <p:txEl>
                                              <p:pRg st="3" end="3"/>
                                            </p:txEl>
                                          </p:spTgt>
                                        </p:tgtEl>
                                      </p:cBhvr>
                                    </p:animEffect>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1000"/>
                                        <p:tgtEl>
                                          <p:spTgt spid="8">
                                            <p:txEl>
                                              <p:pRg st="4" end="4"/>
                                            </p:txEl>
                                          </p:spTgt>
                                        </p:tgtEl>
                                      </p:cBhvr>
                                    </p:animEffect>
                                  </p:childTnLst>
                                </p:cTn>
                              </p:par>
                            </p:childTnLst>
                          </p:cTn>
                        </p:par>
                        <p:par>
                          <p:cTn id="34" fill="hold">
                            <p:stCondLst>
                              <p:cond delay="6000"/>
                            </p:stCondLst>
                            <p:childTnLst>
                              <p:par>
                                <p:cTn id="35" presetID="10" presetClass="entr" presetSubtype="0" fill="hold" nodeType="after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1000"/>
                                        <p:tgtEl>
                                          <p:spTgt spid="8">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050"/>
                                        </p:tgtEl>
                                        <p:attrNameLst>
                                          <p:attrName>style.visibility</p:attrName>
                                        </p:attrNameLst>
                                      </p:cBhvr>
                                      <p:to>
                                        <p:strVal val="visible"/>
                                      </p:to>
                                    </p:set>
                                    <p:animEffect transition="in" filter="fade">
                                      <p:cBhvr>
                                        <p:cTn id="40" dur="1000"/>
                                        <p:tgtEl>
                                          <p:spTgt spid="2050"/>
                                        </p:tgtEl>
                                      </p:cBhvr>
                                    </p:animEffect>
                                  </p:childTnLst>
                                </p:cTn>
                              </p:par>
                            </p:childTnLst>
                          </p:cTn>
                        </p:par>
                        <p:par>
                          <p:cTn id="41" fill="hold">
                            <p:stCondLst>
                              <p:cond delay="7000"/>
                            </p:stCondLst>
                            <p:childTnLst>
                              <p:par>
                                <p:cTn id="42" presetID="10" presetClass="entr" presetSubtype="0" fill="hold" nodeType="afterEffect">
                                  <p:stCondLst>
                                    <p:cond delay="0"/>
                                  </p:stCondLst>
                                  <p:childTnLst>
                                    <p:set>
                                      <p:cBhvr>
                                        <p:cTn id="43" dur="1" fill="hold">
                                          <p:stCondLst>
                                            <p:cond delay="0"/>
                                          </p:stCondLst>
                                        </p:cTn>
                                        <p:tgtEl>
                                          <p:spTgt spid="8">
                                            <p:txEl>
                                              <p:pRg st="6" end="6"/>
                                            </p:txEl>
                                          </p:spTgt>
                                        </p:tgtEl>
                                        <p:attrNameLst>
                                          <p:attrName>style.visibility</p:attrName>
                                        </p:attrNameLst>
                                      </p:cBhvr>
                                      <p:to>
                                        <p:strVal val="visible"/>
                                      </p:to>
                                    </p:set>
                                    <p:animEffect transition="in" filter="fade">
                                      <p:cBhvr>
                                        <p:cTn id="44" dur="1000"/>
                                        <p:tgtEl>
                                          <p:spTgt spid="8">
                                            <p:txEl>
                                              <p:pRg st="6" end="6"/>
                                            </p:txEl>
                                          </p:spTgt>
                                        </p:tgtEl>
                                      </p:cBhvr>
                                    </p:animEffect>
                                  </p:childTnLst>
                                </p:cTn>
                              </p:par>
                            </p:childTnLst>
                          </p:cTn>
                        </p:par>
                        <p:par>
                          <p:cTn id="45" fill="hold">
                            <p:stCondLst>
                              <p:cond delay="8000"/>
                            </p:stCondLst>
                            <p:childTnLst>
                              <p:par>
                                <p:cTn id="46" presetID="10" presetClass="entr" presetSubtype="0" fill="hold" nodeType="afterEffect">
                                  <p:stCondLst>
                                    <p:cond delay="0"/>
                                  </p:stCondLst>
                                  <p:childTnLst>
                                    <p:set>
                                      <p:cBhvr>
                                        <p:cTn id="47" dur="1" fill="hold">
                                          <p:stCondLst>
                                            <p:cond delay="0"/>
                                          </p:stCondLst>
                                        </p:cTn>
                                        <p:tgtEl>
                                          <p:spTgt spid="8">
                                            <p:txEl>
                                              <p:pRg st="7" end="7"/>
                                            </p:txEl>
                                          </p:spTgt>
                                        </p:tgtEl>
                                        <p:attrNameLst>
                                          <p:attrName>style.visibility</p:attrName>
                                        </p:attrNameLst>
                                      </p:cBhvr>
                                      <p:to>
                                        <p:strVal val="visible"/>
                                      </p:to>
                                    </p:set>
                                    <p:animEffect transition="in" filter="fade">
                                      <p:cBhvr>
                                        <p:cTn id="48"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384" y="908720"/>
            <a:ext cx="7886700" cy="994172"/>
          </a:xfrm>
        </p:spPr>
        <p:txBody>
          <a:bodyPr>
            <a:normAutofit/>
          </a:bodyPr>
          <a:lstStyle/>
          <a:p>
            <a:pPr algn="l"/>
            <a:r>
              <a:rPr lang="en-GB" sz="4050" dirty="0">
                <a:solidFill>
                  <a:srgbClr val="1F1F5B"/>
                </a:solidFill>
              </a:rPr>
              <a:t>Support available</a:t>
            </a:r>
          </a:p>
        </p:txBody>
      </p:sp>
      <p:sp>
        <p:nvSpPr>
          <p:cNvPr id="10" name="Content Placeholder 2"/>
          <p:cNvSpPr txBox="1">
            <a:spLocks/>
          </p:cNvSpPr>
          <p:nvPr/>
        </p:nvSpPr>
        <p:spPr>
          <a:xfrm>
            <a:off x="179667" y="2276872"/>
            <a:ext cx="4617873" cy="204032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spc="-38" dirty="0">
                <a:solidFill>
                  <a:schemeClr val="accent1">
                    <a:lumMod val="50000"/>
                  </a:schemeClr>
                </a:solidFill>
                <a:latin typeface="Arial" charset="0"/>
                <a:ea typeface="Arial" charset="0"/>
                <a:cs typeface="Arial" charset="0"/>
              </a:rPr>
              <a:t>Join the growing </a:t>
            </a:r>
            <a:r>
              <a:rPr lang="en-GB" sz="2400" b="1" i="1" spc="-38" dirty="0">
                <a:solidFill>
                  <a:schemeClr val="accent1">
                    <a:lumMod val="50000"/>
                  </a:schemeClr>
                </a:solidFill>
                <a:latin typeface="Arial" charset="0"/>
                <a:ea typeface="Arial" charset="0"/>
                <a:cs typeface="Arial" charset="0"/>
              </a:rPr>
              <a:t>FCP</a:t>
            </a:r>
            <a:r>
              <a:rPr lang="en-GB" sz="2400" b="1" spc="-38" dirty="0">
                <a:solidFill>
                  <a:schemeClr val="accent1">
                    <a:lumMod val="50000"/>
                  </a:schemeClr>
                </a:solidFill>
                <a:latin typeface="Arial" charset="0"/>
                <a:ea typeface="Arial" charset="0"/>
                <a:cs typeface="Arial" charset="0"/>
              </a:rPr>
              <a:t> network </a:t>
            </a:r>
            <a:r>
              <a:rPr lang="en-GB" sz="2400" b="1" dirty="0">
                <a:solidFill>
                  <a:srgbClr val="8A8AA9"/>
                </a:solidFill>
                <a:latin typeface="Arial" panose="020B0604020202020204" pitchFamily="34" charset="0"/>
                <a:cs typeface="Arial" panose="020B0604020202020204" pitchFamily="34" charset="0"/>
                <a:hlinkClick r:id="rId3"/>
              </a:rPr>
              <a:t>www.csp.org.uk/icsp/fcp</a:t>
            </a:r>
            <a:r>
              <a:rPr lang="en-GB" sz="2400" b="1" dirty="0">
                <a:solidFill>
                  <a:srgbClr val="8A8AA9"/>
                </a:solidFill>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r>
              <a:rPr lang="en-GB" sz="2400" b="1" dirty="0">
                <a:solidFill>
                  <a:schemeClr val="accent1">
                    <a:lumMod val="50000"/>
                  </a:schemeClr>
                </a:solidFill>
                <a:latin typeface="Arial" panose="020B0604020202020204" pitchFamily="34" charset="0"/>
                <a:cs typeface="Arial" panose="020B0604020202020204" pitchFamily="34" charset="0"/>
              </a:rPr>
              <a:t>or email</a:t>
            </a:r>
            <a:r>
              <a:rPr lang="en-GB" sz="2400" b="1" dirty="0">
                <a:solidFill>
                  <a:srgbClr val="FF0000"/>
                </a:solidFill>
                <a:latin typeface="Arial" panose="020B0604020202020204" pitchFamily="34" charset="0"/>
                <a:cs typeface="Arial" panose="020B0604020202020204" pitchFamily="34" charset="0"/>
              </a:rPr>
              <a:t> </a:t>
            </a:r>
            <a:r>
              <a:rPr lang="en-GB" sz="2400" b="1" dirty="0">
                <a:solidFill>
                  <a:srgbClr val="8A8AA9"/>
                </a:solidFill>
                <a:latin typeface="Arial" panose="020B0604020202020204" pitchFamily="34" charset="0"/>
                <a:cs typeface="Arial" panose="020B0604020202020204" pitchFamily="34" charset="0"/>
                <a:hlinkClick r:id="rId4"/>
              </a:rPr>
              <a:t>fcp@csp.org.uk</a:t>
            </a:r>
            <a:endParaRPr lang="en-GB" sz="2400" b="1" dirty="0">
              <a:solidFill>
                <a:srgbClr val="8A8AA9"/>
              </a:solidFill>
              <a:latin typeface="Arial" panose="020B0604020202020204" pitchFamily="34" charset="0"/>
              <a:cs typeface="Arial" panose="020B0604020202020204" pitchFamily="34" charset="0"/>
            </a:endParaRPr>
          </a:p>
          <a:p>
            <a:pPr marL="0" indent="0">
              <a:buNone/>
            </a:pPr>
            <a:endParaRPr lang="en-GB" sz="2400" b="1" dirty="0">
              <a:solidFill>
                <a:srgbClr val="8A8AA9"/>
              </a:solidFill>
              <a:latin typeface="Arial" panose="020B0604020202020204" pitchFamily="34" charset="0"/>
              <a:cs typeface="Arial" panose="020B0604020202020204" pitchFamily="34" charset="0"/>
            </a:endParaRPr>
          </a:p>
          <a:p>
            <a:r>
              <a:rPr lang="en-GB" sz="2000" b="1" dirty="0">
                <a:solidFill>
                  <a:srgbClr val="1F1F5B"/>
                </a:solidFill>
                <a:latin typeface="Arial" panose="020B0604020202020204" pitchFamily="34" charset="0"/>
                <a:cs typeface="Arial" panose="020B0604020202020204" pitchFamily="34" charset="0"/>
              </a:rPr>
              <a:t>Sign up to the twice monthly bulletin by clicking on ‘Get Emails’</a:t>
            </a:r>
          </a:p>
          <a:p>
            <a:r>
              <a:rPr lang="en-GB" sz="2000" b="1" dirty="0">
                <a:solidFill>
                  <a:srgbClr val="1F1F5B"/>
                </a:solidFill>
                <a:latin typeface="Arial" panose="020B0604020202020204" pitchFamily="34" charset="0"/>
                <a:cs typeface="Arial" panose="020B0604020202020204" pitchFamily="34" charset="0"/>
              </a:rPr>
              <a:t>Have a question or something to share? Post to start a discussion. </a:t>
            </a:r>
          </a:p>
          <a:p>
            <a:pPr marL="0" indent="0">
              <a:buNone/>
            </a:pPr>
            <a:endParaRPr lang="en-GB" sz="2400" b="1" dirty="0">
              <a:solidFill>
                <a:srgbClr val="8A8AA9"/>
              </a:solidFill>
              <a:latin typeface="Arial" panose="020B0604020202020204" pitchFamily="34" charset="0"/>
              <a:cs typeface="Arial" panose="020B0604020202020204" pitchFamily="34" charset="0"/>
            </a:endParaRPr>
          </a:p>
          <a:p>
            <a:pPr marL="0" indent="0">
              <a:buNone/>
            </a:pPr>
            <a:endParaRPr lang="en-GB" sz="2400" b="1" dirty="0">
              <a:solidFill>
                <a:srgbClr val="8A8AA9"/>
              </a:solidFill>
              <a:latin typeface="Arial" panose="020B0604020202020204" pitchFamily="34" charset="0"/>
              <a:cs typeface="Arial" panose="020B0604020202020204" pitchFamily="34" charset="0"/>
            </a:endParaRPr>
          </a:p>
          <a:p>
            <a:endParaRPr lang="en-GB" sz="2400" dirty="0"/>
          </a:p>
        </p:txBody>
      </p:sp>
      <p:sp>
        <p:nvSpPr>
          <p:cNvPr id="11" name="Title 1">
            <a:extLst>
              <a:ext uri="{FF2B5EF4-FFF2-40B4-BE49-F238E27FC236}">
                <a16:creationId xmlns:a16="http://schemas.microsoft.com/office/drawing/2014/main" id="{9F891CEB-25C2-E248-8179-6D1065FB7D1C}"/>
              </a:ext>
            </a:extLst>
          </p:cNvPr>
          <p:cNvSpPr txBox="1">
            <a:spLocks/>
          </p:cNvSpPr>
          <p:nvPr/>
        </p:nvSpPr>
        <p:spPr>
          <a:xfrm>
            <a:off x="718199" y="2375981"/>
            <a:ext cx="4370607" cy="810090"/>
          </a:xfrm>
          <a:prstGeom prst="rect">
            <a:avLst/>
          </a:prstGeom>
        </p:spPr>
        <p:txBody>
          <a:bodyPr vert="horz" lIns="68580" tIns="34290" rIns="68580" bIns="3429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endParaRPr lang="en-GB" sz="2700" b="1" spc="-113" dirty="0">
              <a:solidFill>
                <a:srgbClr val="C0074C"/>
              </a:solidFill>
              <a:latin typeface="Arial Black" charset="0"/>
              <a:ea typeface="Arial Black" charset="0"/>
              <a:cs typeface="Arial Black" charset="0"/>
            </a:endParaRPr>
          </a:p>
        </p:txBody>
      </p:sp>
      <p:pic>
        <p:nvPicPr>
          <p:cNvPr id="12" name="Picture 11"/>
          <p:cNvPicPr>
            <a:picLocks noChangeAspect="1"/>
          </p:cNvPicPr>
          <p:nvPr/>
        </p:nvPicPr>
        <p:blipFill>
          <a:blip r:embed="rId5"/>
          <a:stretch>
            <a:fillRect/>
          </a:stretch>
        </p:blipFill>
        <p:spPr>
          <a:xfrm rot="471322">
            <a:off x="5038614" y="2111284"/>
            <a:ext cx="3889639" cy="2605363"/>
          </a:xfrm>
          <a:prstGeom prst="roundRect">
            <a:avLst>
              <a:gd name="adj" fmla="val 2867"/>
            </a:avLst>
          </a:prstGeom>
          <a:ln>
            <a:solidFill>
              <a:srgbClr val="96B1CE"/>
            </a:solidFill>
          </a:ln>
        </p:spPr>
      </p:pic>
      <p:sp>
        <p:nvSpPr>
          <p:cNvPr id="7" name="Left Arrow 6"/>
          <p:cNvSpPr/>
          <p:nvPr/>
        </p:nvSpPr>
        <p:spPr>
          <a:xfrm rot="1771087">
            <a:off x="8847306" y="4556698"/>
            <a:ext cx="3181529" cy="435388"/>
          </a:xfrm>
          <a:prstGeom prst="leftArrow">
            <a:avLst>
              <a:gd name="adj1" fmla="val 59345"/>
              <a:gd name="adj2" fmla="val 70905"/>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03949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tgtEl>
                                          <p:spTgt spid="10">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1000"/>
                                        <p:tgtEl>
                                          <p:spTgt spid="10">
                                            <p:txEl>
                                              <p:pRg st="2" end="2"/>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childTnLst>
                                </p:cTn>
                              </p:par>
                            </p:childTnLst>
                          </p:cTn>
                        </p:par>
                        <p:par>
                          <p:cTn id="23" fill="hold">
                            <p:stCondLst>
                              <p:cond delay="4000"/>
                            </p:stCondLst>
                            <p:childTnLst>
                              <p:par>
                                <p:cTn id="24" presetID="42" presetClass="path" presetSubtype="0" accel="50000" decel="50000" fill="hold" grpId="0" nodeType="afterEffect">
                                  <p:stCondLst>
                                    <p:cond delay="2000"/>
                                  </p:stCondLst>
                                  <p:childTnLst>
                                    <p:animMotion origin="layout" path="M 0.03242 0.025 L -0.24688 -0.1787 " pathEditMode="relative" rAng="0" ptsTypes="AA">
                                      <p:cBhvr>
                                        <p:cTn id="25" dur="1000" fill="hold"/>
                                        <p:tgtEl>
                                          <p:spTgt spid="7"/>
                                        </p:tgtEl>
                                        <p:attrNameLst>
                                          <p:attrName>ppt_x</p:attrName>
                                          <p:attrName>ppt_y</p:attrName>
                                        </p:attrNameLst>
                                      </p:cBhvr>
                                      <p:rCtr x="-13971" y="-10185"/>
                                    </p:animMotion>
                                  </p:childTnLst>
                                </p:cTn>
                              </p:par>
                            </p:childTnLst>
                          </p:cTn>
                        </p:par>
                        <p:par>
                          <p:cTn id="26" fill="hold">
                            <p:stCondLst>
                              <p:cond delay="7000"/>
                            </p:stCondLst>
                            <p:childTnLst>
                              <p:par>
                                <p:cTn id="27" presetID="32" presetClass="emph" presetSubtype="0" fill="hold" grpId="1" nodeType="after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4"/>
      <p:bldP spid="11" grpId="0"/>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9452" y="908720"/>
            <a:ext cx="7764916" cy="857250"/>
          </a:xfrm>
          <a:prstGeom prst="rect">
            <a:avLst/>
          </a:prstGeom>
        </p:spPr>
        <p:txBody>
          <a:bodyPr lIns="91440" tIns="45720" rIns="91440" bIns="45720" anchor="ct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defTabSz="685783">
              <a:defRPr/>
            </a:pPr>
            <a:r>
              <a:rPr lang="en-GB" sz="4050" b="1" dirty="0">
                <a:solidFill>
                  <a:srgbClr val="1F1F5B"/>
                </a:solidFill>
              </a:rPr>
              <a:t>Growth in supply </a:t>
            </a:r>
          </a:p>
        </p:txBody>
      </p:sp>
      <p:sp>
        <p:nvSpPr>
          <p:cNvPr id="2" name="Rectangle 1"/>
          <p:cNvSpPr/>
          <p:nvPr/>
        </p:nvSpPr>
        <p:spPr>
          <a:xfrm>
            <a:off x="179785" y="1916832"/>
            <a:ext cx="8640365" cy="3477875"/>
          </a:xfrm>
          <a:prstGeom prst="rect">
            <a:avLst/>
          </a:prstGeom>
        </p:spPr>
        <p:txBody>
          <a:bodyPr>
            <a:spAutoFit/>
          </a:bodyPr>
          <a:lstStyle/>
          <a:p>
            <a:pPr marL="285743" indent="-285743" defTabSz="914378">
              <a:buFont typeface="Arial" panose="020B0604020202020204" pitchFamily="34" charset="0"/>
              <a:buChar char="•"/>
              <a:defRPr/>
            </a:pPr>
            <a:r>
              <a:rPr lang="en-GB" sz="2200" b="1" dirty="0">
                <a:solidFill>
                  <a:srgbClr val="6961A3"/>
                </a:solidFill>
                <a:latin typeface="Arial" panose="020B0604020202020204" pitchFamily="34" charset="0"/>
                <a:cs typeface="Arial" panose="020B0604020202020204" pitchFamily="34" charset="0"/>
              </a:rPr>
              <a:t>41% </a:t>
            </a:r>
            <a:r>
              <a:rPr lang="en-GB" sz="2200" dirty="0">
                <a:solidFill>
                  <a:srgbClr val="1F1F5B"/>
                </a:solidFill>
                <a:latin typeface="Arial" panose="020B0604020202020204" pitchFamily="34" charset="0"/>
                <a:cs typeface="Arial" panose="020B0604020202020204" pitchFamily="34" charset="0"/>
              </a:rPr>
              <a:t>increase in physiotherapy pre-registration university places in England, 2015/16-2018/19 </a:t>
            </a:r>
          </a:p>
          <a:p>
            <a:pPr marL="285743" indent="-285743" defTabSz="914378">
              <a:buFont typeface="Arial" panose="020B0604020202020204" pitchFamily="34" charset="0"/>
              <a:buChar char="•"/>
              <a:defRPr/>
            </a:pPr>
            <a:r>
              <a:rPr lang="en-GB" sz="2200" b="1" dirty="0">
                <a:solidFill>
                  <a:srgbClr val="6961A3"/>
                </a:solidFill>
                <a:latin typeface="Arial" panose="020B0604020202020204" pitchFamily="34" charset="0"/>
                <a:cs typeface="Arial" panose="020B0604020202020204" pitchFamily="34" charset="0"/>
              </a:rPr>
              <a:t>30% </a:t>
            </a:r>
            <a:r>
              <a:rPr lang="en-GB" sz="2200" dirty="0">
                <a:solidFill>
                  <a:srgbClr val="1F1F5B"/>
                </a:solidFill>
                <a:latin typeface="Arial" panose="020B0604020202020204" pitchFamily="34" charset="0"/>
                <a:cs typeface="Arial" panose="020B0604020202020204" pitchFamily="34" charset="0"/>
              </a:rPr>
              <a:t>increase in university programmes in England through expansion of existing courses and new providers entering the market in same period</a:t>
            </a:r>
          </a:p>
          <a:p>
            <a:pPr marL="285743" indent="-285743" defTabSz="914378">
              <a:buFont typeface="Arial" panose="020B0604020202020204" pitchFamily="34" charset="0"/>
              <a:buChar char="•"/>
              <a:defRPr/>
            </a:pPr>
            <a:r>
              <a:rPr lang="en-GB" sz="2200" dirty="0">
                <a:solidFill>
                  <a:srgbClr val="1F1F5B"/>
                </a:solidFill>
                <a:latin typeface="Arial" panose="020B0604020202020204" pitchFamily="34" charset="0"/>
                <a:cs typeface="Arial" panose="020B0604020202020204" pitchFamily="34" charset="0"/>
              </a:rPr>
              <a:t>Low attrition rates - 2.2% first year attrition for 2016/17 </a:t>
            </a:r>
          </a:p>
          <a:p>
            <a:pPr marL="285743" indent="-285743" defTabSz="914378">
              <a:buFont typeface="Arial" panose="020B0604020202020204" pitchFamily="34" charset="0"/>
              <a:buChar char="•"/>
              <a:defRPr/>
            </a:pPr>
            <a:r>
              <a:rPr lang="en-GB" sz="2200" dirty="0">
                <a:solidFill>
                  <a:srgbClr val="1F1F5B"/>
                </a:solidFill>
                <a:latin typeface="Arial" panose="020B0604020202020204" pitchFamily="34" charset="0"/>
                <a:cs typeface="Arial" panose="020B0604020202020204" pitchFamily="34" charset="0"/>
              </a:rPr>
              <a:t>High translation to practice - </a:t>
            </a:r>
            <a:r>
              <a:rPr lang="en-GB" sz="2200" b="1" dirty="0">
                <a:solidFill>
                  <a:srgbClr val="6961A3"/>
                </a:solidFill>
                <a:latin typeface="Arial" panose="020B0604020202020204" pitchFamily="34" charset="0"/>
                <a:cs typeface="Arial" panose="020B0604020202020204" pitchFamily="34" charset="0"/>
              </a:rPr>
              <a:t>90% </a:t>
            </a:r>
            <a:r>
              <a:rPr lang="en-GB" sz="2200" dirty="0">
                <a:solidFill>
                  <a:srgbClr val="1F1F5B"/>
                </a:solidFill>
                <a:latin typeface="Arial" panose="020B0604020202020204" pitchFamily="34" charset="0"/>
                <a:cs typeface="Arial" panose="020B0604020202020204" pitchFamily="34" charset="0"/>
              </a:rPr>
              <a:t>of recent graduates reporting having moved into physiotherapist roles after 6 months </a:t>
            </a:r>
          </a:p>
          <a:p>
            <a:pPr marL="285743" indent="-285743" defTabSz="914378">
              <a:buFont typeface="Arial" panose="020B0604020202020204" pitchFamily="34" charset="0"/>
              <a:buChar char="•"/>
              <a:defRPr/>
            </a:pPr>
            <a:r>
              <a:rPr lang="en-GB" sz="2200" dirty="0">
                <a:solidFill>
                  <a:srgbClr val="1F1F5B"/>
                </a:solidFill>
                <a:latin typeface="Arial" panose="020B0604020202020204" pitchFamily="34" charset="0"/>
                <a:cs typeface="Arial" panose="020B0604020202020204" pitchFamily="34" charset="0"/>
              </a:rPr>
              <a:t>Physio Degree Apprenticeship is now ready for delivery at both BSc(Hons) and MSc level</a:t>
            </a:r>
          </a:p>
        </p:txBody>
      </p:sp>
    </p:spTree>
    <p:extLst>
      <p:ext uri="{BB962C8B-B14F-4D97-AF65-F5344CB8AC3E}">
        <p14:creationId xmlns:p14="http://schemas.microsoft.com/office/powerpoint/2010/main" val="36654501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7504" y="828432"/>
            <a:ext cx="8587978" cy="1073944"/>
          </a:xfrm>
          <a:prstGeom prst="rect">
            <a:avLst/>
          </a:prstGeom>
        </p:spPr>
        <p:txBody>
          <a:bodyPr lIns="91440" tIns="45720" rIns="91440" bIns="45720" anchor="ct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defTabSz="685783">
              <a:defRPr/>
            </a:pPr>
            <a:r>
              <a:rPr lang="en-GB" sz="4050" b="1" spc="-150" dirty="0">
                <a:solidFill>
                  <a:srgbClr val="1F1F5B"/>
                </a:solidFill>
                <a:ea typeface="Arial Black" charset="0"/>
                <a:cs typeface="Arial Black" charset="0"/>
              </a:rPr>
              <a:t>Advanced practice and FCP</a:t>
            </a:r>
          </a:p>
        </p:txBody>
      </p:sp>
      <p:sp>
        <p:nvSpPr>
          <p:cNvPr id="2" name="Rectangle 1"/>
          <p:cNvSpPr/>
          <p:nvPr/>
        </p:nvSpPr>
        <p:spPr>
          <a:xfrm>
            <a:off x="179388" y="1902376"/>
            <a:ext cx="8653327" cy="4401205"/>
          </a:xfrm>
          <a:prstGeom prst="rect">
            <a:avLst/>
          </a:prstGeom>
        </p:spPr>
        <p:txBody>
          <a:bodyPr wrap="square">
            <a:spAutoFit/>
          </a:bodyPr>
          <a:lstStyle/>
          <a:p>
            <a:pPr marL="285743" indent="-285743" defTabSz="914378">
              <a:buFont typeface="Arial" panose="020B0604020202020204" pitchFamily="34" charset="0"/>
              <a:buChar char="•"/>
              <a:defRPr/>
            </a:pPr>
            <a:r>
              <a:rPr lang="en-GB" sz="2000" dirty="0">
                <a:solidFill>
                  <a:srgbClr val="1F1F5B"/>
                </a:solidFill>
                <a:latin typeface="Arial" panose="020B0604020202020204" pitchFamily="34" charset="0"/>
                <a:cs typeface="Arial" panose="020B0604020202020204" pitchFamily="34" charset="0"/>
              </a:rPr>
              <a:t>The GP Contract Framework supports employing advanced physios at B7 &amp; B8a who have the advanced skills and knowledge to:</a:t>
            </a:r>
          </a:p>
          <a:p>
            <a:pPr marL="628643" lvl="1" indent="-285743" defTabSz="914378">
              <a:buFont typeface="Arial" panose="020B0604020202020204" pitchFamily="34" charset="0"/>
              <a:buChar char="•"/>
              <a:defRPr/>
            </a:pPr>
            <a:r>
              <a:rPr lang="en-GB" sz="2000" dirty="0">
                <a:solidFill>
                  <a:srgbClr val="1F1F5B"/>
                </a:solidFill>
                <a:latin typeface="Arial" panose="020B0604020202020204" pitchFamily="34" charset="0"/>
                <a:cs typeface="Arial" panose="020B0604020202020204" pitchFamily="34" charset="0"/>
              </a:rPr>
              <a:t>clinically assess, diagnose, treat and manage undifferentiated caseloads</a:t>
            </a:r>
          </a:p>
          <a:p>
            <a:pPr marL="628643" lvl="1" indent="-285743" defTabSz="914378">
              <a:buFont typeface="Arial" panose="020B0604020202020204" pitchFamily="34" charset="0"/>
              <a:buChar char="•"/>
              <a:defRPr/>
            </a:pPr>
            <a:r>
              <a:rPr lang="en-GB" sz="2000" dirty="0">
                <a:solidFill>
                  <a:srgbClr val="1F1F5B"/>
                </a:solidFill>
                <a:latin typeface="Arial" panose="020B0604020202020204" pitchFamily="34" charset="0"/>
                <a:cs typeface="Arial" panose="020B0604020202020204" pitchFamily="34" charset="0"/>
              </a:rPr>
              <a:t>prescribe and administer therapeutic injections</a:t>
            </a:r>
          </a:p>
          <a:p>
            <a:pPr marL="628643" lvl="1" indent="-285743" defTabSz="914378">
              <a:buFont typeface="Arial" panose="020B0604020202020204" pitchFamily="34" charset="0"/>
              <a:buChar char="•"/>
              <a:defRPr/>
            </a:pPr>
            <a:r>
              <a:rPr lang="en-GB" sz="2000" dirty="0">
                <a:solidFill>
                  <a:srgbClr val="1F1F5B"/>
                </a:solidFill>
                <a:latin typeface="Arial" panose="020B0604020202020204" pitchFamily="34" charset="0"/>
                <a:cs typeface="Arial" panose="020B0604020202020204" pitchFamily="34" charset="0"/>
              </a:rPr>
              <a:t>manage high-level risk and complexity</a:t>
            </a:r>
          </a:p>
          <a:p>
            <a:pPr marL="285743" indent="-285743" defTabSz="914378">
              <a:buFont typeface="Arial" panose="020B0604020202020204" pitchFamily="34" charset="0"/>
              <a:buChar char="•"/>
              <a:defRPr/>
            </a:pPr>
            <a:endParaRPr lang="en-GB" sz="2000" dirty="0">
              <a:solidFill>
                <a:srgbClr val="1F1F5B"/>
              </a:solidFill>
              <a:latin typeface="Arial" panose="020B0604020202020204" pitchFamily="34" charset="0"/>
              <a:cs typeface="Arial" panose="020B0604020202020204" pitchFamily="34" charset="0"/>
            </a:endParaRPr>
          </a:p>
          <a:p>
            <a:pPr marL="285743" indent="-285743" defTabSz="914378">
              <a:buFont typeface="Arial" panose="020B0604020202020204" pitchFamily="34" charset="0"/>
              <a:buChar char="•"/>
              <a:defRPr/>
            </a:pPr>
            <a:r>
              <a:rPr lang="en-GB" sz="2000" dirty="0">
                <a:solidFill>
                  <a:srgbClr val="1F1F5B"/>
                </a:solidFill>
                <a:latin typeface="Arial" panose="020B0604020202020204" pitchFamily="34" charset="0"/>
                <a:cs typeface="Arial" panose="020B0604020202020204" pitchFamily="34" charset="0"/>
              </a:rPr>
              <a:t>At present: around 9000 physios at B7 and above are </a:t>
            </a:r>
            <a:br>
              <a:rPr lang="en-GB" sz="2000" dirty="0">
                <a:solidFill>
                  <a:srgbClr val="1F1F5B"/>
                </a:solidFill>
                <a:latin typeface="Arial" panose="020B0604020202020204" pitchFamily="34" charset="0"/>
                <a:cs typeface="Arial" panose="020B0604020202020204" pitchFamily="34" charset="0"/>
              </a:rPr>
            </a:br>
            <a:r>
              <a:rPr lang="en-GB" sz="2000" dirty="0">
                <a:solidFill>
                  <a:srgbClr val="1F1F5B"/>
                </a:solidFill>
                <a:latin typeface="Arial" panose="020B0604020202020204" pitchFamily="34" charset="0"/>
                <a:cs typeface="Arial" panose="020B0604020202020204" pitchFamily="34" charset="0"/>
              </a:rPr>
              <a:t>employed by NHS providers in England</a:t>
            </a:r>
          </a:p>
          <a:p>
            <a:pPr marL="285743" indent="-285743" defTabSz="914378">
              <a:buFont typeface="Arial" panose="020B0604020202020204" pitchFamily="34" charset="0"/>
              <a:buChar char="•"/>
              <a:defRPr/>
            </a:pPr>
            <a:endParaRPr lang="en-GB" sz="2000" dirty="0">
              <a:solidFill>
                <a:srgbClr val="1F1F5B"/>
              </a:solidFill>
              <a:latin typeface="Arial" panose="020B0604020202020204" pitchFamily="34" charset="0"/>
              <a:cs typeface="Arial" panose="020B0604020202020204" pitchFamily="34" charset="0"/>
            </a:endParaRPr>
          </a:p>
          <a:p>
            <a:pPr marL="285743" indent="-285743" defTabSz="914378">
              <a:buFont typeface="Arial" panose="020B0604020202020204" pitchFamily="34" charset="0"/>
              <a:buChar char="•"/>
              <a:defRPr/>
            </a:pPr>
            <a:r>
              <a:rPr lang="en-GB" sz="2000" dirty="0">
                <a:solidFill>
                  <a:srgbClr val="1F1F5B"/>
                </a:solidFill>
                <a:latin typeface="Arial" panose="020B0604020202020204" pitchFamily="34" charset="0"/>
                <a:cs typeface="Arial" panose="020B0604020202020204" pitchFamily="34" charset="0"/>
              </a:rPr>
              <a:t>The </a:t>
            </a:r>
            <a:r>
              <a:rPr lang="en-GB" sz="2000" i="1" dirty="0">
                <a:solidFill>
                  <a:srgbClr val="1F1F5B"/>
                </a:solidFill>
                <a:latin typeface="Arial" panose="020B0604020202020204" pitchFamily="34" charset="0"/>
                <a:cs typeface="Arial" panose="020B0604020202020204" pitchFamily="34" charset="0"/>
              </a:rPr>
              <a:t>MSK Core Capabilities Framework </a:t>
            </a:r>
            <a:r>
              <a:rPr lang="en-GB" sz="2000" dirty="0">
                <a:solidFill>
                  <a:srgbClr val="1F1F5B"/>
                </a:solidFill>
                <a:latin typeface="Arial" panose="020B0604020202020204" pitchFamily="34" charset="0"/>
                <a:cs typeface="Arial" panose="020B0604020202020204" pitchFamily="34" charset="0"/>
              </a:rPr>
              <a:t>should be </a:t>
            </a:r>
            <a:r>
              <a:rPr lang="en-GB" sz="2000" dirty="0" smtClean="0">
                <a:solidFill>
                  <a:srgbClr val="1F1F5B"/>
                </a:solidFill>
                <a:latin typeface="Arial" panose="020B0604020202020204" pitchFamily="34" charset="0"/>
                <a:cs typeface="Arial" panose="020B0604020202020204" pitchFamily="34" charset="0"/>
              </a:rPr>
              <a:t/>
            </a:r>
            <a:br>
              <a:rPr lang="en-GB" sz="2000" dirty="0" smtClean="0">
                <a:solidFill>
                  <a:srgbClr val="1F1F5B"/>
                </a:solidFill>
                <a:latin typeface="Arial" panose="020B0604020202020204" pitchFamily="34" charset="0"/>
                <a:cs typeface="Arial" panose="020B0604020202020204" pitchFamily="34" charset="0"/>
              </a:rPr>
            </a:br>
            <a:r>
              <a:rPr lang="en-GB" sz="2000" dirty="0" smtClean="0">
                <a:solidFill>
                  <a:srgbClr val="1F1F5B"/>
                </a:solidFill>
                <a:latin typeface="Arial" panose="020B0604020202020204" pitchFamily="34" charset="0"/>
                <a:cs typeface="Arial" panose="020B0604020202020204" pitchFamily="34" charset="0"/>
              </a:rPr>
              <a:t>consistent with </a:t>
            </a:r>
            <a:r>
              <a:rPr lang="en-GB" sz="2000" dirty="0">
                <a:solidFill>
                  <a:srgbClr val="1F1F5B"/>
                </a:solidFill>
                <a:latin typeface="Arial" panose="020B0604020202020204" pitchFamily="34" charset="0"/>
                <a:cs typeface="Arial" panose="020B0604020202020204" pitchFamily="34" charset="0"/>
              </a:rPr>
              <a:t>the clinical pillar for Advanced </a:t>
            </a:r>
            <a:r>
              <a:rPr lang="en-GB" sz="2000" dirty="0" smtClean="0">
                <a:solidFill>
                  <a:srgbClr val="1F1F5B"/>
                </a:solidFill>
                <a:latin typeface="Arial" panose="020B0604020202020204" pitchFamily="34" charset="0"/>
                <a:cs typeface="Arial" panose="020B0604020202020204" pitchFamily="34" charset="0"/>
              </a:rPr>
              <a:t/>
            </a:r>
            <a:br>
              <a:rPr lang="en-GB" sz="2000" dirty="0" smtClean="0">
                <a:solidFill>
                  <a:srgbClr val="1F1F5B"/>
                </a:solidFill>
                <a:latin typeface="Arial" panose="020B0604020202020204" pitchFamily="34" charset="0"/>
                <a:cs typeface="Arial" panose="020B0604020202020204" pitchFamily="34" charset="0"/>
              </a:rPr>
            </a:br>
            <a:r>
              <a:rPr lang="en-GB" sz="2000" dirty="0" smtClean="0">
                <a:solidFill>
                  <a:srgbClr val="1F1F5B"/>
                </a:solidFill>
                <a:latin typeface="Arial" panose="020B0604020202020204" pitchFamily="34" charset="0"/>
                <a:cs typeface="Arial" panose="020B0604020202020204" pitchFamily="34" charset="0"/>
              </a:rPr>
              <a:t>Clinical </a:t>
            </a:r>
            <a:r>
              <a:rPr lang="en-GB" sz="2000" dirty="0">
                <a:solidFill>
                  <a:srgbClr val="1F1F5B"/>
                </a:solidFill>
                <a:latin typeface="Arial" panose="020B0604020202020204" pitchFamily="34" charset="0"/>
                <a:cs typeface="Arial" panose="020B0604020202020204" pitchFamily="34" charset="0"/>
              </a:rPr>
              <a:t>Practice </a:t>
            </a:r>
          </a:p>
          <a:p>
            <a:pPr marL="285743" indent="-285743" defTabSz="914378">
              <a:buFont typeface="Arial" panose="020B0604020202020204" pitchFamily="34" charset="0"/>
              <a:buChar char="•"/>
              <a:defRPr/>
            </a:pPr>
            <a:endParaRPr lang="en-GB" sz="2000" dirty="0">
              <a:solidFill>
                <a:srgbClr val="1F1F5B"/>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rot="806534">
            <a:off x="6967359" y="3372466"/>
            <a:ext cx="1771453" cy="2456026"/>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rot="21336258">
            <a:off x="6827289" y="4084219"/>
            <a:ext cx="1316486" cy="1868829"/>
          </a:xfrm>
          <a:prstGeom prst="rect">
            <a:avLst/>
          </a:prstGeom>
          <a:ln>
            <a:solidFill>
              <a:schemeClr val="accent5">
                <a:lumMod val="60000"/>
                <a:lumOff val="40000"/>
              </a:schemeClr>
            </a:solidFill>
          </a:ln>
        </p:spPr>
      </p:pic>
    </p:spTree>
    <p:extLst>
      <p:ext uri="{BB962C8B-B14F-4D97-AF65-F5344CB8AC3E}">
        <p14:creationId xmlns:p14="http://schemas.microsoft.com/office/powerpoint/2010/main" val="28455348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1000"/>
                                        <p:tgtEl>
                                          <p:spTgt spid="2">
                                            <p:txEl>
                                              <p:pRg st="5" end="5"/>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6151" y="1125538"/>
            <a:ext cx="6777249" cy="579646"/>
          </a:xfrm>
          <a:prstGeom prst="rect">
            <a:avLst/>
          </a:prstGeom>
        </p:spPr>
        <p:txBody>
          <a:bodyPr wrap="square">
            <a:spAutoFit/>
          </a:bodyPr>
          <a:lstStyle/>
          <a:p>
            <a:pPr>
              <a:lnSpc>
                <a:spcPts val="3750"/>
              </a:lnSpc>
            </a:pPr>
            <a:r>
              <a:rPr lang="en-GB" sz="4050" b="1" spc="-150" dirty="0">
                <a:solidFill>
                  <a:srgbClr val="1F1F5B"/>
                </a:solidFill>
                <a:latin typeface="+mj-lt"/>
                <a:ea typeface="Arial Black" charset="0"/>
                <a:cs typeface="Arial" panose="020B0604020202020204" pitchFamily="34" charset="0"/>
              </a:rPr>
              <a:t>The FCP workforce  </a:t>
            </a:r>
          </a:p>
        </p:txBody>
      </p:sp>
      <p:sp>
        <p:nvSpPr>
          <p:cNvPr id="7" name="Rectangle 6">
            <a:extLst>
              <a:ext uri="{FF2B5EF4-FFF2-40B4-BE49-F238E27FC236}">
                <a16:creationId xmlns:a16="http://schemas.microsoft.com/office/drawing/2014/main" id="{BA94EAC3-1C9D-4C47-AEB8-5D225E4E342D}"/>
              </a:ext>
            </a:extLst>
          </p:cNvPr>
          <p:cNvSpPr/>
          <p:nvPr/>
        </p:nvSpPr>
        <p:spPr>
          <a:xfrm>
            <a:off x="252663" y="2272795"/>
            <a:ext cx="8891337" cy="3931846"/>
          </a:xfrm>
          <a:prstGeom prst="rect">
            <a:avLst/>
          </a:prstGeom>
        </p:spPr>
        <p:txBody>
          <a:bodyPr wrap="square">
            <a:spAutoFit/>
          </a:bodyPr>
          <a:lstStyle/>
          <a:p>
            <a:pPr marL="342900" indent="-342900">
              <a:lnSpc>
                <a:spcPts val="2480"/>
              </a:lnSpc>
              <a:spcAft>
                <a:spcPts val="1200"/>
              </a:spcAft>
              <a:buFont typeface="Arial" panose="020B0604020202020204" pitchFamily="34" charset="0"/>
              <a:buChar char="•"/>
            </a:pPr>
            <a:r>
              <a:rPr lang="en-GB" sz="2200" spc="-100" dirty="0">
                <a:solidFill>
                  <a:srgbClr val="1F1F5B"/>
                </a:solidFill>
                <a:latin typeface="Arial" panose="020B0604020202020204" pitchFamily="34" charset="0"/>
                <a:ea typeface="Arial" charset="0"/>
                <a:cs typeface="Arial" panose="020B0604020202020204" pitchFamily="34" charset="0"/>
              </a:rPr>
              <a:t>Full roll out of FCP requires the expansion of FCP posts as stated in the NHSE Long Term Plan</a:t>
            </a:r>
          </a:p>
          <a:p>
            <a:pPr marL="342900" indent="-342900">
              <a:lnSpc>
                <a:spcPts val="2480"/>
              </a:lnSpc>
              <a:spcAft>
                <a:spcPts val="1200"/>
              </a:spcAft>
              <a:buFont typeface="Arial" panose="020B0604020202020204" pitchFamily="34" charset="0"/>
              <a:buChar char="•"/>
            </a:pPr>
            <a:r>
              <a:rPr lang="en-GB" sz="2200" spc="-100" dirty="0">
                <a:solidFill>
                  <a:srgbClr val="1F1F5B"/>
                </a:solidFill>
                <a:latin typeface="Arial" panose="020B0604020202020204" pitchFamily="34" charset="0"/>
                <a:ea typeface="Arial" charset="0"/>
                <a:cs typeface="Arial" panose="020B0604020202020204" pitchFamily="34" charset="0"/>
              </a:rPr>
              <a:t>1 FCP </a:t>
            </a:r>
            <a:r>
              <a:rPr lang="en-GB" sz="2200" spc="-50" dirty="0">
                <a:solidFill>
                  <a:srgbClr val="1F1F5B"/>
                </a:solidFill>
                <a:latin typeface="Arial" panose="020B0604020202020204" pitchFamily="34" charset="0"/>
                <a:ea typeface="Arial" charset="0"/>
                <a:cs typeface="Arial" panose="020B0604020202020204" pitchFamily="34" charset="0"/>
              </a:rPr>
              <a:t>(WTE) per 10k population </a:t>
            </a:r>
          </a:p>
          <a:p>
            <a:pPr marL="342900" indent="-342900">
              <a:lnSpc>
                <a:spcPts val="2480"/>
              </a:lnSpc>
              <a:spcAft>
                <a:spcPts val="1200"/>
              </a:spcAft>
              <a:buFont typeface="Arial" panose="020B0604020202020204" pitchFamily="34" charset="0"/>
              <a:buChar char="•"/>
            </a:pPr>
            <a:r>
              <a:rPr lang="en-US" sz="2200" dirty="0">
                <a:solidFill>
                  <a:srgbClr val="1F1F5B"/>
                </a:solidFill>
                <a:latin typeface="Arial" panose="020B0604020202020204" pitchFamily="34" charset="0"/>
                <a:cs typeface="Arial" panose="020B0604020202020204" pitchFamily="34" charset="0"/>
              </a:rPr>
              <a:t>FCPs form part of the 20,000+ new general practice posts included in the GP Contract Framework for 2020</a:t>
            </a:r>
            <a:endParaRPr lang="en-GB" sz="2200" dirty="0">
              <a:solidFill>
                <a:srgbClr val="1F1F5B"/>
              </a:solidFill>
              <a:latin typeface="Arial" panose="020B0604020202020204" pitchFamily="34" charset="0"/>
              <a:cs typeface="Arial" panose="020B0604020202020204" pitchFamily="34" charset="0"/>
            </a:endParaRPr>
          </a:p>
          <a:p>
            <a:pPr marL="342900" indent="-342900">
              <a:lnSpc>
                <a:spcPts val="2480"/>
              </a:lnSpc>
              <a:spcAft>
                <a:spcPts val="1200"/>
              </a:spcAft>
              <a:buFont typeface="Arial" panose="020B0604020202020204" pitchFamily="34" charset="0"/>
              <a:buChar char="•"/>
            </a:pPr>
            <a:r>
              <a:rPr lang="en-GB" sz="2200" spc="-50" dirty="0">
                <a:solidFill>
                  <a:srgbClr val="1F1F5B"/>
                </a:solidFill>
                <a:latin typeface="Arial" panose="020B0604020202020204" pitchFamily="34" charset="0"/>
                <a:ea typeface="Arial" charset="0"/>
                <a:cs typeface="Arial" panose="020B0604020202020204" pitchFamily="34" charset="0"/>
              </a:rPr>
              <a:t>First wave of FCPs are existing advanced practice roles in MSK community and triage services </a:t>
            </a:r>
            <a:br>
              <a:rPr lang="en-GB" sz="2200" spc="-50" dirty="0">
                <a:solidFill>
                  <a:srgbClr val="1F1F5B"/>
                </a:solidFill>
                <a:latin typeface="Arial" panose="020B0604020202020204" pitchFamily="34" charset="0"/>
                <a:ea typeface="Arial" charset="0"/>
                <a:cs typeface="Arial" panose="020B0604020202020204" pitchFamily="34" charset="0"/>
              </a:rPr>
            </a:br>
            <a:r>
              <a:rPr lang="en-GB" sz="2200" spc="-50" dirty="0">
                <a:solidFill>
                  <a:srgbClr val="1F1F5B"/>
                </a:solidFill>
                <a:latin typeface="Arial" panose="020B0604020202020204" pitchFamily="34" charset="0"/>
                <a:ea typeface="Arial" charset="0"/>
                <a:cs typeface="Arial" panose="020B0604020202020204" pitchFamily="34" charset="0"/>
              </a:rPr>
              <a:t>- band 5/6 need to be developed to provide back</a:t>
            </a:r>
            <a:r>
              <a:rPr lang="en-GB" sz="2200" dirty="0">
                <a:solidFill>
                  <a:srgbClr val="1F1F5B"/>
                </a:solidFill>
                <a:latin typeface="Arial" panose="020B0604020202020204" pitchFamily="34" charset="0"/>
                <a:ea typeface="Arial" charset="0"/>
                <a:cs typeface="Arial" panose="020B0604020202020204" pitchFamily="34" charset="0"/>
              </a:rPr>
              <a:t>fi</a:t>
            </a:r>
            <a:r>
              <a:rPr lang="en-GB" sz="2200" spc="-50" dirty="0">
                <a:solidFill>
                  <a:srgbClr val="1F1F5B"/>
                </a:solidFill>
                <a:latin typeface="Arial" panose="020B0604020202020204" pitchFamily="34" charset="0"/>
                <a:ea typeface="Arial" charset="0"/>
                <a:cs typeface="Arial" panose="020B0604020202020204" pitchFamily="34" charset="0"/>
              </a:rPr>
              <a:t>ll.</a:t>
            </a:r>
            <a:endParaRPr lang="en-GB" sz="2200" dirty="0">
              <a:solidFill>
                <a:srgbClr val="6961A3"/>
              </a:solidFill>
            </a:endParaRPr>
          </a:p>
          <a:p>
            <a:pPr>
              <a:defRPr/>
            </a:pPr>
            <a:endParaRPr lang="en-GB" sz="2200" dirty="0">
              <a:solidFill>
                <a:srgbClr val="6961A3"/>
              </a:solidFill>
            </a:endParaRPr>
          </a:p>
          <a:p>
            <a:pPr marL="342900" indent="-342900">
              <a:lnSpc>
                <a:spcPts val="2480"/>
              </a:lnSpc>
              <a:spcAft>
                <a:spcPts val="1200"/>
              </a:spcAft>
              <a:buFont typeface="Arial" panose="020B0604020202020204" pitchFamily="34" charset="0"/>
              <a:buChar char="•"/>
            </a:pPr>
            <a:endParaRPr lang="en-GB" sz="2200" spc="-50" dirty="0">
              <a:solidFill>
                <a:srgbClr val="1F1F5B"/>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202902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tgtEl>
                                          <p:spTgt spid="7">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388" y="1125538"/>
            <a:ext cx="7886700" cy="994172"/>
          </a:xfrm>
        </p:spPr>
        <p:txBody>
          <a:bodyPr>
            <a:normAutofit/>
          </a:bodyPr>
          <a:lstStyle/>
          <a:p>
            <a:pPr algn="l"/>
            <a:r>
              <a:rPr lang="en-GB" sz="4800" dirty="0">
                <a:solidFill>
                  <a:srgbClr val="002060"/>
                </a:solidFill>
                <a:cs typeface="Arial" panose="020B0604020202020204" pitchFamily="34" charset="0"/>
              </a:rPr>
              <a:t>What is required for FCP roll out?</a:t>
            </a:r>
          </a:p>
        </p:txBody>
      </p:sp>
      <p:sp>
        <p:nvSpPr>
          <p:cNvPr id="3" name="Content Placeholder 2"/>
          <p:cNvSpPr>
            <a:spLocks noGrp="1"/>
          </p:cNvSpPr>
          <p:nvPr>
            <p:ph idx="4294967295"/>
          </p:nvPr>
        </p:nvSpPr>
        <p:spPr>
          <a:xfrm>
            <a:off x="227025" y="2397409"/>
            <a:ext cx="6799417" cy="3263504"/>
          </a:xfrm>
        </p:spPr>
        <p:txBody>
          <a:bodyPr>
            <a:normAutofit fontScale="85000" lnSpcReduction="20000"/>
          </a:bodyPr>
          <a:lstStyle/>
          <a:p>
            <a:pPr marL="0" indent="0">
              <a:buNone/>
            </a:pPr>
            <a:r>
              <a:rPr lang="en-GB" dirty="0" smtClean="0">
                <a:solidFill>
                  <a:srgbClr val="1F1F5B"/>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GB" dirty="0" smtClean="0">
                <a:solidFill>
                  <a:srgbClr val="1F1F5B"/>
                </a:solidFill>
                <a:latin typeface="Arial" panose="020B0604020202020204" pitchFamily="34" charset="0"/>
                <a:cs typeface="Arial" panose="020B0604020202020204" pitchFamily="34" charset="0"/>
              </a:rPr>
              <a:t>Implementation of the HEE’s MSK Core Capabilities Framework  </a:t>
            </a:r>
          </a:p>
          <a:p>
            <a:r>
              <a:rPr lang="en-GB" dirty="0" smtClean="0">
                <a:solidFill>
                  <a:srgbClr val="1F1F5B"/>
                </a:solidFill>
                <a:latin typeface="Arial" panose="020B0604020202020204" pitchFamily="34" charset="0"/>
                <a:cs typeface="Arial" panose="020B0604020202020204" pitchFamily="34" charset="0"/>
              </a:rPr>
              <a:t>Generate </a:t>
            </a:r>
            <a:r>
              <a:rPr lang="en-GB" dirty="0">
                <a:solidFill>
                  <a:srgbClr val="1F1F5B"/>
                </a:solidFill>
                <a:latin typeface="Arial" panose="020B0604020202020204" pitchFamily="34" charset="0"/>
                <a:cs typeface="Arial" panose="020B0604020202020204" pitchFamily="34" charset="0"/>
              </a:rPr>
              <a:t>sustainable FCP workforce supply</a:t>
            </a:r>
            <a:endParaRPr lang="en-GB" dirty="0" smtClean="0">
              <a:solidFill>
                <a:srgbClr val="1F1F5B"/>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dirty="0" smtClean="0">
                <a:solidFill>
                  <a:srgbClr val="1F1F5B"/>
                </a:solidFill>
                <a:latin typeface="Arial" panose="020B0604020202020204" pitchFamily="34" charset="0"/>
                <a:cs typeface="Arial" panose="020B0604020202020204" pitchFamily="34" charset="0"/>
              </a:rPr>
              <a:t>Align FCP initiatives with wider </a:t>
            </a:r>
            <a:r>
              <a:rPr lang="en-GB" dirty="0">
                <a:solidFill>
                  <a:srgbClr val="1F1F5B"/>
                </a:solidFill>
                <a:latin typeface="Arial" panose="020B0604020202020204" pitchFamily="34" charset="0"/>
                <a:cs typeface="Arial" panose="020B0604020202020204" pitchFamily="34" charset="0"/>
              </a:rPr>
              <a:t>developments </a:t>
            </a:r>
          </a:p>
          <a:p>
            <a:pPr>
              <a:buFont typeface="Arial" panose="020B0604020202020204" pitchFamily="34" charset="0"/>
              <a:buChar char="•"/>
            </a:pPr>
            <a:r>
              <a:rPr lang="en-GB" dirty="0" smtClean="0">
                <a:solidFill>
                  <a:srgbClr val="1F1F5B"/>
                </a:solidFill>
                <a:latin typeface="Arial" panose="020B0604020202020204" pitchFamily="34" charset="0"/>
                <a:cs typeface="Arial" panose="020B0604020202020204" pitchFamily="34" charset="0"/>
              </a:rPr>
              <a:t>Attend to FCP </a:t>
            </a:r>
            <a:r>
              <a:rPr lang="en-GB" dirty="0">
                <a:solidFill>
                  <a:srgbClr val="1F1F5B"/>
                </a:solidFill>
                <a:latin typeface="Arial" panose="020B0604020202020204" pitchFamily="34" charset="0"/>
                <a:cs typeface="Arial" panose="020B0604020202020204" pitchFamily="34" charset="0"/>
              </a:rPr>
              <a:t>CPD </a:t>
            </a:r>
            <a:r>
              <a:rPr lang="en-GB" dirty="0" smtClean="0">
                <a:solidFill>
                  <a:srgbClr val="1F1F5B"/>
                </a:solidFill>
                <a:latin typeface="Arial" panose="020B0604020202020204" pitchFamily="34" charset="0"/>
                <a:cs typeface="Arial" panose="020B0604020202020204" pitchFamily="34" charset="0"/>
              </a:rPr>
              <a:t>needs </a:t>
            </a:r>
            <a:endParaRPr lang="en-GB" dirty="0">
              <a:solidFill>
                <a:srgbClr val="1F1F5B"/>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GB" dirty="0" smtClean="0">
              <a:solidFill>
                <a:srgbClr val="1F1F5B"/>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GB" sz="1800" dirty="0">
              <a:solidFill>
                <a:srgbClr val="1F1F5B"/>
              </a:solidFill>
            </a:endParaRPr>
          </a:p>
        </p:txBody>
      </p:sp>
      <p:pic>
        <p:nvPicPr>
          <p:cNvPr id="6" name="Picture 5"/>
          <p:cNvPicPr>
            <a:picLocks noChangeAspect="1"/>
          </p:cNvPicPr>
          <p:nvPr/>
        </p:nvPicPr>
        <p:blipFill>
          <a:blip r:embed="rId3"/>
          <a:stretch>
            <a:fillRect/>
          </a:stretch>
        </p:blipFill>
        <p:spPr>
          <a:xfrm rot="21336258">
            <a:off x="7115719" y="2584266"/>
            <a:ext cx="1686700" cy="2394369"/>
          </a:xfrm>
          <a:prstGeom prst="rect">
            <a:avLst/>
          </a:prstGeom>
          <a:ln>
            <a:solidFill>
              <a:schemeClr val="accent5">
                <a:lumMod val="60000"/>
                <a:lumOff val="40000"/>
              </a:schemeClr>
            </a:solidFill>
          </a:ln>
        </p:spPr>
      </p:pic>
    </p:spTree>
    <p:extLst>
      <p:ext uri="{BB962C8B-B14F-4D97-AF65-F5344CB8AC3E}">
        <p14:creationId xmlns:p14="http://schemas.microsoft.com/office/powerpoint/2010/main" val="1974275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388" y="1856464"/>
            <a:ext cx="8641084" cy="3044554"/>
          </a:xfrm>
        </p:spPr>
        <p:txBody>
          <a:bodyPr>
            <a:noAutofit/>
          </a:bodyPr>
          <a:lstStyle/>
          <a:p>
            <a:pPr marL="0" indent="0">
              <a:lnSpc>
                <a:spcPts val="2180"/>
              </a:lnSpc>
              <a:spcBef>
                <a:spcPts val="0"/>
              </a:spcBef>
              <a:spcAft>
                <a:spcPts val="450"/>
              </a:spcAft>
              <a:buNone/>
            </a:pPr>
            <a:r>
              <a:rPr lang="en-GB" sz="2300" b="1" dirty="0" smtClean="0">
                <a:solidFill>
                  <a:srgbClr val="1F1F5B"/>
                </a:solidFill>
              </a:rPr>
              <a:t>NHS England evaluation of FCP</a:t>
            </a:r>
            <a:br>
              <a:rPr lang="en-GB" sz="2300" b="1" dirty="0" smtClean="0">
                <a:solidFill>
                  <a:srgbClr val="1F1F5B"/>
                </a:solidFill>
              </a:rPr>
            </a:br>
            <a:endParaRPr lang="en-GB" sz="2300" b="1" dirty="0" smtClean="0">
              <a:solidFill>
                <a:srgbClr val="1F1F5B"/>
              </a:solidFill>
            </a:endParaRPr>
          </a:p>
          <a:p>
            <a:pPr marL="0" indent="0">
              <a:lnSpc>
                <a:spcPts val="2180"/>
              </a:lnSpc>
              <a:spcBef>
                <a:spcPts val="0"/>
              </a:spcBef>
              <a:buNone/>
            </a:pPr>
            <a:r>
              <a:rPr lang="en-GB" sz="2300" b="1" dirty="0" smtClean="0">
                <a:solidFill>
                  <a:srgbClr val="1F1F5B"/>
                </a:solidFill>
              </a:rPr>
              <a:t>Last summer: </a:t>
            </a:r>
            <a:r>
              <a:rPr lang="en-GB" sz="2300" dirty="0" smtClean="0">
                <a:solidFill>
                  <a:srgbClr val="1F1F5B"/>
                </a:solidFill>
              </a:rPr>
              <a:t>41 out of 42 STPs put forward an existing or forthcoming FCP service for the evaluation. Cited in LTP in January 2019.</a:t>
            </a:r>
            <a:br>
              <a:rPr lang="en-GB" sz="2300" dirty="0" smtClean="0">
                <a:solidFill>
                  <a:srgbClr val="1F1F5B"/>
                </a:solidFill>
              </a:rPr>
            </a:br>
            <a:r>
              <a:rPr lang="en-GB" sz="2300" b="1" dirty="0" smtClean="0">
                <a:solidFill>
                  <a:srgbClr val="1F1F5B"/>
                </a:solidFill>
              </a:rPr>
              <a:t/>
            </a:r>
            <a:br>
              <a:rPr lang="en-GB" sz="2300" b="1" dirty="0" smtClean="0">
                <a:solidFill>
                  <a:srgbClr val="1F1F5B"/>
                </a:solidFill>
              </a:rPr>
            </a:br>
            <a:r>
              <a:rPr lang="en-GB" sz="2300" b="1" dirty="0" smtClean="0">
                <a:solidFill>
                  <a:srgbClr val="1F1F5B"/>
                </a:solidFill>
              </a:rPr>
              <a:t>Phase 1: </a:t>
            </a:r>
            <a:r>
              <a:rPr lang="en-GB" sz="2300" dirty="0" smtClean="0">
                <a:solidFill>
                  <a:srgbClr val="1F1F5B"/>
                </a:solidFill>
              </a:rPr>
              <a:t>provided local context (re: services’ funding, governance, staffing, providers, </a:t>
            </a:r>
            <a:r>
              <a:rPr lang="en-GB" sz="2300" dirty="0" err="1" smtClean="0">
                <a:solidFill>
                  <a:srgbClr val="1F1F5B"/>
                </a:solidFill>
              </a:rPr>
              <a:t>etc</a:t>
            </a:r>
            <a:r>
              <a:rPr lang="en-GB" sz="2300" dirty="0" smtClean="0">
                <a:solidFill>
                  <a:srgbClr val="1F1F5B"/>
                </a:solidFill>
              </a:rPr>
              <a:t>) </a:t>
            </a:r>
            <a:br>
              <a:rPr lang="en-GB" sz="2300" dirty="0" smtClean="0">
                <a:solidFill>
                  <a:srgbClr val="1F1F5B"/>
                </a:solidFill>
              </a:rPr>
            </a:br>
            <a:endParaRPr lang="en-GB" sz="2300" dirty="0" smtClean="0">
              <a:solidFill>
                <a:srgbClr val="1F1F5B"/>
              </a:solidFill>
            </a:endParaRPr>
          </a:p>
          <a:p>
            <a:pPr marL="0" indent="0">
              <a:lnSpc>
                <a:spcPts val="2180"/>
              </a:lnSpc>
              <a:spcBef>
                <a:spcPts val="0"/>
              </a:spcBef>
              <a:buNone/>
            </a:pPr>
            <a:r>
              <a:rPr lang="en-GB" sz="2300" b="1" dirty="0" smtClean="0">
                <a:solidFill>
                  <a:srgbClr val="1F1F5B"/>
                </a:solidFill>
              </a:rPr>
              <a:t>Phase 2:</a:t>
            </a:r>
            <a:r>
              <a:rPr lang="en-GB" sz="2300" dirty="0" smtClean="0">
                <a:solidFill>
                  <a:srgbClr val="1F1F5B"/>
                </a:solidFill>
              </a:rPr>
              <a:t> collation of appointment data captured on practices’ clinical data systems</a:t>
            </a:r>
          </a:p>
          <a:p>
            <a:pPr marL="0" indent="0">
              <a:lnSpc>
                <a:spcPts val="2180"/>
              </a:lnSpc>
              <a:spcBef>
                <a:spcPts val="0"/>
              </a:spcBef>
              <a:buNone/>
            </a:pPr>
            <a:endParaRPr lang="en-GB" sz="2300" dirty="0">
              <a:solidFill>
                <a:srgbClr val="1F1F5B"/>
              </a:solidFill>
            </a:endParaRPr>
          </a:p>
        </p:txBody>
      </p:sp>
      <p:sp>
        <p:nvSpPr>
          <p:cNvPr id="5" name="Title 1">
            <a:extLst>
              <a:ext uri="{FF2B5EF4-FFF2-40B4-BE49-F238E27FC236}">
                <a16:creationId xmlns:a16="http://schemas.microsoft.com/office/drawing/2014/main" id="{2CA53F43-E0B3-D741-9BBE-EA8946A1CF00}"/>
              </a:ext>
            </a:extLst>
          </p:cNvPr>
          <p:cNvSpPr txBox="1">
            <a:spLocks/>
          </p:cNvSpPr>
          <p:nvPr/>
        </p:nvSpPr>
        <p:spPr>
          <a:xfrm>
            <a:off x="77704" y="846440"/>
            <a:ext cx="7139136"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GB" sz="4050" b="1" spc="-150" dirty="0">
                <a:solidFill>
                  <a:srgbClr val="1F1F5B"/>
                </a:solidFill>
                <a:ea typeface="Arial Black" charset="0"/>
                <a:cs typeface="Arial Black" charset="0"/>
              </a:rPr>
              <a:t>Demonstrating impact</a:t>
            </a:r>
          </a:p>
        </p:txBody>
      </p:sp>
      <p:pic>
        <p:nvPicPr>
          <p:cNvPr id="6" name="Picture 2" descr="Thumbnail"/>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3273" r="13977"/>
          <a:stretch/>
        </p:blipFill>
        <p:spPr bwMode="auto">
          <a:xfrm>
            <a:off x="7020272" y="5053793"/>
            <a:ext cx="1503600" cy="174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896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4294967295"/>
          </p:nvPr>
        </p:nvSpPr>
        <p:spPr>
          <a:xfrm>
            <a:off x="156868" y="1776297"/>
            <a:ext cx="8130887" cy="3263504"/>
          </a:xfrm>
        </p:spPr>
        <p:txBody>
          <a:bodyPr>
            <a:noAutofit/>
          </a:bodyPr>
          <a:lstStyle/>
          <a:p>
            <a:pPr marL="0" indent="0">
              <a:buClr>
                <a:srgbClr val="6A6999"/>
              </a:buClr>
              <a:buNone/>
            </a:pPr>
            <a:r>
              <a:rPr lang="en-GB" sz="2000" b="1" dirty="0">
                <a:solidFill>
                  <a:srgbClr val="1F1F5B"/>
                </a:solidFill>
              </a:rPr>
              <a:t>Phase 3: </a:t>
            </a:r>
            <a:r>
              <a:rPr lang="en-GB" sz="2000" dirty="0">
                <a:solidFill>
                  <a:srgbClr val="1F1F5B"/>
                </a:solidFill>
              </a:rPr>
              <a:t>Demonstration of outcome and experience for patients (including PROMs and PREMs), GPs and physiotherapists.</a:t>
            </a:r>
          </a:p>
          <a:p>
            <a:pPr marL="0" indent="0">
              <a:buClr>
                <a:srgbClr val="6A6999"/>
              </a:buClr>
              <a:buNone/>
            </a:pPr>
            <a:r>
              <a:rPr lang="en-GB" sz="2000" dirty="0">
                <a:solidFill>
                  <a:srgbClr val="1F1F5B"/>
                </a:solidFill>
              </a:rPr>
              <a:t>Consists of: </a:t>
            </a:r>
          </a:p>
          <a:p>
            <a:pPr lvl="1">
              <a:defRPr/>
            </a:pPr>
            <a:r>
              <a:rPr lang="en-GB" sz="2000" dirty="0" smtClean="0">
                <a:solidFill>
                  <a:srgbClr val="1F1F5B"/>
                </a:solidFill>
              </a:rPr>
              <a:t>Stakeholder </a:t>
            </a:r>
            <a:r>
              <a:rPr lang="en-GB" sz="2000" dirty="0">
                <a:solidFill>
                  <a:srgbClr val="1F1F5B"/>
                </a:solidFill>
              </a:rPr>
              <a:t>consultation to agree </a:t>
            </a:r>
            <a:r>
              <a:rPr lang="en-GB" sz="2000" dirty="0" smtClean="0">
                <a:solidFill>
                  <a:srgbClr val="1F1F5B"/>
                </a:solidFill>
              </a:rPr>
              <a:t>on service </a:t>
            </a:r>
            <a:r>
              <a:rPr lang="en-GB" sz="2000" dirty="0">
                <a:solidFill>
                  <a:srgbClr val="1F1F5B"/>
                </a:solidFill>
              </a:rPr>
              <a:t>aims and success criteria. </a:t>
            </a:r>
          </a:p>
          <a:p>
            <a:pPr lvl="1">
              <a:defRPr/>
            </a:pPr>
            <a:r>
              <a:rPr lang="en-GB" sz="2000" dirty="0" smtClean="0">
                <a:solidFill>
                  <a:srgbClr val="1F1F5B"/>
                </a:solidFill>
              </a:rPr>
              <a:t>Online follow-up questionnaires post FCP consultation</a:t>
            </a:r>
          </a:p>
          <a:p>
            <a:pPr lvl="1">
              <a:defRPr/>
            </a:pPr>
            <a:r>
              <a:rPr lang="en-GB" sz="2000" dirty="0" smtClean="0">
                <a:solidFill>
                  <a:srgbClr val="1F1F5B"/>
                </a:solidFill>
              </a:rPr>
              <a:t>Interviews and focus groups with healthcare </a:t>
            </a:r>
            <a:r>
              <a:rPr lang="en-GB" sz="2000" dirty="0">
                <a:solidFill>
                  <a:srgbClr val="1F1F5B"/>
                </a:solidFill>
              </a:rPr>
              <a:t>professionals </a:t>
            </a:r>
            <a:r>
              <a:rPr lang="en-GB" sz="2000" dirty="0" smtClean="0">
                <a:solidFill>
                  <a:srgbClr val="1F1F5B"/>
                </a:solidFill>
              </a:rPr>
              <a:t>and patients</a:t>
            </a:r>
          </a:p>
          <a:p>
            <a:pPr lvl="1">
              <a:defRPr/>
            </a:pPr>
            <a:endParaRPr lang="en-GB" sz="2000" dirty="0">
              <a:solidFill>
                <a:srgbClr val="1F1F5B"/>
              </a:solidFill>
            </a:endParaRPr>
          </a:p>
          <a:p>
            <a:pPr>
              <a:defRPr/>
            </a:pPr>
            <a:r>
              <a:rPr lang="en-GB" sz="2000" b="1" dirty="0">
                <a:solidFill>
                  <a:srgbClr val="1F1F5B"/>
                </a:solidFill>
              </a:rPr>
              <a:t>Later in 2019 &gt; Phase 3 opens to all qualifying FCP services across the UK </a:t>
            </a:r>
          </a:p>
          <a:p>
            <a:pPr marL="342900" lvl="1" indent="0">
              <a:buNone/>
              <a:defRPr/>
            </a:pPr>
            <a:r>
              <a:rPr lang="en-GB" sz="2000" dirty="0">
                <a:solidFill>
                  <a:srgbClr val="1F1F5B"/>
                </a:solidFill>
              </a:rPr>
              <a:t> </a:t>
            </a:r>
            <a:endParaRPr lang="en-GB" sz="2000" dirty="0" smtClean="0">
              <a:solidFill>
                <a:srgbClr val="1F1F5B"/>
              </a:solidFill>
            </a:endParaRPr>
          </a:p>
          <a:p>
            <a:pPr marL="0" indent="0">
              <a:buNone/>
              <a:defRPr/>
            </a:pPr>
            <a:endParaRPr lang="en-GB" sz="2000" dirty="0">
              <a:solidFill>
                <a:srgbClr val="1F1F5B"/>
              </a:solidFill>
            </a:endParaRPr>
          </a:p>
          <a:p>
            <a:pPr marL="0" indent="0">
              <a:buNone/>
              <a:defRPr/>
            </a:pPr>
            <a:endParaRPr lang="en-GB" sz="2000" dirty="0">
              <a:solidFill>
                <a:srgbClr val="1F1F5B"/>
              </a:solidFill>
            </a:endParaRPr>
          </a:p>
          <a:p>
            <a:pPr marL="0" indent="0">
              <a:buClr>
                <a:srgbClr val="6A6999"/>
              </a:buClr>
              <a:buNone/>
            </a:pPr>
            <a:endParaRPr lang="en-GB" sz="2000" dirty="0">
              <a:solidFill>
                <a:srgbClr val="1F1F5B"/>
              </a:solidFill>
            </a:endParaRPr>
          </a:p>
        </p:txBody>
      </p:sp>
      <p:sp>
        <p:nvSpPr>
          <p:cNvPr id="9" name="Title 1">
            <a:extLst>
              <a:ext uri="{FF2B5EF4-FFF2-40B4-BE49-F238E27FC236}">
                <a16:creationId xmlns:a16="http://schemas.microsoft.com/office/drawing/2014/main" id="{2CA53F43-E0B3-D741-9BBE-EA8946A1CF00}"/>
              </a:ext>
            </a:extLst>
          </p:cNvPr>
          <p:cNvSpPr txBox="1">
            <a:spLocks/>
          </p:cNvSpPr>
          <p:nvPr/>
        </p:nvSpPr>
        <p:spPr>
          <a:xfrm>
            <a:off x="107504" y="908720"/>
            <a:ext cx="7139136"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GB" sz="4050" b="1" spc="-150" dirty="0">
                <a:solidFill>
                  <a:srgbClr val="1F1F5B"/>
                </a:solidFill>
                <a:ea typeface="Arial Black" charset="0"/>
                <a:cs typeface="Arial Black" charset="0"/>
              </a:rPr>
              <a:t>Demonstrating impact</a:t>
            </a:r>
          </a:p>
        </p:txBody>
      </p:sp>
    </p:spTree>
    <p:extLst>
      <p:ext uri="{BB962C8B-B14F-4D97-AF65-F5344CB8AC3E}">
        <p14:creationId xmlns:p14="http://schemas.microsoft.com/office/powerpoint/2010/main" val="137358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000"/>
                                        <p:tgtEl>
                                          <p:spTgt spid="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1000"/>
                                        <p:tgtEl>
                                          <p:spTgt spid="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565" y="980728"/>
            <a:ext cx="7886700" cy="994172"/>
          </a:xfrm>
        </p:spPr>
        <p:txBody>
          <a:bodyPr>
            <a:normAutofit/>
          </a:bodyPr>
          <a:lstStyle/>
          <a:p>
            <a:pPr algn="l"/>
            <a:r>
              <a:rPr lang="en-GB" sz="4800" dirty="0">
                <a:solidFill>
                  <a:srgbClr val="002060"/>
                </a:solidFill>
                <a:latin typeface="+mn-lt"/>
                <a:cs typeface="Arial" panose="020B0604020202020204" pitchFamily="34" charset="0"/>
              </a:rPr>
              <a:t>Key success outcomes</a:t>
            </a:r>
          </a:p>
        </p:txBody>
      </p:sp>
      <p:sp>
        <p:nvSpPr>
          <p:cNvPr id="3" name="Content Placeholder 2"/>
          <p:cNvSpPr>
            <a:spLocks noGrp="1"/>
          </p:cNvSpPr>
          <p:nvPr>
            <p:ph idx="4294967295"/>
          </p:nvPr>
        </p:nvSpPr>
        <p:spPr>
          <a:xfrm>
            <a:off x="179388" y="1844824"/>
            <a:ext cx="8785100" cy="3263504"/>
          </a:xfrm>
        </p:spPr>
        <p:txBody>
          <a:bodyPr numCol="2" spcCol="360000">
            <a:noAutofit/>
          </a:bodyPr>
          <a:lstStyle/>
          <a:p>
            <a:r>
              <a:rPr lang="en-GB" sz="1900" dirty="0">
                <a:solidFill>
                  <a:srgbClr val="1F1F5B"/>
                </a:solidFill>
              </a:rPr>
              <a:t>Maintaining safety </a:t>
            </a:r>
          </a:p>
          <a:p>
            <a:r>
              <a:rPr lang="en-GB" sz="1900" dirty="0">
                <a:solidFill>
                  <a:srgbClr val="1F1F5B"/>
                </a:solidFill>
              </a:rPr>
              <a:t>Improved access for patients to the musculoskeletal services as required</a:t>
            </a:r>
          </a:p>
          <a:p>
            <a:r>
              <a:rPr lang="en-GB" sz="1900" dirty="0">
                <a:solidFill>
                  <a:srgbClr val="1F1F5B"/>
                </a:solidFill>
              </a:rPr>
              <a:t>Improved GP capacity for other caseloads</a:t>
            </a:r>
          </a:p>
          <a:p>
            <a:r>
              <a:rPr lang="en-GB" sz="1900" dirty="0">
                <a:solidFill>
                  <a:srgbClr val="1F1F5B"/>
                </a:solidFill>
              </a:rPr>
              <a:t>Fewer inappropriate secondary care referrals</a:t>
            </a:r>
          </a:p>
          <a:p>
            <a:r>
              <a:rPr lang="en-GB" sz="1900" dirty="0">
                <a:solidFill>
                  <a:srgbClr val="1F1F5B"/>
                </a:solidFill>
              </a:rPr>
              <a:t>Improved conversion rates to surgery</a:t>
            </a:r>
          </a:p>
          <a:p>
            <a:r>
              <a:rPr lang="en-GB" sz="1900" dirty="0">
                <a:solidFill>
                  <a:srgbClr val="1F1F5B"/>
                </a:solidFill>
              </a:rPr>
              <a:t>Fewer inappropriate MRIs &amp; X-rays</a:t>
            </a:r>
          </a:p>
          <a:p>
            <a:r>
              <a:rPr lang="en-GB" sz="1900" dirty="0">
                <a:solidFill>
                  <a:srgbClr val="1F1F5B"/>
                </a:solidFill>
              </a:rPr>
              <a:t>Reduced prescribing rates and costs</a:t>
            </a:r>
          </a:p>
          <a:p>
            <a:r>
              <a:rPr lang="en-GB" sz="1900" dirty="0">
                <a:solidFill>
                  <a:srgbClr val="1F1F5B"/>
                </a:solidFill>
              </a:rPr>
              <a:t>Fewer re-referrals for the same condition </a:t>
            </a:r>
          </a:p>
          <a:p>
            <a:r>
              <a:rPr lang="en-GB" sz="1900" dirty="0">
                <a:solidFill>
                  <a:srgbClr val="1F1F5B"/>
                </a:solidFill>
              </a:rPr>
              <a:t>Increased (and speedier) returns to work through issue of AHP Fitness for Work Reports</a:t>
            </a:r>
          </a:p>
          <a:p>
            <a:r>
              <a:rPr lang="en-GB" sz="1900" dirty="0">
                <a:solidFill>
                  <a:srgbClr val="1F1F5B"/>
                </a:solidFill>
              </a:rPr>
              <a:t>Improved patient self-care through supporting of self-management programmes and social prescribing</a:t>
            </a:r>
          </a:p>
          <a:p>
            <a:r>
              <a:rPr lang="en-GB" sz="1900" dirty="0">
                <a:solidFill>
                  <a:srgbClr val="1F1F5B"/>
                </a:solidFill>
              </a:rPr>
              <a:t>Improved ‘wellness’ healthy living message from FCP</a:t>
            </a:r>
          </a:p>
          <a:p>
            <a:r>
              <a:rPr lang="en-GB" sz="1900" dirty="0">
                <a:solidFill>
                  <a:srgbClr val="1F1F5B"/>
                </a:solidFill>
              </a:rPr>
              <a:t>Improved patient &amp; staff experience</a:t>
            </a:r>
          </a:p>
          <a:p>
            <a:pPr>
              <a:buFont typeface="Wingdings" panose="05000000000000000000" pitchFamily="2" charset="2"/>
              <a:buChar char="§"/>
            </a:pPr>
            <a:endParaRPr lang="en-GB" sz="1900" dirty="0">
              <a:solidFill>
                <a:srgbClr val="1F1F5B"/>
              </a:solidFill>
            </a:endParaRPr>
          </a:p>
        </p:txBody>
      </p:sp>
    </p:spTree>
    <p:extLst>
      <p:ext uri="{BB962C8B-B14F-4D97-AF65-F5344CB8AC3E}">
        <p14:creationId xmlns:p14="http://schemas.microsoft.com/office/powerpoint/2010/main" val="3646502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10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60549" y="980728"/>
            <a:ext cx="7886700" cy="994172"/>
          </a:xfrm>
        </p:spPr>
        <p:txBody>
          <a:bodyPr>
            <a:normAutofit/>
          </a:bodyPr>
          <a:lstStyle/>
          <a:p>
            <a:pPr algn="l"/>
            <a:r>
              <a:rPr lang="en-GB" sz="4800" dirty="0" smtClean="0">
                <a:solidFill>
                  <a:srgbClr val="27236D"/>
                </a:solidFill>
                <a:cs typeface="Arial" panose="020B0604020202020204" pitchFamily="34" charset="0"/>
              </a:rPr>
              <a:t>Areas </a:t>
            </a:r>
            <a:r>
              <a:rPr lang="en-GB" sz="4800" dirty="0">
                <a:solidFill>
                  <a:srgbClr val="27236D"/>
                </a:solidFill>
                <a:cs typeface="Arial" panose="020B0604020202020204" pitchFamily="34" charset="0"/>
              </a:rPr>
              <a:t>of focus – Next steps</a:t>
            </a:r>
          </a:p>
        </p:txBody>
      </p:sp>
      <p:graphicFrame>
        <p:nvGraphicFramePr>
          <p:cNvPr id="3" name="Diagram 2"/>
          <p:cNvGraphicFramePr/>
          <p:nvPr>
            <p:extLst>
              <p:ext uri="{D42A27DB-BD31-4B8C-83A1-F6EECF244321}">
                <p14:modId xmlns:p14="http://schemas.microsoft.com/office/powerpoint/2010/main" val="2344509688"/>
              </p:ext>
            </p:extLst>
          </p:nvPr>
        </p:nvGraphicFramePr>
        <p:xfrm>
          <a:off x="129700" y="2564904"/>
          <a:ext cx="82809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9509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251520" y="1484784"/>
            <a:ext cx="8424862" cy="352839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4000" b="1" dirty="0" smtClean="0">
                <a:solidFill>
                  <a:srgbClr val="5D2884"/>
                </a:solidFill>
              </a:rPr>
              <a:t>Welcome!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GB" b="1" dirty="0" smtClean="0">
              <a:solidFill>
                <a:srgbClr val="5D2884"/>
              </a:solidFill>
            </a:endParaRPr>
          </a:p>
          <a:p>
            <a:pPr marL="0" lvl="0" indent="0" algn="ctr">
              <a:buNone/>
              <a:defRPr/>
            </a:pPr>
            <a:r>
              <a:rPr lang="en-GB" b="1" dirty="0">
                <a:solidFill>
                  <a:srgbClr val="5D2884"/>
                </a:solidFill>
              </a:rPr>
              <a:t>CSP West Midlands Regional Network: Advancing the profession through First Contact </a:t>
            </a:r>
            <a:r>
              <a:rPr lang="en-GB" b="1" dirty="0" smtClean="0">
                <a:solidFill>
                  <a:srgbClr val="5D2884"/>
                </a:solidFill>
              </a:rPr>
              <a:t>Physiotherapy</a:t>
            </a:r>
          </a:p>
          <a:p>
            <a:pPr marL="0" lvl="0" indent="0" algn="ctr">
              <a:buNone/>
              <a:defRPr/>
            </a:pPr>
            <a:endParaRPr lang="en-GB" b="1" dirty="0">
              <a:solidFill>
                <a:srgbClr val="5D2884"/>
              </a:solidFill>
            </a:endParaRPr>
          </a:p>
          <a:p>
            <a:pPr marL="0" lvl="0" indent="0" algn="ctr">
              <a:buNone/>
            </a:pPr>
            <a:r>
              <a:rPr lang="en-GB" b="1" dirty="0">
                <a:solidFill>
                  <a:srgbClr val="5D2884"/>
                </a:solidFill>
              </a:rPr>
              <a:t>#</a:t>
            </a:r>
            <a:r>
              <a:rPr lang="en-GB" b="1" dirty="0" err="1">
                <a:solidFill>
                  <a:srgbClr val="5D2884"/>
                </a:solidFill>
              </a:rPr>
              <a:t>FirstContactPhysio</a:t>
            </a:r>
            <a:endParaRPr lang="en-GB" b="1" dirty="0">
              <a:solidFill>
                <a:srgbClr val="5D2884"/>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502" y="332656"/>
            <a:ext cx="1459880" cy="1459880"/>
          </a:xfrm>
          <a:prstGeom prst="rect">
            <a:avLst/>
          </a:prstGeom>
        </p:spPr>
      </p:pic>
    </p:spTree>
    <p:extLst>
      <p:ext uri="{BB962C8B-B14F-4D97-AF65-F5344CB8AC3E}">
        <p14:creationId xmlns:p14="http://schemas.microsoft.com/office/powerpoint/2010/main" val="1181753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46572" y="1988840"/>
            <a:ext cx="6154850" cy="4525963"/>
          </a:xfrm>
        </p:spPr>
        <p:txBody>
          <a:bodyPr>
            <a:normAutofit fontScale="92500"/>
          </a:bodyPr>
          <a:lstStyle/>
          <a:p>
            <a:pPr marL="0" indent="0">
              <a:lnSpc>
                <a:spcPts val="2180"/>
              </a:lnSpc>
              <a:spcBef>
                <a:spcPts val="0"/>
              </a:spcBef>
              <a:buNone/>
            </a:pPr>
            <a:r>
              <a:rPr lang="en-GB" sz="2000" dirty="0">
                <a:solidFill>
                  <a:srgbClr val="1F1F5B"/>
                </a:solidFill>
              </a:rPr>
              <a:t>Raise the profile of your FCP service locally and regionally</a:t>
            </a:r>
          </a:p>
          <a:p>
            <a:pPr marL="0" indent="0">
              <a:lnSpc>
                <a:spcPts val="2180"/>
              </a:lnSpc>
              <a:spcBef>
                <a:spcPts val="0"/>
              </a:spcBef>
              <a:buNone/>
            </a:pPr>
            <a:r>
              <a:rPr lang="en-GB" sz="2000" dirty="0">
                <a:solidFill>
                  <a:srgbClr val="1F1F5B"/>
                </a:solidFill>
              </a:rPr>
              <a:t> </a:t>
            </a:r>
          </a:p>
          <a:p>
            <a:pPr>
              <a:lnSpc>
                <a:spcPts val="2180"/>
              </a:lnSpc>
              <a:spcBef>
                <a:spcPts val="0"/>
              </a:spcBef>
            </a:pPr>
            <a:r>
              <a:rPr lang="en-GB" sz="2000" dirty="0">
                <a:solidFill>
                  <a:srgbClr val="1F1F5B"/>
                </a:solidFill>
              </a:rPr>
              <a:t>Promote your service on your website &amp; social media </a:t>
            </a:r>
            <a:r>
              <a:rPr lang="en-GB" sz="2000" dirty="0" smtClean="0">
                <a:solidFill>
                  <a:srgbClr val="1F1F5B"/>
                </a:solidFill>
              </a:rPr>
              <a:t>(</a:t>
            </a:r>
            <a:r>
              <a:rPr lang="en-GB" sz="2000" dirty="0">
                <a:solidFill>
                  <a:srgbClr val="1F1F5B"/>
                </a:solidFill>
              </a:rPr>
              <a:t>photos and video can help to make an impact)</a:t>
            </a:r>
          </a:p>
          <a:p>
            <a:pPr>
              <a:lnSpc>
                <a:spcPts val="2180"/>
              </a:lnSpc>
              <a:spcBef>
                <a:spcPts val="0"/>
              </a:spcBef>
            </a:pPr>
            <a:r>
              <a:rPr lang="en-GB" sz="2000" dirty="0">
                <a:solidFill>
                  <a:srgbClr val="1F1F5B"/>
                </a:solidFill>
              </a:rPr>
              <a:t>Talk to your local media </a:t>
            </a:r>
            <a:r>
              <a:rPr lang="en-GB" sz="2000" dirty="0" smtClean="0">
                <a:solidFill>
                  <a:srgbClr val="1F1F5B"/>
                </a:solidFill>
              </a:rPr>
              <a:t/>
            </a:r>
            <a:br>
              <a:rPr lang="en-GB" sz="2000" dirty="0" smtClean="0">
                <a:solidFill>
                  <a:srgbClr val="1F1F5B"/>
                </a:solidFill>
              </a:rPr>
            </a:br>
            <a:r>
              <a:rPr lang="en-GB" sz="2000" dirty="0" smtClean="0">
                <a:solidFill>
                  <a:srgbClr val="1F1F5B"/>
                </a:solidFill>
              </a:rPr>
              <a:t>(</a:t>
            </a:r>
            <a:r>
              <a:rPr lang="en-GB" sz="2000" dirty="0">
                <a:solidFill>
                  <a:srgbClr val="1F1F5B"/>
                </a:solidFill>
              </a:rPr>
              <a:t>the CSP press team can help)</a:t>
            </a:r>
          </a:p>
          <a:p>
            <a:pPr>
              <a:lnSpc>
                <a:spcPts val="2180"/>
              </a:lnSpc>
              <a:spcBef>
                <a:spcPts val="0"/>
              </a:spcBef>
            </a:pPr>
            <a:r>
              <a:rPr lang="en-GB" sz="2000" dirty="0">
                <a:solidFill>
                  <a:srgbClr val="1F1F5B"/>
                </a:solidFill>
              </a:rPr>
              <a:t>Invite your local MP for a service visit</a:t>
            </a:r>
          </a:p>
          <a:p>
            <a:pPr>
              <a:lnSpc>
                <a:spcPts val="2180"/>
              </a:lnSpc>
              <a:spcBef>
                <a:spcPts val="0"/>
              </a:spcBef>
            </a:pPr>
            <a:r>
              <a:rPr lang="en-GB" sz="2000" dirty="0">
                <a:solidFill>
                  <a:srgbClr val="1F1F5B"/>
                </a:solidFill>
              </a:rPr>
              <a:t>Submit an abstract to the CSP’s </a:t>
            </a:r>
            <a:r>
              <a:rPr lang="en-GB" sz="2000" b="1" i="1" dirty="0">
                <a:solidFill>
                  <a:srgbClr val="1F1F5B"/>
                </a:solidFill>
              </a:rPr>
              <a:t>Physiotherapy UK </a:t>
            </a:r>
            <a:br>
              <a:rPr lang="en-GB" sz="2000" b="1" i="1" dirty="0">
                <a:solidFill>
                  <a:srgbClr val="1F1F5B"/>
                </a:solidFill>
              </a:rPr>
            </a:br>
            <a:r>
              <a:rPr lang="en-GB" sz="2000" dirty="0">
                <a:solidFill>
                  <a:srgbClr val="1F1F5B"/>
                </a:solidFill>
              </a:rPr>
              <a:t>conference &amp; share a case study on the </a:t>
            </a:r>
            <a:br>
              <a:rPr lang="en-GB" sz="2000" dirty="0">
                <a:solidFill>
                  <a:srgbClr val="1F1F5B"/>
                </a:solidFill>
              </a:rPr>
            </a:br>
            <a:r>
              <a:rPr lang="en-GB" sz="2000" dirty="0">
                <a:solidFill>
                  <a:srgbClr val="1F1F5B"/>
                </a:solidFill>
              </a:rPr>
              <a:t>Innovations website</a:t>
            </a:r>
            <a:br>
              <a:rPr lang="en-GB" sz="2000" dirty="0">
                <a:solidFill>
                  <a:srgbClr val="1F1F5B"/>
                </a:solidFill>
              </a:rPr>
            </a:br>
            <a:endParaRPr lang="en-GB" sz="2000" dirty="0">
              <a:solidFill>
                <a:srgbClr val="1F1F5B"/>
              </a:solidFill>
            </a:endParaRPr>
          </a:p>
          <a:p>
            <a:pPr marL="0" indent="0">
              <a:lnSpc>
                <a:spcPts val="2180"/>
              </a:lnSpc>
              <a:spcBef>
                <a:spcPts val="0"/>
              </a:spcBef>
              <a:buNone/>
            </a:pPr>
            <a:r>
              <a:rPr lang="en-GB" sz="2000" i="1" dirty="0">
                <a:solidFill>
                  <a:srgbClr val="1F1F5B"/>
                </a:solidFill>
              </a:rPr>
              <a:t>More ideas are in the FCP Promotional guide in your packs </a:t>
            </a:r>
          </a:p>
          <a:p>
            <a:pPr>
              <a:lnSpc>
                <a:spcPts val="2180"/>
              </a:lnSpc>
              <a:spcBef>
                <a:spcPts val="0"/>
              </a:spcBef>
            </a:pPr>
            <a:endParaRPr lang="en-GB" sz="2000" dirty="0">
              <a:solidFill>
                <a:srgbClr val="1F1F5B"/>
              </a:solidFill>
            </a:endParaRPr>
          </a:p>
        </p:txBody>
      </p:sp>
      <p:sp>
        <p:nvSpPr>
          <p:cNvPr id="5" name="Title 1">
            <a:extLst>
              <a:ext uri="{FF2B5EF4-FFF2-40B4-BE49-F238E27FC236}">
                <a16:creationId xmlns:a16="http://schemas.microsoft.com/office/drawing/2014/main" id="{2CA53F43-E0B3-D741-9BBE-EA8946A1CF00}"/>
              </a:ext>
            </a:extLst>
          </p:cNvPr>
          <p:cNvSpPr txBox="1">
            <a:spLocks/>
          </p:cNvSpPr>
          <p:nvPr/>
        </p:nvSpPr>
        <p:spPr>
          <a:xfrm>
            <a:off x="179388" y="990837"/>
            <a:ext cx="7139136"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GB" sz="4050" b="1" spc="-150" dirty="0">
                <a:solidFill>
                  <a:srgbClr val="1F1F5B"/>
                </a:solidFill>
                <a:ea typeface="Arial Black" charset="0"/>
                <a:cs typeface="Arial Black" charset="0"/>
              </a:rPr>
              <a:t>Fly the FCP flag!</a:t>
            </a:r>
          </a:p>
        </p:txBody>
      </p:sp>
      <p:pic>
        <p:nvPicPr>
          <p:cNvPr id="1026" name="Picture 2" descr="https://pbs.twimg.com/media/DsDlyg-XQAAOmxE.jpg: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386" y="1435827"/>
            <a:ext cx="2354917" cy="31398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18696" y="4531819"/>
            <a:ext cx="2044599" cy="300082"/>
          </a:xfrm>
          <a:prstGeom prst="rect">
            <a:avLst/>
          </a:prstGeom>
        </p:spPr>
        <p:txBody>
          <a:bodyPr wrap="none">
            <a:spAutoFit/>
          </a:bodyPr>
          <a:lstStyle/>
          <a:p>
            <a:r>
              <a:rPr lang="en-GB" sz="1350" b="1" dirty="0">
                <a:solidFill>
                  <a:srgbClr val="BC9E70"/>
                </a:solidFill>
              </a:rPr>
              <a:t>FCP service in Rotherham </a:t>
            </a:r>
          </a:p>
        </p:txBody>
      </p:sp>
    </p:spTree>
    <p:extLst>
      <p:ext uri="{BB962C8B-B14F-4D97-AF65-F5344CB8AC3E}">
        <p14:creationId xmlns:p14="http://schemas.microsoft.com/office/powerpoint/2010/main" val="1069962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childTnLst>
                                </p:cTn>
                              </p:par>
                            </p:childTnLst>
                          </p:cTn>
                        </p:par>
                        <p:par>
                          <p:cTn id="19" fill="hold">
                            <p:stCondLst>
                              <p:cond delay="4000"/>
                            </p:stCondLst>
                            <p:childTnLst>
                              <p:par>
                                <p:cTn id="20" presetID="10" presetClass="entr" presetSubtype="0" fill="hold" grpId="0"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1000"/>
                                        <p:tgtEl>
                                          <p:spTgt spid="2">
                                            <p:txEl>
                                              <p:pRg st="5" end="5"/>
                                            </p:txEl>
                                          </p:spTgt>
                                        </p:tgtEl>
                                      </p:cBhvr>
                                    </p:animEffect>
                                  </p:childTnLst>
                                </p:cTn>
                              </p:par>
                            </p:childTnLst>
                          </p:cTn>
                        </p:par>
                        <p:par>
                          <p:cTn id="26" fill="hold">
                            <p:stCondLst>
                              <p:cond delay="6000"/>
                            </p:stCondLst>
                            <p:childTnLst>
                              <p:par>
                                <p:cTn id="27" presetID="10" presetClass="entr" presetSubtype="0" fill="hold" grpId="0" nodeType="after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278215" y="1916832"/>
            <a:ext cx="8424862" cy="30243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8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lvl="0" indent="0" algn="ctr">
              <a:buNone/>
              <a:defRPr/>
            </a:pPr>
            <a:r>
              <a:rPr lang="en-GB" sz="3600" b="1" dirty="0">
                <a:solidFill>
                  <a:srgbClr val="5D2884"/>
                </a:solidFill>
              </a:rPr>
              <a:t>FCP in the West Midlands </a:t>
            </a:r>
            <a:r>
              <a:rPr lang="en-GB" sz="3600" b="1" dirty="0" smtClean="0">
                <a:solidFill>
                  <a:srgbClr val="5D2884"/>
                </a:solidFill>
              </a:rPr>
              <a:t>–</a:t>
            </a:r>
          </a:p>
          <a:p>
            <a:pPr marL="0" lvl="0" indent="0" algn="ctr">
              <a:buNone/>
              <a:defRPr/>
            </a:pPr>
            <a:r>
              <a:rPr lang="en-GB" sz="3600" b="1" dirty="0" smtClean="0">
                <a:solidFill>
                  <a:srgbClr val="5D2884"/>
                </a:solidFill>
              </a:rPr>
              <a:t> </a:t>
            </a:r>
            <a:r>
              <a:rPr lang="en-GB" sz="3600" b="1" dirty="0">
                <a:solidFill>
                  <a:srgbClr val="5D2884"/>
                </a:solidFill>
              </a:rPr>
              <a:t>where we are at now with implementation across the counties </a:t>
            </a:r>
            <a:endParaRPr lang="en-GB" sz="3600" b="1" dirty="0" smtClean="0">
              <a:solidFill>
                <a:srgbClr val="5D2884"/>
              </a:solidFill>
            </a:endParaRPr>
          </a:p>
          <a:p>
            <a:pPr marL="0" lvl="0" indent="0" algn="ctr">
              <a:buNone/>
              <a:defRPr/>
            </a:pPr>
            <a:r>
              <a:rPr lang="en-GB" sz="3600" b="1" dirty="0" smtClean="0">
                <a:solidFill>
                  <a:srgbClr val="5D2884"/>
                </a:solidFill>
              </a:rPr>
              <a:t>(</a:t>
            </a:r>
            <a:r>
              <a:rPr lang="en-GB" sz="3600" b="1" dirty="0">
                <a:solidFill>
                  <a:srgbClr val="5D2884"/>
                </a:solidFill>
              </a:rPr>
              <a:t>delivered by the FCP event panel)</a:t>
            </a:r>
            <a:endParaRPr kumimoji="0" lang="en-GB" sz="3600" b="1" i="0" u="none" strike="noStrike" kern="1200" cap="none" spc="0" normalizeH="0" baseline="0" noProof="0" dirty="0" smtClean="0">
              <a:ln>
                <a:noFill/>
              </a:ln>
              <a:solidFill>
                <a:srgbClr val="5D2884"/>
              </a:solidFill>
              <a:effectLst/>
              <a:uLnTx/>
              <a:uFillTx/>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1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54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502" y="332656"/>
            <a:ext cx="1459880" cy="1459880"/>
          </a:xfrm>
          <a:prstGeom prst="rect">
            <a:avLst/>
          </a:prstGeom>
        </p:spPr>
      </p:pic>
    </p:spTree>
    <p:extLst>
      <p:ext uri="{BB962C8B-B14F-4D97-AF65-F5344CB8AC3E}">
        <p14:creationId xmlns:p14="http://schemas.microsoft.com/office/powerpoint/2010/main" val="3224214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278215" y="1916832"/>
            <a:ext cx="8424862" cy="30243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8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lvl="0" indent="0" algn="ctr">
              <a:buNone/>
              <a:defRPr/>
            </a:pPr>
            <a:r>
              <a:rPr lang="en-GB" sz="3600" b="1" dirty="0">
                <a:solidFill>
                  <a:srgbClr val="5D2884"/>
                </a:solidFill>
              </a:rPr>
              <a:t>Kay </a:t>
            </a:r>
            <a:r>
              <a:rPr lang="en-GB" sz="3600" b="1" dirty="0" smtClean="0">
                <a:solidFill>
                  <a:srgbClr val="5D2884"/>
                </a:solidFill>
              </a:rPr>
              <a:t>Stevenson</a:t>
            </a:r>
          </a:p>
          <a:p>
            <a:pPr marL="0" lvl="0" indent="0" algn="ctr">
              <a:buNone/>
              <a:defRPr/>
            </a:pPr>
            <a:r>
              <a:rPr lang="en-GB" sz="3600" b="1" dirty="0" smtClean="0">
                <a:solidFill>
                  <a:srgbClr val="5D2884"/>
                </a:solidFill>
              </a:rPr>
              <a:t> </a:t>
            </a:r>
            <a:r>
              <a:rPr lang="en-GB" sz="3600" b="1" dirty="0">
                <a:solidFill>
                  <a:srgbClr val="5D2884"/>
                </a:solidFill>
              </a:rPr>
              <a:t>Consultant </a:t>
            </a:r>
            <a:r>
              <a:rPr lang="en-GB" sz="3600" b="1" dirty="0" smtClean="0">
                <a:solidFill>
                  <a:srgbClr val="5D2884"/>
                </a:solidFill>
              </a:rPr>
              <a:t>Physiotherapist</a:t>
            </a:r>
          </a:p>
          <a:p>
            <a:pPr marL="0" lvl="0" indent="0" algn="ctr">
              <a:buNone/>
              <a:defRPr/>
            </a:pPr>
            <a:r>
              <a:rPr kumimoji="0" lang="en-GB" sz="36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rPr>
              <a:t>MPFT</a:t>
            </a:r>
            <a:endParaRPr kumimoji="0" lang="en-GB" sz="11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54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502" y="332656"/>
            <a:ext cx="1459880" cy="1459880"/>
          </a:xfrm>
          <a:prstGeom prst="rect">
            <a:avLst/>
          </a:prstGeom>
        </p:spPr>
      </p:pic>
    </p:spTree>
    <p:extLst>
      <p:ext uri="{BB962C8B-B14F-4D97-AF65-F5344CB8AC3E}">
        <p14:creationId xmlns:p14="http://schemas.microsoft.com/office/powerpoint/2010/main" val="1752619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268789" y="2276872"/>
            <a:ext cx="8424862" cy="201622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8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lvl="0" indent="0" algn="ctr">
              <a:buNone/>
              <a:defRPr/>
            </a:pPr>
            <a:r>
              <a:rPr lang="en-GB" sz="3600" b="1" dirty="0">
                <a:solidFill>
                  <a:srgbClr val="5D2884"/>
                </a:solidFill>
              </a:rPr>
              <a:t>Nadine Bibby </a:t>
            </a:r>
            <a:r>
              <a:rPr lang="en-GB" sz="3600" b="1" dirty="0" smtClean="0">
                <a:solidFill>
                  <a:srgbClr val="5D2884"/>
                </a:solidFill>
              </a:rPr>
              <a:t>&amp; Kevin Bowers</a:t>
            </a:r>
          </a:p>
          <a:p>
            <a:pPr marL="0" lvl="0" indent="0" algn="ctr">
              <a:buNone/>
              <a:defRPr/>
            </a:pPr>
            <a:r>
              <a:rPr lang="en-GB" sz="3600" b="1" dirty="0" smtClean="0">
                <a:solidFill>
                  <a:srgbClr val="5D2884"/>
                </a:solidFill>
              </a:rPr>
              <a:t> </a:t>
            </a:r>
            <a:r>
              <a:rPr lang="en-GB" sz="3600" b="1" dirty="0">
                <a:solidFill>
                  <a:srgbClr val="5D2884"/>
                </a:solidFill>
              </a:rPr>
              <a:t>Herefordshire </a:t>
            </a:r>
            <a:r>
              <a:rPr lang="en-GB" sz="3600" b="1" dirty="0" smtClean="0">
                <a:solidFill>
                  <a:srgbClr val="5D2884"/>
                </a:solidFill>
              </a:rPr>
              <a:t>NHS</a:t>
            </a:r>
            <a:endParaRPr kumimoji="0" lang="en-GB" sz="11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54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502" y="332656"/>
            <a:ext cx="1459880" cy="1459880"/>
          </a:xfrm>
          <a:prstGeom prst="rect">
            <a:avLst/>
          </a:prstGeom>
        </p:spPr>
      </p:pic>
    </p:spTree>
    <p:extLst>
      <p:ext uri="{BB962C8B-B14F-4D97-AF65-F5344CB8AC3E}">
        <p14:creationId xmlns:p14="http://schemas.microsoft.com/office/powerpoint/2010/main" val="1421170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uth Warwickshire NHS Foundation Trust RGB BLU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130" t="13446" b="23137"/>
          <a:stretch/>
        </p:blipFill>
        <p:spPr bwMode="auto">
          <a:xfrm>
            <a:off x="7165075" y="204716"/>
            <a:ext cx="1913379" cy="79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9512" y="2130425"/>
            <a:ext cx="8784976" cy="1470025"/>
          </a:xfrm>
        </p:spPr>
        <p:txBody>
          <a:bodyPr>
            <a:normAutofit fontScale="90000"/>
          </a:bodyPr>
          <a:lstStyle/>
          <a:p>
            <a:r>
              <a:rPr lang="en-GB" dirty="0" smtClean="0"/>
              <a:t>South Warwickshire Foundation Trust</a:t>
            </a:r>
            <a:br>
              <a:rPr lang="en-GB" dirty="0" smtClean="0"/>
            </a:br>
            <a:r>
              <a:rPr lang="en-GB" dirty="0" smtClean="0"/>
              <a:t>FCP Pilot</a:t>
            </a:r>
            <a:br>
              <a:rPr lang="en-GB" dirty="0" smtClean="0"/>
            </a:br>
            <a:endParaRPr lang="en-GB" dirty="0"/>
          </a:p>
        </p:txBody>
      </p:sp>
      <p:sp>
        <p:nvSpPr>
          <p:cNvPr id="3" name="Subtitle 2"/>
          <p:cNvSpPr>
            <a:spLocks noGrp="1"/>
          </p:cNvSpPr>
          <p:nvPr>
            <p:ph type="subTitle" idx="1"/>
          </p:nvPr>
        </p:nvSpPr>
        <p:spPr/>
        <p:txBody>
          <a:bodyPr/>
          <a:lstStyle/>
          <a:p>
            <a:r>
              <a:rPr lang="en-GB" dirty="0" smtClean="0"/>
              <a:t>Samantha Berry</a:t>
            </a:r>
          </a:p>
          <a:p>
            <a:r>
              <a:rPr lang="en-GB" dirty="0" smtClean="0"/>
              <a:t>Roger Weddell</a:t>
            </a:r>
            <a:endParaRPr lang="en-GB" dirty="0"/>
          </a:p>
        </p:txBody>
      </p:sp>
    </p:spTree>
    <p:extLst>
      <p:ext uri="{BB962C8B-B14F-4D97-AF65-F5344CB8AC3E}">
        <p14:creationId xmlns:p14="http://schemas.microsoft.com/office/powerpoint/2010/main" val="514401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APP in GP Practice Pilots</a:t>
            </a:r>
          </a:p>
        </p:txBody>
      </p:sp>
      <p:sp>
        <p:nvSpPr>
          <p:cNvPr id="5" name="Content Placeholder 4"/>
          <p:cNvSpPr>
            <a:spLocks noGrp="1"/>
          </p:cNvSpPr>
          <p:nvPr>
            <p:ph idx="1"/>
          </p:nvPr>
        </p:nvSpPr>
        <p:spPr>
          <a:xfrm>
            <a:off x="467544" y="1412776"/>
            <a:ext cx="8229600" cy="4525963"/>
          </a:xfrm>
        </p:spPr>
        <p:txBody>
          <a:bodyPr>
            <a:normAutofit/>
          </a:bodyPr>
          <a:lstStyle/>
          <a:p>
            <a:endParaRPr lang="en-GB" dirty="0" smtClean="0"/>
          </a:p>
          <a:p>
            <a:r>
              <a:rPr lang="en-GB" dirty="0" smtClean="0"/>
              <a:t>2 </a:t>
            </a:r>
            <a:r>
              <a:rPr lang="en-GB" dirty="0"/>
              <a:t>Practices within Warwickshire</a:t>
            </a:r>
          </a:p>
          <a:p>
            <a:r>
              <a:rPr lang="en-GB" dirty="0"/>
              <a:t>3 month trial – 0.5-1 day a week</a:t>
            </a:r>
          </a:p>
          <a:p>
            <a:r>
              <a:rPr lang="en-GB" dirty="0"/>
              <a:t>20 minute appointments</a:t>
            </a:r>
          </a:p>
          <a:p>
            <a:r>
              <a:rPr lang="en-GB" dirty="0" smtClean="0"/>
              <a:t>Triage </a:t>
            </a:r>
            <a:r>
              <a:rPr lang="en-GB" dirty="0"/>
              <a:t>to decide best care – Core PT/Secondary </a:t>
            </a:r>
            <a:r>
              <a:rPr lang="en-GB" dirty="0" smtClean="0"/>
              <a:t>Care/Diagnostics/pain medication</a:t>
            </a:r>
          </a:p>
          <a:p>
            <a:endParaRPr lang="en-GB" dirty="0" smtClean="0"/>
          </a:p>
          <a:p>
            <a:endParaRPr lang="en-GB" dirty="0"/>
          </a:p>
          <a:p>
            <a:endParaRPr lang="en-GB" dirty="0">
              <a:solidFill>
                <a:schemeClr val="accent2"/>
              </a:solidFill>
            </a:endParaRPr>
          </a:p>
        </p:txBody>
      </p:sp>
    </p:spTree>
    <p:extLst>
      <p:ext uri="{BB962C8B-B14F-4D97-AF65-F5344CB8AC3E}">
        <p14:creationId xmlns:p14="http://schemas.microsoft.com/office/powerpoint/2010/main" val="1639361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GB" dirty="0" smtClean="0"/>
              <a:t>Outcome of Pilot Studies</a:t>
            </a:r>
            <a:endParaRPr lang="en-GB" dirty="0"/>
          </a:p>
        </p:txBody>
      </p:sp>
      <p:sp>
        <p:nvSpPr>
          <p:cNvPr id="3" name="Content Placeholder 2"/>
          <p:cNvSpPr>
            <a:spLocks noGrp="1"/>
          </p:cNvSpPr>
          <p:nvPr>
            <p:ph idx="1"/>
          </p:nvPr>
        </p:nvSpPr>
        <p:spPr>
          <a:xfrm>
            <a:off x="467544" y="1700808"/>
            <a:ext cx="8435280" cy="4525963"/>
          </a:xfrm>
        </p:spPr>
        <p:txBody>
          <a:bodyPr/>
          <a:lstStyle/>
          <a:p>
            <a:r>
              <a:rPr lang="en-GB" sz="2600" dirty="0"/>
              <a:t>35% true first contact</a:t>
            </a:r>
          </a:p>
          <a:p>
            <a:r>
              <a:rPr lang="en-GB" sz="2600" dirty="0"/>
              <a:t>40% Acute  60% Chronic</a:t>
            </a:r>
          </a:p>
          <a:p>
            <a:r>
              <a:rPr lang="en-GB" sz="2600" dirty="0"/>
              <a:t>A variety of conditions seen</a:t>
            </a:r>
          </a:p>
          <a:p>
            <a:r>
              <a:rPr lang="en-GB" sz="2600" dirty="0"/>
              <a:t>Outcomes</a:t>
            </a:r>
          </a:p>
          <a:p>
            <a:pPr lvl="1"/>
            <a:r>
              <a:rPr lang="en-GB" sz="2600" dirty="0">
                <a:solidFill>
                  <a:prstClr val="black"/>
                </a:solidFill>
              </a:rPr>
              <a:t>Advice only 48%                           </a:t>
            </a:r>
            <a:endParaRPr lang="en-GB" sz="2600" dirty="0"/>
          </a:p>
          <a:p>
            <a:pPr lvl="1"/>
            <a:r>
              <a:rPr lang="en-GB" sz="2600" dirty="0"/>
              <a:t>Physiotherapy  43% </a:t>
            </a:r>
          </a:p>
          <a:p>
            <a:pPr lvl="1"/>
            <a:r>
              <a:rPr lang="en-GB" sz="2600" dirty="0"/>
              <a:t>USS/MRI/nerve conduction/orthopaedics </a:t>
            </a:r>
          </a:p>
          <a:p>
            <a:pPr lvl="1"/>
            <a:r>
              <a:rPr lang="en-GB" sz="2600" dirty="0"/>
              <a:t>Prescribing</a:t>
            </a:r>
          </a:p>
          <a:p>
            <a:pPr marL="0" indent="0">
              <a:buNone/>
            </a:pPr>
            <a:endParaRPr lang="en-GB" dirty="0"/>
          </a:p>
        </p:txBody>
      </p:sp>
      <p:graphicFrame>
        <p:nvGraphicFramePr>
          <p:cNvPr id="4" name="Chart 3">
            <a:extLst>
              <a:ext uri="{FF2B5EF4-FFF2-40B4-BE49-F238E27FC236}">
                <a16:creationId xmlns:a16="http://schemas.microsoft.com/office/drawing/2014/main" id="{2C12CEC9-E3B9-4E8E-9FFD-A2B202CA17C8}"/>
              </a:ext>
            </a:extLst>
          </p:cNvPr>
          <p:cNvGraphicFramePr/>
          <p:nvPr>
            <p:extLst/>
          </p:nvPr>
        </p:nvGraphicFramePr>
        <p:xfrm>
          <a:off x="4716016" y="1700808"/>
          <a:ext cx="4176464"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4510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went well</a:t>
            </a:r>
            <a:endParaRPr lang="en-GB" dirty="0"/>
          </a:p>
        </p:txBody>
      </p:sp>
      <p:sp>
        <p:nvSpPr>
          <p:cNvPr id="3" name="Content Placeholder 2"/>
          <p:cNvSpPr>
            <a:spLocks noGrp="1"/>
          </p:cNvSpPr>
          <p:nvPr>
            <p:ph idx="1"/>
          </p:nvPr>
        </p:nvSpPr>
        <p:spPr/>
        <p:txBody>
          <a:bodyPr>
            <a:normAutofit/>
          </a:bodyPr>
          <a:lstStyle/>
          <a:p>
            <a:r>
              <a:rPr lang="en-GB" dirty="0" smtClean="0"/>
              <a:t>Service well utilised from the outset</a:t>
            </a:r>
          </a:p>
          <a:p>
            <a:r>
              <a:rPr lang="en-GB" dirty="0" smtClean="0"/>
              <a:t>High patient satisfaction</a:t>
            </a:r>
          </a:p>
          <a:p>
            <a:pPr lvl="1">
              <a:buFont typeface="Wingdings" panose="05000000000000000000" pitchFamily="2" charset="2"/>
              <a:buChar char="Ø"/>
            </a:pPr>
            <a:r>
              <a:rPr lang="en-GB" dirty="0" smtClean="0"/>
              <a:t>Confidence to manage their problem GROC=4</a:t>
            </a:r>
          </a:p>
          <a:p>
            <a:pPr lvl="1">
              <a:buFont typeface="Wingdings" panose="05000000000000000000" pitchFamily="2" charset="2"/>
              <a:buChar char="Ø"/>
            </a:pPr>
            <a:r>
              <a:rPr lang="en-GB" dirty="0" smtClean="0"/>
              <a:t>Confidence in physiotherapists competence to assess their problem 96% strongly agree</a:t>
            </a:r>
          </a:p>
          <a:p>
            <a:pPr lvl="1">
              <a:buFont typeface="Wingdings" panose="05000000000000000000" pitchFamily="2" charset="2"/>
              <a:buChar char="Ø"/>
            </a:pPr>
            <a:r>
              <a:rPr lang="en-GB" dirty="0" smtClean="0"/>
              <a:t>Recommend service to  family and friends 88% strongly agree</a:t>
            </a:r>
          </a:p>
        </p:txBody>
      </p:sp>
    </p:spTree>
    <p:extLst>
      <p:ext uri="{BB962C8B-B14F-4D97-AF65-F5344CB8AC3E}">
        <p14:creationId xmlns:p14="http://schemas.microsoft.com/office/powerpoint/2010/main" val="3169734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went well cont….</a:t>
            </a:r>
            <a:endParaRPr lang="en-GB" dirty="0"/>
          </a:p>
        </p:txBody>
      </p:sp>
      <p:sp>
        <p:nvSpPr>
          <p:cNvPr id="3" name="Content Placeholder 2"/>
          <p:cNvSpPr>
            <a:spLocks noGrp="1"/>
          </p:cNvSpPr>
          <p:nvPr>
            <p:ph idx="1"/>
          </p:nvPr>
        </p:nvSpPr>
        <p:spPr>
          <a:xfrm>
            <a:off x="467544" y="1340768"/>
            <a:ext cx="8229600" cy="4525963"/>
          </a:xfrm>
        </p:spPr>
        <p:txBody>
          <a:bodyPr/>
          <a:lstStyle/>
          <a:p>
            <a:endParaRPr lang="en-GB" dirty="0" smtClean="0"/>
          </a:p>
          <a:p>
            <a:r>
              <a:rPr lang="en-GB" dirty="0" smtClean="0"/>
              <a:t>GPs </a:t>
            </a:r>
            <a:r>
              <a:rPr lang="en-GB" dirty="0"/>
              <a:t>reported they found the service </a:t>
            </a:r>
            <a:r>
              <a:rPr lang="en-GB" dirty="0" smtClean="0"/>
              <a:t>beneficial</a:t>
            </a:r>
          </a:p>
          <a:p>
            <a:pPr lvl="1">
              <a:buFont typeface="Wingdings" panose="05000000000000000000" pitchFamily="2" charset="2"/>
              <a:buChar char="Ø"/>
            </a:pPr>
            <a:r>
              <a:rPr lang="en-GB" dirty="0" smtClean="0"/>
              <a:t>MDT approach</a:t>
            </a:r>
          </a:p>
          <a:p>
            <a:pPr lvl="1">
              <a:buFont typeface="Wingdings" panose="05000000000000000000" pitchFamily="2" charset="2"/>
              <a:buChar char="Ø"/>
            </a:pPr>
            <a:r>
              <a:rPr lang="en-GB" dirty="0" smtClean="0"/>
              <a:t>Ability to refer to APP when patient attended with 2 problems</a:t>
            </a:r>
          </a:p>
          <a:p>
            <a:r>
              <a:rPr lang="en-GB" dirty="0" smtClean="0"/>
              <a:t>Clinically rewarding and challenging!</a:t>
            </a:r>
          </a:p>
          <a:p>
            <a:pPr lvl="1">
              <a:buFont typeface="Wingdings" panose="05000000000000000000" pitchFamily="2" charset="2"/>
              <a:buChar char="Ø"/>
            </a:pPr>
            <a:r>
              <a:rPr lang="en-GB" dirty="0" smtClean="0"/>
              <a:t>Development of clinical assessment skills</a:t>
            </a:r>
          </a:p>
          <a:p>
            <a:pPr lvl="1">
              <a:buFont typeface="Wingdings" panose="05000000000000000000" pitchFamily="2" charset="2"/>
              <a:buChar char="Ø"/>
            </a:pPr>
            <a:r>
              <a:rPr lang="en-GB" dirty="0" smtClean="0"/>
              <a:t>Broadened clinical knowledge</a:t>
            </a:r>
            <a:endParaRPr lang="en-GB" dirty="0"/>
          </a:p>
        </p:txBody>
      </p:sp>
    </p:spTree>
    <p:extLst>
      <p:ext uri="{BB962C8B-B14F-4D97-AF65-F5344CB8AC3E}">
        <p14:creationId xmlns:p14="http://schemas.microsoft.com/office/powerpoint/2010/main" val="3505949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Lessons learnt </a:t>
            </a:r>
            <a:r>
              <a:rPr lang="en-GB" dirty="0"/>
              <a:t/>
            </a:r>
            <a:br>
              <a:rPr lang="en-GB" dirty="0"/>
            </a:br>
            <a:r>
              <a:rPr lang="en-GB" dirty="0" smtClean="0"/>
              <a:t>  -it’s all in the planning!</a:t>
            </a:r>
            <a:endParaRPr lang="en-GB" dirty="0"/>
          </a:p>
        </p:txBody>
      </p:sp>
      <p:sp>
        <p:nvSpPr>
          <p:cNvPr id="3" name="Content Placeholder 2"/>
          <p:cNvSpPr>
            <a:spLocks noGrp="1"/>
          </p:cNvSpPr>
          <p:nvPr>
            <p:ph idx="1"/>
          </p:nvPr>
        </p:nvSpPr>
        <p:spPr>
          <a:xfrm>
            <a:off x="395536" y="1844824"/>
            <a:ext cx="8229600" cy="4525963"/>
          </a:xfrm>
        </p:spPr>
        <p:txBody>
          <a:bodyPr>
            <a:normAutofit fontScale="92500" lnSpcReduction="10000"/>
          </a:bodyPr>
          <a:lstStyle/>
          <a:p>
            <a:r>
              <a:rPr lang="en-GB" dirty="0" smtClean="0"/>
              <a:t>Important to know the GP team you are working with</a:t>
            </a:r>
          </a:p>
          <a:p>
            <a:pPr lvl="1">
              <a:buFont typeface="Wingdings" panose="05000000000000000000" pitchFamily="2" charset="2"/>
              <a:buChar char="Ø"/>
            </a:pPr>
            <a:r>
              <a:rPr lang="en-GB" dirty="0" smtClean="0"/>
              <a:t>Feel confident to discuss patients</a:t>
            </a:r>
          </a:p>
          <a:p>
            <a:pPr lvl="1">
              <a:buFont typeface="Wingdings" panose="05000000000000000000" pitchFamily="2" charset="2"/>
              <a:buChar char="Ø"/>
            </a:pPr>
            <a:r>
              <a:rPr lang="en-GB" dirty="0" smtClean="0"/>
              <a:t>Improve MDT working</a:t>
            </a:r>
          </a:p>
          <a:p>
            <a:pPr lvl="1">
              <a:buFont typeface="Wingdings" panose="05000000000000000000" pitchFamily="2" charset="2"/>
              <a:buChar char="Ø"/>
            </a:pPr>
            <a:r>
              <a:rPr lang="en-GB" dirty="0" smtClean="0"/>
              <a:t>Improve 2 way communication</a:t>
            </a:r>
          </a:p>
          <a:p>
            <a:pPr lvl="1">
              <a:buFont typeface="Wingdings" panose="05000000000000000000" pitchFamily="2" charset="2"/>
              <a:buChar char="Ø"/>
            </a:pPr>
            <a:r>
              <a:rPr lang="en-GB" dirty="0" smtClean="0"/>
              <a:t>GPs confident to refer/discuss</a:t>
            </a:r>
          </a:p>
          <a:p>
            <a:pPr lvl="1">
              <a:buFont typeface="Wingdings" panose="05000000000000000000" pitchFamily="2" charset="2"/>
              <a:buChar char="Ø"/>
            </a:pPr>
            <a:r>
              <a:rPr lang="en-GB" dirty="0"/>
              <a:t>Reception staff need </a:t>
            </a:r>
            <a:r>
              <a:rPr lang="en-GB" dirty="0" smtClean="0"/>
              <a:t>to understand the role</a:t>
            </a:r>
          </a:p>
          <a:p>
            <a:pPr marL="514350" indent="-457200"/>
            <a:r>
              <a:rPr lang="en-GB" dirty="0" smtClean="0"/>
              <a:t>Knowledge of GP computer system</a:t>
            </a:r>
          </a:p>
          <a:p>
            <a:pPr lvl="1">
              <a:buFont typeface="Wingdings" panose="05000000000000000000" pitchFamily="2" charset="2"/>
              <a:buChar char="Ø"/>
            </a:pPr>
            <a:r>
              <a:rPr lang="en-GB" dirty="0" smtClean="0"/>
              <a:t>Time saving</a:t>
            </a:r>
          </a:p>
          <a:p>
            <a:pPr lvl="1">
              <a:buFont typeface="Wingdings" panose="05000000000000000000" pitchFamily="2" charset="2"/>
              <a:buChar char="Ø"/>
            </a:pPr>
            <a:r>
              <a:rPr lang="en-GB" dirty="0" smtClean="0"/>
              <a:t>Referrals</a:t>
            </a:r>
          </a:p>
          <a:p>
            <a:pPr marL="457200" lvl="1" indent="0">
              <a:buNone/>
            </a:pPr>
            <a:endParaRPr lang="en-GB" dirty="0"/>
          </a:p>
        </p:txBody>
      </p:sp>
    </p:spTree>
    <p:extLst>
      <p:ext uri="{BB962C8B-B14F-4D97-AF65-F5344CB8AC3E}">
        <p14:creationId xmlns:p14="http://schemas.microsoft.com/office/powerpoint/2010/main" val="123177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323528" y="1484784"/>
            <a:ext cx="8424862" cy="40415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8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rPr>
              <a:t>Visit us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1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a:p>
            <a:pPr marL="0" lvl="0" indent="0" algn="ctr">
              <a:buNone/>
              <a:defRPr/>
            </a:pPr>
            <a:r>
              <a:rPr lang="en-GB" sz="5400" b="1" dirty="0">
                <a:solidFill>
                  <a:srgbClr val="5D2884"/>
                </a:solidFill>
              </a:rPr>
              <a:t>@</a:t>
            </a:r>
            <a:r>
              <a:rPr lang="en-GB" sz="5400" b="1" dirty="0" err="1">
                <a:solidFill>
                  <a:srgbClr val="5D2884"/>
                </a:solidFill>
              </a:rPr>
              <a:t>WestMidlandsCSP</a:t>
            </a:r>
            <a:endParaRPr kumimoji="0" lang="en-GB" sz="16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1" i="0" u="none" strike="noStrike" kern="1200" cap="none" spc="0" normalizeH="0" baseline="0" noProof="0" dirty="0">
                <a:ln>
                  <a:noFill/>
                </a:ln>
                <a:solidFill>
                  <a:srgbClr val="5D2884"/>
                </a:solidFill>
                <a:effectLst/>
                <a:uLnTx/>
                <a:uFillTx/>
                <a:latin typeface="Arial" pitchFamily="34" charset="0"/>
                <a:ea typeface="+mn-ea"/>
                <a:cs typeface="Arial" pitchFamily="34" charset="0"/>
              </a:rPr>
              <a:t>Tweet us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rPr>
              <a:t>#</a:t>
            </a:r>
            <a:r>
              <a:rPr lang="en-GB" sz="5400" b="1" dirty="0" err="1" smtClean="0">
                <a:solidFill>
                  <a:srgbClr val="5D2884"/>
                </a:solidFill>
              </a:rPr>
              <a:t>FirstContactPhysio</a:t>
            </a:r>
            <a:endParaRPr kumimoji="0" lang="en-GB" sz="54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502" y="332656"/>
            <a:ext cx="1459880" cy="1459880"/>
          </a:xfrm>
          <a:prstGeom prst="rect">
            <a:avLst/>
          </a:prstGeom>
        </p:spPr>
      </p:pic>
    </p:spTree>
    <p:extLst>
      <p:ext uri="{BB962C8B-B14F-4D97-AF65-F5344CB8AC3E}">
        <p14:creationId xmlns:p14="http://schemas.microsoft.com/office/powerpoint/2010/main" val="4141002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Cont</a:t>
            </a:r>
            <a:r>
              <a:rPr lang="en-GB" dirty="0" smtClean="0"/>
              <a:t>…</a:t>
            </a:r>
            <a:endParaRPr lang="en-GB" dirty="0"/>
          </a:p>
        </p:txBody>
      </p:sp>
      <p:sp>
        <p:nvSpPr>
          <p:cNvPr id="3" name="Content Placeholder 2"/>
          <p:cNvSpPr>
            <a:spLocks noGrp="1"/>
          </p:cNvSpPr>
          <p:nvPr>
            <p:ph idx="1"/>
          </p:nvPr>
        </p:nvSpPr>
        <p:spPr>
          <a:xfrm>
            <a:off x="467544" y="1412776"/>
            <a:ext cx="8229600" cy="4525963"/>
          </a:xfrm>
        </p:spPr>
        <p:txBody>
          <a:bodyPr>
            <a:normAutofit fontScale="92500" lnSpcReduction="10000"/>
          </a:bodyPr>
          <a:lstStyle/>
          <a:p>
            <a:r>
              <a:rPr lang="en-GB" dirty="0" smtClean="0"/>
              <a:t>Time to advertise the pilot to patients</a:t>
            </a:r>
          </a:p>
          <a:p>
            <a:pPr lvl="1">
              <a:buFont typeface="Wingdings" panose="05000000000000000000" pitchFamily="2" charset="2"/>
              <a:buChar char="Ø"/>
            </a:pPr>
            <a:r>
              <a:rPr lang="en-GB" dirty="0" smtClean="0"/>
              <a:t>Patients need to know they can book!</a:t>
            </a:r>
          </a:p>
          <a:p>
            <a:pPr lvl="1">
              <a:buFont typeface="Wingdings" panose="05000000000000000000" pitchFamily="2" charset="2"/>
              <a:buChar char="Ø"/>
            </a:pPr>
            <a:r>
              <a:rPr lang="en-GB" dirty="0" smtClean="0"/>
              <a:t>Patients need to understand the role of APP</a:t>
            </a:r>
          </a:p>
          <a:p>
            <a:r>
              <a:rPr lang="en-GB" dirty="0" smtClean="0"/>
              <a:t>Be prepared with plenty of resources</a:t>
            </a:r>
          </a:p>
          <a:p>
            <a:pPr lvl="1">
              <a:buFont typeface="Wingdings" panose="05000000000000000000" pitchFamily="2" charset="2"/>
              <a:buChar char="Ø"/>
            </a:pPr>
            <a:r>
              <a:rPr lang="en-GB" dirty="0" smtClean="0"/>
              <a:t>Information booklets</a:t>
            </a:r>
          </a:p>
          <a:p>
            <a:pPr lvl="1">
              <a:buFont typeface="Wingdings" panose="05000000000000000000" pitchFamily="2" charset="2"/>
              <a:buChar char="Ø"/>
            </a:pPr>
            <a:r>
              <a:rPr lang="en-GB" dirty="0" smtClean="0"/>
              <a:t>Web pages</a:t>
            </a:r>
          </a:p>
          <a:p>
            <a:r>
              <a:rPr lang="en-GB" dirty="0" smtClean="0"/>
              <a:t>Pilots need to be longer and enough hours </a:t>
            </a:r>
          </a:p>
          <a:p>
            <a:pPr lvl="1">
              <a:buFont typeface="Wingdings" panose="05000000000000000000" pitchFamily="2" charset="2"/>
              <a:buChar char="Ø"/>
            </a:pPr>
            <a:r>
              <a:rPr lang="en-GB" dirty="0" smtClean="0"/>
              <a:t>Limited impact doing 1 clinic per week (max 12 patients)</a:t>
            </a:r>
          </a:p>
          <a:p>
            <a:pPr lvl="1">
              <a:buFont typeface="Wingdings" panose="05000000000000000000" pitchFamily="2" charset="2"/>
              <a:buChar char="Ø"/>
            </a:pPr>
            <a:r>
              <a:rPr lang="en-GB" dirty="0" smtClean="0"/>
              <a:t>Limited impact over 3 months</a:t>
            </a:r>
          </a:p>
          <a:p>
            <a:endParaRPr lang="en-GB" dirty="0"/>
          </a:p>
        </p:txBody>
      </p:sp>
    </p:spTree>
    <p:extLst>
      <p:ext uri="{BB962C8B-B14F-4D97-AF65-F5344CB8AC3E}">
        <p14:creationId xmlns:p14="http://schemas.microsoft.com/office/powerpoint/2010/main" val="357166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vs Rewards</a:t>
            </a:r>
            <a:endParaRPr lang="en-GB" dirty="0"/>
          </a:p>
        </p:txBody>
      </p:sp>
      <p:sp>
        <p:nvSpPr>
          <p:cNvPr id="6" name="Content Placeholder 5"/>
          <p:cNvSpPr>
            <a:spLocks noGrp="1"/>
          </p:cNvSpPr>
          <p:nvPr>
            <p:ph sz="half" idx="1"/>
          </p:nvPr>
        </p:nvSpPr>
        <p:spPr/>
        <p:txBody>
          <a:bodyPr/>
          <a:lstStyle/>
          <a:p>
            <a:r>
              <a:rPr lang="en-GB" dirty="0" smtClean="0"/>
              <a:t>Sticking to 20 mins </a:t>
            </a:r>
          </a:p>
          <a:p>
            <a:r>
              <a:rPr lang="en-GB" dirty="0" smtClean="0"/>
              <a:t>Patients attending with vague symptoms</a:t>
            </a:r>
          </a:p>
          <a:p>
            <a:r>
              <a:rPr lang="en-GB" dirty="0" smtClean="0"/>
              <a:t>Prescribing</a:t>
            </a:r>
          </a:p>
          <a:p>
            <a:r>
              <a:rPr lang="en-GB" dirty="0" smtClean="0"/>
              <a:t>GPs fully understanding the role</a:t>
            </a:r>
          </a:p>
          <a:p>
            <a:endParaRPr lang="en-GB" dirty="0" smtClean="0"/>
          </a:p>
          <a:p>
            <a:endParaRPr lang="en-GB" dirty="0"/>
          </a:p>
        </p:txBody>
      </p:sp>
      <p:sp>
        <p:nvSpPr>
          <p:cNvPr id="7" name="Content Placeholder 6"/>
          <p:cNvSpPr>
            <a:spLocks noGrp="1"/>
          </p:cNvSpPr>
          <p:nvPr>
            <p:ph sz="half" idx="2"/>
          </p:nvPr>
        </p:nvSpPr>
        <p:spPr/>
        <p:txBody>
          <a:bodyPr/>
          <a:lstStyle/>
          <a:p>
            <a:r>
              <a:rPr lang="en-GB" dirty="0" smtClean="0"/>
              <a:t>Seeing patients early in their journey and reducing the risk of chronicity</a:t>
            </a:r>
          </a:p>
          <a:p>
            <a:r>
              <a:rPr lang="en-GB" dirty="0" smtClean="0"/>
              <a:t>Shortening patient journey</a:t>
            </a:r>
          </a:p>
          <a:p>
            <a:r>
              <a:rPr lang="en-GB" dirty="0" smtClean="0"/>
              <a:t>Giving patients confidence to self-manage</a:t>
            </a:r>
          </a:p>
          <a:p>
            <a:pPr marL="0" indent="0">
              <a:buNone/>
            </a:pPr>
            <a:endParaRPr lang="en-GB" dirty="0"/>
          </a:p>
        </p:txBody>
      </p:sp>
    </p:spTree>
    <p:extLst>
      <p:ext uri="{BB962C8B-B14F-4D97-AF65-F5344CB8AC3E}">
        <p14:creationId xmlns:p14="http://schemas.microsoft.com/office/powerpoint/2010/main" val="1809305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4" name="Content Placeholder 4">
            <a:extLst>
              <a:ext uri="{FF2B5EF4-FFF2-40B4-BE49-F238E27FC236}">
                <a16:creationId xmlns:a16="http://schemas.microsoft.com/office/drawing/2014/main" id="{F04B532A-C2BF-4E59-BF16-FF34E456C53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2374900" y="1666081"/>
            <a:ext cx="4394200" cy="4394200"/>
          </a:xfrm>
          <a:prstGeom prst="rect">
            <a:avLst/>
          </a:prstGeom>
        </p:spPr>
      </p:pic>
    </p:spTree>
    <p:extLst>
      <p:ext uri="{BB962C8B-B14F-4D97-AF65-F5344CB8AC3E}">
        <p14:creationId xmlns:p14="http://schemas.microsoft.com/office/powerpoint/2010/main" val="1503241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0399"/>
          <a:stretch/>
        </p:blipFill>
        <p:spPr>
          <a:xfrm flipH="1">
            <a:off x="-30068" y="-26988"/>
            <a:ext cx="9174067" cy="356946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909"/>
          <a:stretch/>
        </p:blipFill>
        <p:spPr>
          <a:xfrm>
            <a:off x="4644008" y="3754164"/>
            <a:ext cx="4503018" cy="3103836"/>
          </a:xfrm>
          <a:prstGeom prst="rect">
            <a:avLst/>
          </a:prstGeom>
        </p:spPr>
      </p:pic>
      <p:sp>
        <p:nvSpPr>
          <p:cNvPr id="5" name="Oval 4"/>
          <p:cNvSpPr/>
          <p:nvPr/>
        </p:nvSpPr>
        <p:spPr>
          <a:xfrm>
            <a:off x="-1066800" y="-1442655"/>
            <a:ext cx="6431643" cy="6400800"/>
          </a:xfrm>
          <a:prstGeom prst="ellipse">
            <a:avLst/>
          </a:prstGeom>
          <a:solidFill>
            <a:schemeClr val="accent6">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5407"/>
          <a:stretch/>
        </p:blipFill>
        <p:spPr>
          <a:xfrm>
            <a:off x="-3028" y="3640300"/>
            <a:ext cx="4642738" cy="3250514"/>
          </a:xfrm>
          <a:prstGeom prst="rect">
            <a:avLst/>
          </a:prstGeom>
        </p:spPr>
      </p:pic>
      <p:sp>
        <p:nvSpPr>
          <p:cNvPr id="9" name="Rectangle 8"/>
          <p:cNvSpPr/>
          <p:nvPr/>
        </p:nvSpPr>
        <p:spPr>
          <a:xfrm>
            <a:off x="411842" y="326584"/>
            <a:ext cx="4572000"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First Contact Physiotherapy in Dudley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Laura Gibbs-Grady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Interim Therapy Manager – outpatients and community MSK Physiotherapy</a:t>
            </a:r>
          </a:p>
        </p:txBody>
      </p:sp>
      <p:sp>
        <p:nvSpPr>
          <p:cNvPr id="6" name="Rectangle 5"/>
          <p:cNvSpPr/>
          <p:nvPr/>
        </p:nvSpPr>
        <p:spPr>
          <a:xfrm>
            <a:off x="-30068" y="3542478"/>
            <a:ext cx="9177094" cy="195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rot="5400000">
            <a:off x="3005942" y="5167735"/>
            <a:ext cx="3250516" cy="195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2" descr="The-Dudley-Group-NHS-Foundation-Trust-RGB-BLU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7263" y="15875"/>
            <a:ext cx="310673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94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teams</a:t>
            </a:r>
            <a:endParaRPr lang="en-GB" dirty="0"/>
          </a:p>
        </p:txBody>
      </p:sp>
      <p:sp>
        <p:nvSpPr>
          <p:cNvPr id="3" name="Content Placeholder 2"/>
          <p:cNvSpPr>
            <a:spLocks noGrp="1"/>
          </p:cNvSpPr>
          <p:nvPr>
            <p:ph idx="1"/>
          </p:nvPr>
        </p:nvSpPr>
        <p:spPr/>
        <p:txBody>
          <a:bodyPr/>
          <a:lstStyle/>
          <a:p>
            <a:pPr marL="0" indent="0">
              <a:buNone/>
            </a:pPr>
            <a:endParaRPr lang="en-GB" dirty="0" smtClean="0"/>
          </a:p>
          <a:p>
            <a:endParaRPr lang="en-GB" dirty="0"/>
          </a:p>
        </p:txBody>
      </p:sp>
      <p:graphicFrame>
        <p:nvGraphicFramePr>
          <p:cNvPr id="4" name="Table 3"/>
          <p:cNvGraphicFramePr>
            <a:graphicFrameLocks noGrp="1"/>
          </p:cNvGraphicFramePr>
          <p:nvPr>
            <p:extLst/>
          </p:nvPr>
        </p:nvGraphicFramePr>
        <p:xfrm>
          <a:off x="1295400" y="1828800"/>
          <a:ext cx="6553200" cy="3566160"/>
        </p:xfrm>
        <a:graphic>
          <a:graphicData uri="http://schemas.openxmlformats.org/drawingml/2006/table">
            <a:tbl>
              <a:tblPr firstRow="1" bandRow="1">
                <a:tableStyleId>{21E4AEA4-8DFA-4A89-87EB-49C32662AFE0}</a:tableStyleId>
              </a:tblPr>
              <a:tblGrid>
                <a:gridCol w="32766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609600">
                <a:tc>
                  <a:txBody>
                    <a:bodyPr/>
                    <a:lstStyle/>
                    <a:p>
                      <a:pPr algn="ctr"/>
                      <a:r>
                        <a:rPr lang="en-GB" sz="2400" dirty="0" smtClean="0"/>
                        <a:t>Community MSK Physiotherapy</a:t>
                      </a:r>
                      <a:endParaRPr lang="en-GB" sz="2400" dirty="0"/>
                    </a:p>
                  </a:txBody>
                  <a:tcPr anchor="ctr"/>
                </a:tc>
                <a:tc>
                  <a:txBody>
                    <a:bodyPr/>
                    <a:lstStyle/>
                    <a:p>
                      <a:pPr algn="ctr"/>
                      <a:r>
                        <a:rPr lang="en-GB" sz="2400" dirty="0" smtClean="0"/>
                        <a:t>Orthopaedic Assessment Service</a:t>
                      </a:r>
                      <a:endParaRPr lang="en-GB" sz="2400" dirty="0"/>
                    </a:p>
                  </a:txBody>
                  <a:tcPr anchor="ctr"/>
                </a:tc>
                <a:extLst>
                  <a:ext uri="{0D108BD9-81ED-4DB2-BD59-A6C34878D82A}">
                    <a16:rowId xmlns:a16="http://schemas.microsoft.com/office/drawing/2014/main" val="10000"/>
                  </a:ext>
                </a:extLst>
              </a:tr>
              <a:tr h="464494">
                <a:tc>
                  <a:txBody>
                    <a:bodyPr/>
                    <a:lstStyle/>
                    <a:p>
                      <a:pPr algn="ctr"/>
                      <a:r>
                        <a:rPr lang="en-GB" sz="2400" dirty="0" smtClean="0"/>
                        <a:t>Band 5 = 2.71 WTE</a:t>
                      </a:r>
                      <a:endParaRPr lang="en-GB" sz="2400" dirty="0"/>
                    </a:p>
                  </a:txBody>
                  <a:tcPr/>
                </a:tc>
                <a:tc rowSpan="4">
                  <a:txBody>
                    <a:bodyPr/>
                    <a:lstStyle/>
                    <a:p>
                      <a:pPr algn="ctr"/>
                      <a:r>
                        <a:rPr lang="en-GB" sz="2400" dirty="0" smtClean="0"/>
                        <a:t>BAND 8a</a:t>
                      </a:r>
                      <a:r>
                        <a:rPr lang="en-GB" sz="2400" baseline="0" dirty="0" smtClean="0"/>
                        <a:t> = 3.94</a:t>
                      </a:r>
                    </a:p>
                    <a:p>
                      <a:pPr algn="ctr"/>
                      <a:r>
                        <a:rPr lang="en-GB" sz="2400" baseline="0" dirty="0" smtClean="0"/>
                        <a:t>Spinal, Lower Limb</a:t>
                      </a:r>
                    </a:p>
                    <a:p>
                      <a:pPr algn="ctr"/>
                      <a:r>
                        <a:rPr lang="en-GB" sz="2400" baseline="0" dirty="0" smtClean="0"/>
                        <a:t>And Upper Limb Sub-specialisms</a:t>
                      </a:r>
                    </a:p>
                    <a:p>
                      <a:pPr algn="ctr"/>
                      <a:endParaRPr lang="en-GB" sz="2400" dirty="0"/>
                    </a:p>
                  </a:txBody>
                  <a:tcPr/>
                </a:tc>
                <a:extLst>
                  <a:ext uri="{0D108BD9-81ED-4DB2-BD59-A6C34878D82A}">
                    <a16:rowId xmlns:a16="http://schemas.microsoft.com/office/drawing/2014/main" val="10001"/>
                  </a:ext>
                </a:extLst>
              </a:tr>
              <a:tr h="464494">
                <a:tc>
                  <a:txBody>
                    <a:bodyPr/>
                    <a:lstStyle/>
                    <a:p>
                      <a:pPr algn="ctr"/>
                      <a:r>
                        <a:rPr lang="en-GB" sz="2400" dirty="0" smtClean="0"/>
                        <a:t>Band 6 = 3.20 WTE</a:t>
                      </a:r>
                      <a:endParaRPr lang="en-GB" sz="2400" dirty="0"/>
                    </a:p>
                  </a:txBody>
                  <a:tcPr/>
                </a:tc>
                <a:tc vMerge="1">
                  <a:txBody>
                    <a:bodyPr/>
                    <a:lstStyle/>
                    <a:p>
                      <a:pPr algn="ctr"/>
                      <a:endParaRPr lang="en-GB" dirty="0"/>
                    </a:p>
                  </a:txBody>
                  <a:tcPr/>
                </a:tc>
                <a:extLst>
                  <a:ext uri="{0D108BD9-81ED-4DB2-BD59-A6C34878D82A}">
                    <a16:rowId xmlns:a16="http://schemas.microsoft.com/office/drawing/2014/main" val="10002"/>
                  </a:ext>
                </a:extLst>
              </a:tr>
              <a:tr h="464494">
                <a:tc>
                  <a:txBody>
                    <a:bodyPr/>
                    <a:lstStyle/>
                    <a:p>
                      <a:pPr algn="ctr"/>
                      <a:r>
                        <a:rPr lang="en-GB" sz="2400" dirty="0" smtClean="0"/>
                        <a:t>Band 7 = 5.46 WTE</a:t>
                      </a:r>
                      <a:endParaRPr lang="en-GB" sz="2400" dirty="0"/>
                    </a:p>
                  </a:txBody>
                  <a:tcPr/>
                </a:tc>
                <a:tc vMerge="1">
                  <a:txBody>
                    <a:bodyPr/>
                    <a:lstStyle/>
                    <a:p>
                      <a:pPr algn="ctr"/>
                      <a:endParaRPr lang="en-GB" dirty="0"/>
                    </a:p>
                  </a:txBody>
                  <a:tcPr/>
                </a:tc>
                <a:extLst>
                  <a:ext uri="{0D108BD9-81ED-4DB2-BD59-A6C34878D82A}">
                    <a16:rowId xmlns:a16="http://schemas.microsoft.com/office/drawing/2014/main" val="10003"/>
                  </a:ext>
                </a:extLst>
              </a:tr>
              <a:tr h="464494">
                <a:tc>
                  <a:txBody>
                    <a:bodyPr/>
                    <a:lstStyle/>
                    <a:p>
                      <a:pPr algn="ctr"/>
                      <a:r>
                        <a:rPr lang="en-GB" sz="2400" dirty="0" smtClean="0"/>
                        <a:t>Band 8a = 0.61 WTE</a:t>
                      </a:r>
                      <a:endParaRPr lang="en-GB" sz="2400" dirty="0"/>
                    </a:p>
                  </a:txBody>
                  <a:tcPr/>
                </a:tc>
                <a:tc vMerge="1">
                  <a:txBody>
                    <a:bodyPr/>
                    <a:lstStyle/>
                    <a:p>
                      <a:pPr algn="ctr"/>
                      <a:endParaRPr lang="en-GB" dirty="0"/>
                    </a:p>
                  </a:txBody>
                  <a:tcPr/>
                </a:tc>
                <a:extLst>
                  <a:ext uri="{0D108BD9-81ED-4DB2-BD59-A6C34878D82A}">
                    <a16:rowId xmlns:a16="http://schemas.microsoft.com/office/drawing/2014/main" val="10004"/>
                  </a:ext>
                </a:extLst>
              </a:tr>
              <a:tr h="464494">
                <a:tc>
                  <a:txBody>
                    <a:bodyPr/>
                    <a:lstStyle/>
                    <a:p>
                      <a:pPr algn="ctr"/>
                      <a:r>
                        <a:rPr lang="en-GB" sz="2400" dirty="0" smtClean="0"/>
                        <a:t>Medicine &amp; IC directorate</a:t>
                      </a:r>
                      <a:endParaRPr lang="en-GB" sz="2400" dirty="0"/>
                    </a:p>
                  </a:txBody>
                  <a:tcPr/>
                </a:tc>
                <a:tc>
                  <a:txBody>
                    <a:bodyPr/>
                    <a:lstStyle/>
                    <a:p>
                      <a:pPr algn="ctr"/>
                      <a:r>
                        <a:rPr lang="en-GB" sz="2400" dirty="0" smtClean="0"/>
                        <a:t>Surgical directorate</a:t>
                      </a:r>
                      <a:endParaRPr lang="en-GB"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15913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FCP story so far…</a:t>
            </a:r>
            <a:endParaRPr lang="en-GB" dirty="0"/>
          </a:p>
        </p:txBody>
      </p:sp>
      <p:sp>
        <p:nvSpPr>
          <p:cNvPr id="3" name="Content Placeholder 2"/>
          <p:cNvSpPr>
            <a:spLocks noGrp="1"/>
          </p:cNvSpPr>
          <p:nvPr>
            <p:ph idx="1"/>
          </p:nvPr>
        </p:nvSpPr>
        <p:spPr/>
        <p:txBody>
          <a:bodyPr/>
          <a:lstStyle/>
          <a:p>
            <a:r>
              <a:rPr lang="en-GB" dirty="0" smtClean="0"/>
              <a:t>6 GP practices across Dudley</a:t>
            </a:r>
          </a:p>
          <a:p>
            <a:r>
              <a:rPr lang="en-GB" dirty="0" smtClean="0"/>
              <a:t>10 sessions per week</a:t>
            </a:r>
          </a:p>
          <a:p>
            <a:r>
              <a:rPr lang="en-GB" dirty="0" smtClean="0"/>
              <a:t>x3 band 8a and x7 band 7</a:t>
            </a:r>
          </a:p>
          <a:p>
            <a:r>
              <a:rPr lang="en-GB" dirty="0" smtClean="0"/>
              <a:t>Mixture of bank staff and existing staff from physiotherapy and OAS team</a:t>
            </a:r>
          </a:p>
          <a:p>
            <a:r>
              <a:rPr lang="en-GB" dirty="0" smtClean="0"/>
              <a:t>4 hours per session</a:t>
            </a:r>
          </a:p>
          <a:p>
            <a:r>
              <a:rPr lang="en-GB" dirty="0" smtClean="0"/>
              <a:t>30 minutes slots </a:t>
            </a:r>
          </a:p>
          <a:p>
            <a:endParaRPr lang="en-GB" dirty="0" smtClean="0"/>
          </a:p>
          <a:p>
            <a:endParaRPr lang="en-GB" dirty="0"/>
          </a:p>
        </p:txBody>
      </p:sp>
    </p:spTree>
    <p:extLst>
      <p:ext uri="{BB962C8B-B14F-4D97-AF65-F5344CB8AC3E}">
        <p14:creationId xmlns:p14="http://schemas.microsoft.com/office/powerpoint/2010/main" val="3427730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GB" dirty="0" smtClean="0"/>
              <a:t>The biggest challenge!!!</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2133600"/>
            <a:ext cx="5785131" cy="3601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3941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challenges</a:t>
            </a:r>
            <a:endParaRPr lang="en-GB" dirty="0"/>
          </a:p>
        </p:txBody>
      </p:sp>
      <p:sp>
        <p:nvSpPr>
          <p:cNvPr id="3" name="Content Placeholder 2"/>
          <p:cNvSpPr>
            <a:spLocks noGrp="1"/>
          </p:cNvSpPr>
          <p:nvPr>
            <p:ph idx="1"/>
          </p:nvPr>
        </p:nvSpPr>
        <p:spPr/>
        <p:txBody>
          <a:bodyPr/>
          <a:lstStyle/>
          <a:p>
            <a:r>
              <a:rPr lang="en-GB" dirty="0" smtClean="0"/>
              <a:t>Clinical governance and structure</a:t>
            </a:r>
          </a:p>
          <a:p>
            <a:r>
              <a:rPr lang="en-GB" dirty="0" smtClean="0"/>
              <a:t>Managing urgent results</a:t>
            </a:r>
          </a:p>
          <a:p>
            <a:r>
              <a:rPr lang="en-GB" dirty="0"/>
              <a:t>D</a:t>
            </a:r>
            <a:r>
              <a:rPr lang="en-GB" dirty="0" smtClean="0"/>
              <a:t>ata capture</a:t>
            </a:r>
          </a:p>
          <a:p>
            <a:r>
              <a:rPr lang="en-GB" dirty="0" smtClean="0"/>
              <a:t>Maintaining waiting lists </a:t>
            </a:r>
          </a:p>
          <a:p>
            <a:r>
              <a:rPr lang="en-GB" dirty="0" smtClean="0"/>
              <a:t>Commissioners expectations</a:t>
            </a:r>
          </a:p>
          <a:p>
            <a:r>
              <a:rPr lang="en-GB" dirty="0" smtClean="0"/>
              <a:t>Who benefits from the savings???</a:t>
            </a:r>
          </a:p>
          <a:p>
            <a:r>
              <a:rPr lang="en-GB" dirty="0" smtClean="0"/>
              <a:t>GPs!!!</a:t>
            </a:r>
          </a:p>
          <a:p>
            <a:endParaRPr lang="en-GB" dirty="0" smtClean="0"/>
          </a:p>
          <a:p>
            <a:endParaRPr lang="en-GB" dirty="0" smtClean="0"/>
          </a:p>
        </p:txBody>
      </p:sp>
    </p:spTree>
    <p:extLst>
      <p:ext uri="{BB962C8B-B14F-4D97-AF65-F5344CB8AC3E}">
        <p14:creationId xmlns:p14="http://schemas.microsoft.com/office/powerpoint/2010/main" val="3774092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Positives</a:t>
            </a:r>
            <a:endParaRPr lang="en-GB" dirty="0"/>
          </a:p>
        </p:txBody>
      </p:sp>
      <p:sp>
        <p:nvSpPr>
          <p:cNvPr id="3" name="Content Placeholder 2"/>
          <p:cNvSpPr>
            <a:spLocks noGrp="1"/>
          </p:cNvSpPr>
          <p:nvPr>
            <p:ph idx="1"/>
          </p:nvPr>
        </p:nvSpPr>
        <p:spPr>
          <a:xfrm>
            <a:off x="457200" y="1600200"/>
            <a:ext cx="8229600" cy="4373563"/>
          </a:xfrm>
        </p:spPr>
        <p:txBody>
          <a:bodyPr/>
          <a:lstStyle/>
          <a:p>
            <a:r>
              <a:rPr lang="en-GB" dirty="0" smtClean="0"/>
              <a:t>Patients love it!!!</a:t>
            </a:r>
          </a:p>
          <a:p>
            <a:r>
              <a:rPr lang="en-GB" dirty="0" smtClean="0"/>
              <a:t>Physios love it!!!</a:t>
            </a:r>
          </a:p>
          <a:p>
            <a:r>
              <a:rPr lang="en-GB" dirty="0" smtClean="0"/>
              <a:t>Improved pathway</a:t>
            </a:r>
          </a:p>
          <a:p>
            <a:r>
              <a:rPr lang="en-GB" dirty="0" smtClean="0"/>
              <a:t>Early advice and the right messages early on</a:t>
            </a:r>
          </a:p>
          <a:p>
            <a:r>
              <a:rPr lang="en-GB" dirty="0" smtClean="0"/>
              <a:t>Closer working relationships with GPs</a:t>
            </a:r>
          </a:p>
          <a:p>
            <a:r>
              <a:rPr lang="en-GB" dirty="0" smtClean="0"/>
              <a:t>Opportunity to expand MSK services and career progression</a:t>
            </a:r>
          </a:p>
          <a:p>
            <a:endParaRPr lang="en-GB" dirty="0" smtClean="0"/>
          </a:p>
          <a:p>
            <a:endParaRPr lang="en-GB" dirty="0" smtClean="0"/>
          </a:p>
          <a:p>
            <a:endParaRPr lang="en-GB" dirty="0"/>
          </a:p>
        </p:txBody>
      </p:sp>
    </p:spTree>
    <p:extLst>
      <p:ext uri="{BB962C8B-B14F-4D97-AF65-F5344CB8AC3E}">
        <p14:creationId xmlns:p14="http://schemas.microsoft.com/office/powerpoint/2010/main" val="1258977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Advice</a:t>
            </a:r>
            <a:endParaRPr lang="en-GB" dirty="0"/>
          </a:p>
        </p:txBody>
      </p:sp>
      <p:sp>
        <p:nvSpPr>
          <p:cNvPr id="3" name="Content Placeholder 2"/>
          <p:cNvSpPr>
            <a:spLocks noGrp="1"/>
          </p:cNvSpPr>
          <p:nvPr>
            <p:ph idx="1"/>
          </p:nvPr>
        </p:nvSpPr>
        <p:spPr/>
        <p:txBody>
          <a:bodyPr/>
          <a:lstStyle/>
          <a:p>
            <a:pPr marL="0" indent="0" algn="ctr">
              <a:buNone/>
            </a:pPr>
            <a:r>
              <a:rPr lang="en-GB" dirty="0" smtClean="0"/>
              <a:t>Have clear structure from start with dedicated FCP lead</a:t>
            </a:r>
          </a:p>
          <a:p>
            <a:pPr marL="0" indent="0" algn="ctr">
              <a:buNone/>
            </a:pPr>
            <a:r>
              <a:rPr lang="en-GB" dirty="0" smtClean="0"/>
              <a:t>Set expectations for service early</a:t>
            </a:r>
          </a:p>
          <a:p>
            <a:pPr marL="0" indent="0" algn="ctr">
              <a:buNone/>
            </a:pPr>
            <a:r>
              <a:rPr lang="en-GB" dirty="0" smtClean="0"/>
              <a:t>Don’t presume everyone understands FCP</a:t>
            </a:r>
          </a:p>
          <a:p>
            <a:pPr marL="0" indent="0" algn="ctr">
              <a:buNone/>
            </a:pPr>
            <a:r>
              <a:rPr lang="en-GB" dirty="0" smtClean="0"/>
              <a:t>Don’t presume everyone wants FCP!</a:t>
            </a:r>
          </a:p>
          <a:p>
            <a:pPr marL="0" indent="0" algn="ctr">
              <a:buNone/>
            </a:pPr>
            <a:r>
              <a:rPr lang="en-GB" dirty="0" smtClean="0"/>
              <a:t>Set clear pathways for suspected sinister pathology</a:t>
            </a:r>
            <a:endParaRPr lang="en-GB" dirty="0"/>
          </a:p>
        </p:txBody>
      </p:sp>
    </p:spTree>
    <p:extLst>
      <p:ext uri="{BB962C8B-B14F-4D97-AF65-F5344CB8AC3E}">
        <p14:creationId xmlns:p14="http://schemas.microsoft.com/office/powerpoint/2010/main" val="1201440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9884" y="1960001"/>
            <a:ext cx="8824232" cy="2246769"/>
          </a:xfrm>
          <a:prstGeom prst="rect">
            <a:avLst/>
          </a:prstGeom>
        </p:spPr>
        <p:txBody>
          <a:bodyPr wrap="square">
            <a:spAutoFit/>
          </a:bodyPr>
          <a:lstStyle/>
          <a:p>
            <a:pPr algn="ctr">
              <a:lnSpc>
                <a:spcPts val="5625"/>
              </a:lnSpc>
            </a:pPr>
            <a:r>
              <a:rPr lang="en-US" sz="5400" b="1" kern="1000" dirty="0">
                <a:solidFill>
                  <a:srgbClr val="1F1F5B"/>
                </a:solidFill>
                <a:latin typeface="+mj-lt"/>
                <a:ea typeface="Arial Black" charset="0"/>
                <a:cs typeface="Arial" charset="0"/>
              </a:rPr>
              <a:t>First Contact Physiotherapy: </a:t>
            </a:r>
            <a:r>
              <a:rPr lang="en-US" sz="3600" b="1" kern="1000" dirty="0">
                <a:solidFill>
                  <a:srgbClr val="1F1F5B"/>
                </a:solidFill>
                <a:latin typeface="+mj-lt"/>
                <a:ea typeface="Arial Black" charset="0"/>
                <a:cs typeface="Arial" charset="0"/>
              </a:rPr>
              <a:t/>
            </a:r>
            <a:br>
              <a:rPr lang="en-US" sz="3600" b="1" kern="1000" dirty="0">
                <a:solidFill>
                  <a:srgbClr val="1F1F5B"/>
                </a:solidFill>
                <a:latin typeface="+mj-lt"/>
                <a:ea typeface="Arial Black" charset="0"/>
                <a:cs typeface="Arial" charset="0"/>
              </a:rPr>
            </a:br>
            <a:r>
              <a:rPr lang="en-US" sz="4950" kern="1000" dirty="0">
                <a:solidFill>
                  <a:srgbClr val="1F1F5B"/>
                </a:solidFill>
                <a:latin typeface="+mj-lt"/>
                <a:ea typeface="Arial Black" charset="0"/>
                <a:cs typeface="Arial" charset="0"/>
              </a:rPr>
              <a:t>the national scene</a:t>
            </a:r>
          </a:p>
          <a:p>
            <a:pPr algn="ctr">
              <a:lnSpc>
                <a:spcPts val="5625"/>
              </a:lnSpc>
            </a:pPr>
            <a:endParaRPr lang="en-US" sz="3600" b="1" kern="1000" spc="-113" dirty="0">
              <a:solidFill>
                <a:srgbClr val="6961A3"/>
              </a:solidFill>
              <a:latin typeface="+mj-lt"/>
              <a:ea typeface="Arial Black" charset="0"/>
              <a:cs typeface="Arial Black" charset="0"/>
            </a:endParaRPr>
          </a:p>
        </p:txBody>
      </p:sp>
      <p:sp>
        <p:nvSpPr>
          <p:cNvPr id="7" name="Rectangle 6">
            <a:extLst>
              <a:ext uri="{FF2B5EF4-FFF2-40B4-BE49-F238E27FC236}">
                <a16:creationId xmlns:a16="http://schemas.microsoft.com/office/drawing/2014/main" id="{BA94EAC3-1C9D-4C47-AEB8-5D225E4E342D}"/>
              </a:ext>
            </a:extLst>
          </p:cNvPr>
          <p:cNvSpPr/>
          <p:nvPr/>
        </p:nvSpPr>
        <p:spPr>
          <a:xfrm>
            <a:off x="253135" y="3713209"/>
            <a:ext cx="8492898" cy="1661993"/>
          </a:xfrm>
          <a:prstGeom prst="rect">
            <a:avLst/>
          </a:prstGeom>
        </p:spPr>
        <p:txBody>
          <a:bodyPr wrap="square">
            <a:spAutoFit/>
          </a:bodyPr>
          <a:lstStyle/>
          <a:p>
            <a:pPr algn="ctr"/>
            <a:r>
              <a:rPr lang="en-US" sz="2700" b="1" kern="1000" spc="-113" dirty="0">
                <a:solidFill>
                  <a:srgbClr val="1F1F5B"/>
                </a:solidFill>
                <a:latin typeface="+mj-lt"/>
                <a:ea typeface="Arial Black" charset="0"/>
                <a:cs typeface="Arial Black" charset="0"/>
              </a:rPr>
              <a:t>Sarah Withers</a:t>
            </a:r>
            <a:r>
              <a:rPr lang="en-US" sz="2700" kern="1000" spc="-113" dirty="0">
                <a:solidFill>
                  <a:srgbClr val="8A8AA9"/>
                </a:solidFill>
                <a:latin typeface="+mj-lt"/>
                <a:ea typeface="Arial Black" charset="0"/>
                <a:cs typeface="Arial Black" charset="0"/>
              </a:rPr>
              <a:t/>
            </a:r>
            <a:br>
              <a:rPr lang="en-US" sz="2700" kern="1000" spc="-113" dirty="0">
                <a:solidFill>
                  <a:srgbClr val="8A8AA9"/>
                </a:solidFill>
                <a:latin typeface="+mj-lt"/>
                <a:ea typeface="Arial Black" charset="0"/>
                <a:cs typeface="Arial Black" charset="0"/>
              </a:rPr>
            </a:br>
            <a:r>
              <a:rPr lang="en-US" sz="2700" kern="1000" spc="-113" dirty="0">
                <a:solidFill>
                  <a:srgbClr val="8A8AA9"/>
                </a:solidFill>
                <a:latin typeface="+mj-lt"/>
                <a:ea typeface="Arial Black" charset="0"/>
                <a:cs typeface="Arial Black" charset="0"/>
              </a:rPr>
              <a:t>Head of FCP Implementation, the CSP</a:t>
            </a:r>
          </a:p>
          <a:p>
            <a:pPr algn="ctr"/>
            <a:r>
              <a:rPr lang="en-US" sz="2400" kern="1000" spc="-113" dirty="0">
                <a:solidFill>
                  <a:srgbClr val="8A8AA9"/>
                </a:solidFill>
                <a:latin typeface="+mj-lt"/>
                <a:ea typeface="Arial Black" charset="0"/>
                <a:cs typeface="Arial Black" charset="0"/>
              </a:rPr>
              <a:t>@sarahwithers20</a:t>
            </a:r>
          </a:p>
          <a:p>
            <a:pPr algn="ctr"/>
            <a:r>
              <a:rPr lang="en-US" sz="2400" kern="1000" spc="-113" dirty="0">
                <a:solidFill>
                  <a:srgbClr val="96B1CE"/>
                </a:solidFill>
                <a:latin typeface="+mj-lt"/>
                <a:ea typeface="Arial Black" charset="0"/>
                <a:cs typeface="Arial Black" charset="0"/>
              </a:rPr>
              <a:t>#</a:t>
            </a:r>
            <a:r>
              <a:rPr lang="en-US" sz="2400" kern="1000" spc="-113" dirty="0" err="1">
                <a:solidFill>
                  <a:srgbClr val="96B1CE"/>
                </a:solidFill>
                <a:latin typeface="+mj-lt"/>
                <a:ea typeface="Arial Black" charset="0"/>
                <a:cs typeface="Arial Black" charset="0"/>
              </a:rPr>
              <a:t>FirstContactPhysio</a:t>
            </a:r>
            <a:endParaRPr lang="en-US" sz="2400" kern="1000" spc="-113" dirty="0">
              <a:solidFill>
                <a:srgbClr val="96B1CE"/>
              </a:solidFill>
              <a:latin typeface="+mj-lt"/>
              <a:ea typeface="Arial Black" charset="0"/>
              <a:cs typeface="Arial Black" charset="0"/>
            </a:endParaRPr>
          </a:p>
        </p:txBody>
      </p:sp>
    </p:spTree>
    <p:extLst>
      <p:ext uri="{BB962C8B-B14F-4D97-AF65-F5344CB8AC3E}">
        <p14:creationId xmlns:p14="http://schemas.microsoft.com/office/powerpoint/2010/main" val="857588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a:t>
            </a:r>
            <a:endParaRPr lang="en-GB" dirty="0"/>
          </a:p>
        </p:txBody>
      </p:sp>
      <p:sp>
        <p:nvSpPr>
          <p:cNvPr id="3" name="Content Placeholder 2"/>
          <p:cNvSpPr>
            <a:spLocks noGrp="1"/>
          </p:cNvSpPr>
          <p:nvPr>
            <p:ph idx="1"/>
          </p:nvPr>
        </p:nvSpPr>
        <p:spPr/>
        <p:txBody>
          <a:bodyPr/>
          <a:lstStyle/>
          <a:p>
            <a:pPr marL="0" indent="0">
              <a:buNone/>
            </a:pPr>
            <a:endParaRPr lang="en-GB" dirty="0" smtClean="0"/>
          </a:p>
          <a:p>
            <a:endParaRPr lang="en-GB" dirty="0" smtClean="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19300"/>
            <a:ext cx="8776607"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143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Content Placeholder 2"/>
          <p:cNvSpPr>
            <a:spLocks noGrp="1"/>
          </p:cNvSpPr>
          <p:nvPr>
            <p:ph idx="1"/>
          </p:nvPr>
        </p:nvSpPr>
        <p:spPr/>
        <p:txBody>
          <a:bodyPr/>
          <a:lstStyle/>
          <a:p>
            <a:r>
              <a:rPr lang="en-GB" dirty="0" smtClean="0"/>
              <a:t>Currently finalising service specification for FCP</a:t>
            </a:r>
          </a:p>
          <a:p>
            <a:r>
              <a:rPr lang="en-GB" dirty="0" smtClean="0"/>
              <a:t>Reception pack </a:t>
            </a:r>
          </a:p>
          <a:p>
            <a:r>
              <a:rPr lang="en-GB" dirty="0" smtClean="0"/>
              <a:t>Implementation checklist</a:t>
            </a:r>
          </a:p>
          <a:p>
            <a:r>
              <a:rPr lang="en-GB" dirty="0" smtClean="0"/>
              <a:t>EMIS crib sheet for new starters</a:t>
            </a:r>
          </a:p>
          <a:p>
            <a:r>
              <a:rPr lang="en-GB" dirty="0" smtClean="0"/>
              <a:t>Need competencies for band 7 and band 8a</a:t>
            </a:r>
          </a:p>
          <a:p>
            <a:endParaRPr lang="en-GB" dirty="0" smtClean="0"/>
          </a:p>
          <a:p>
            <a:endParaRPr lang="en-GB" dirty="0"/>
          </a:p>
        </p:txBody>
      </p:sp>
    </p:spTree>
    <p:extLst>
      <p:ext uri="{BB962C8B-B14F-4D97-AF65-F5344CB8AC3E}">
        <p14:creationId xmlns:p14="http://schemas.microsoft.com/office/powerpoint/2010/main" val="2727997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914400"/>
          </a:xfrm>
        </p:spPr>
        <p:txBody>
          <a:bodyPr/>
          <a:lstStyle/>
          <a:p>
            <a:r>
              <a:rPr lang="en-GB" dirty="0" smtClean="0"/>
              <a:t>Thank you for listening</a:t>
            </a:r>
            <a:br>
              <a:rPr lang="en-GB" dirty="0" smtClean="0"/>
            </a:br>
            <a:r>
              <a:rPr lang="en-GB" dirty="0" smtClean="0"/>
              <a:t>Any questions?</a:t>
            </a:r>
            <a:endParaRPr lang="en-GB" dirty="0"/>
          </a:p>
        </p:txBody>
      </p:sp>
    </p:spTree>
    <p:extLst>
      <p:ext uri="{BB962C8B-B14F-4D97-AF65-F5344CB8AC3E}">
        <p14:creationId xmlns:p14="http://schemas.microsoft.com/office/powerpoint/2010/main" val="17605280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107504" y="2420888"/>
            <a:ext cx="8424862" cy="10801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8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rPr>
              <a:t>Break</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1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54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502" y="332656"/>
            <a:ext cx="1459880" cy="1459880"/>
          </a:xfrm>
          <a:prstGeom prst="rect">
            <a:avLst/>
          </a:prstGeom>
        </p:spPr>
      </p:pic>
    </p:spTree>
    <p:extLst>
      <p:ext uri="{BB962C8B-B14F-4D97-AF65-F5344CB8AC3E}">
        <p14:creationId xmlns:p14="http://schemas.microsoft.com/office/powerpoint/2010/main" val="1025714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271403" y="2132856"/>
            <a:ext cx="8424862" cy="237626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8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lvl="0" indent="0" algn="ctr">
              <a:buNone/>
              <a:defRPr/>
            </a:pPr>
            <a:r>
              <a:rPr lang="en-GB" sz="3600" b="1" dirty="0">
                <a:solidFill>
                  <a:srgbClr val="5D2884"/>
                </a:solidFill>
              </a:rPr>
              <a:t>Table-top session 1 – FCP locally: Lessons learned so far – </a:t>
            </a:r>
            <a:endParaRPr lang="en-GB" sz="3600" b="1" dirty="0" smtClean="0">
              <a:solidFill>
                <a:srgbClr val="5D2884"/>
              </a:solidFill>
            </a:endParaRPr>
          </a:p>
          <a:p>
            <a:pPr marL="0" lvl="0" indent="0" algn="ctr">
              <a:buNone/>
              <a:defRPr/>
            </a:pPr>
            <a:r>
              <a:rPr lang="en-GB" sz="3600" b="1" dirty="0" smtClean="0">
                <a:solidFill>
                  <a:srgbClr val="5D2884"/>
                </a:solidFill>
              </a:rPr>
              <a:t>Q&amp;A </a:t>
            </a:r>
            <a:r>
              <a:rPr lang="en-GB" sz="3600" b="1" dirty="0">
                <a:solidFill>
                  <a:srgbClr val="5D2884"/>
                </a:solidFill>
              </a:rPr>
              <a:t>with the FCP Event Panel</a:t>
            </a:r>
            <a:endParaRPr kumimoji="0" lang="en-GB" sz="11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54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502" y="332656"/>
            <a:ext cx="1459880" cy="1459880"/>
          </a:xfrm>
          <a:prstGeom prst="rect">
            <a:avLst/>
          </a:prstGeom>
        </p:spPr>
      </p:pic>
    </p:spTree>
    <p:extLst>
      <p:ext uri="{BB962C8B-B14F-4D97-AF65-F5344CB8AC3E}">
        <p14:creationId xmlns:p14="http://schemas.microsoft.com/office/powerpoint/2010/main" val="1901054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107504" y="2420888"/>
            <a:ext cx="8424862" cy="10801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8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5400" b="1" dirty="0" smtClean="0">
                <a:solidFill>
                  <a:srgbClr val="5D2884"/>
                </a:solidFill>
              </a:rPr>
              <a:t>Lunch</a:t>
            </a:r>
            <a:endParaRPr kumimoji="0" lang="en-GB" sz="54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1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54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502" y="332656"/>
            <a:ext cx="1459880" cy="1459880"/>
          </a:xfrm>
          <a:prstGeom prst="rect">
            <a:avLst/>
          </a:prstGeom>
        </p:spPr>
      </p:pic>
    </p:spTree>
    <p:extLst>
      <p:ext uri="{BB962C8B-B14F-4D97-AF65-F5344CB8AC3E}">
        <p14:creationId xmlns:p14="http://schemas.microsoft.com/office/powerpoint/2010/main" val="17421427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388" y="2492896"/>
            <a:ext cx="8824232" cy="810478"/>
          </a:xfrm>
          <a:prstGeom prst="rect">
            <a:avLst/>
          </a:prstGeom>
        </p:spPr>
        <p:txBody>
          <a:bodyPr wrap="square">
            <a:spAutoFit/>
          </a:bodyPr>
          <a:lstStyle/>
          <a:p>
            <a:pPr algn="ctr">
              <a:lnSpc>
                <a:spcPts val="5625"/>
              </a:lnSpc>
            </a:pPr>
            <a:r>
              <a:rPr lang="en-US" sz="5400" b="1" kern="1000" dirty="0">
                <a:solidFill>
                  <a:srgbClr val="1F1F5B"/>
                </a:solidFill>
                <a:latin typeface="+mj-lt"/>
                <a:ea typeface="Arial Black" charset="0"/>
                <a:cs typeface="Arial" charset="0"/>
              </a:rPr>
              <a:t>FCP workforce development</a:t>
            </a:r>
            <a:endParaRPr lang="en-US" sz="3600" b="1" kern="1000" spc="-113" dirty="0">
              <a:solidFill>
                <a:srgbClr val="6961A3"/>
              </a:solidFill>
              <a:latin typeface="+mj-lt"/>
              <a:ea typeface="Arial Black" charset="0"/>
              <a:cs typeface="Arial Black" charset="0"/>
            </a:endParaRPr>
          </a:p>
        </p:txBody>
      </p:sp>
      <p:sp>
        <p:nvSpPr>
          <p:cNvPr id="7" name="Rectangle 6">
            <a:extLst>
              <a:ext uri="{FF2B5EF4-FFF2-40B4-BE49-F238E27FC236}">
                <a16:creationId xmlns:a16="http://schemas.microsoft.com/office/drawing/2014/main" id="{BA94EAC3-1C9D-4C47-AEB8-5D225E4E342D}"/>
              </a:ext>
            </a:extLst>
          </p:cNvPr>
          <p:cNvSpPr/>
          <p:nvPr/>
        </p:nvSpPr>
        <p:spPr>
          <a:xfrm>
            <a:off x="253135" y="3713209"/>
            <a:ext cx="8492898" cy="1815882"/>
          </a:xfrm>
          <a:prstGeom prst="rect">
            <a:avLst/>
          </a:prstGeom>
        </p:spPr>
        <p:txBody>
          <a:bodyPr wrap="square">
            <a:spAutoFit/>
          </a:bodyPr>
          <a:lstStyle/>
          <a:p>
            <a:pPr algn="ctr"/>
            <a:r>
              <a:rPr lang="en-US" sz="2800" b="1" kern="1000" spc="-113" dirty="0">
                <a:solidFill>
                  <a:srgbClr val="1F1F5B"/>
                </a:solidFill>
                <a:latin typeface="+mj-lt"/>
                <a:ea typeface="Arial Black" charset="0"/>
                <a:cs typeface="Arial Black" charset="0"/>
              </a:rPr>
              <a:t>Sarah Withers</a:t>
            </a:r>
            <a:r>
              <a:rPr lang="en-US" sz="2800" kern="1000" spc="-113" dirty="0">
                <a:solidFill>
                  <a:srgbClr val="8A8AA9"/>
                </a:solidFill>
                <a:latin typeface="+mj-lt"/>
                <a:ea typeface="Arial Black" charset="0"/>
                <a:cs typeface="Arial Black" charset="0"/>
              </a:rPr>
              <a:t/>
            </a:r>
            <a:br>
              <a:rPr lang="en-US" sz="2800" kern="1000" spc="-113" dirty="0">
                <a:solidFill>
                  <a:srgbClr val="8A8AA9"/>
                </a:solidFill>
                <a:latin typeface="+mj-lt"/>
                <a:ea typeface="Arial Black" charset="0"/>
                <a:cs typeface="Arial Black" charset="0"/>
              </a:rPr>
            </a:br>
            <a:r>
              <a:rPr lang="en-US" sz="2800" kern="1000" spc="-113" dirty="0">
                <a:solidFill>
                  <a:srgbClr val="8A8AA9"/>
                </a:solidFill>
                <a:latin typeface="+mj-lt"/>
                <a:ea typeface="Arial Black" charset="0"/>
                <a:cs typeface="Arial Black" charset="0"/>
              </a:rPr>
              <a:t>Head of FCP Implementation, the CSP</a:t>
            </a:r>
          </a:p>
          <a:p>
            <a:pPr algn="ctr"/>
            <a:r>
              <a:rPr lang="en-US" sz="2800" kern="1000" spc="-113" dirty="0">
                <a:solidFill>
                  <a:srgbClr val="8A8AA9"/>
                </a:solidFill>
                <a:latin typeface="+mj-lt"/>
                <a:ea typeface="Arial Black" charset="0"/>
                <a:cs typeface="Arial Black" charset="0"/>
              </a:rPr>
              <a:t>@sarahwithers20</a:t>
            </a:r>
          </a:p>
          <a:p>
            <a:pPr algn="ctr"/>
            <a:r>
              <a:rPr lang="en-US" sz="2800" kern="1000" spc="-113" dirty="0">
                <a:solidFill>
                  <a:srgbClr val="96B1CE"/>
                </a:solidFill>
                <a:latin typeface="+mj-lt"/>
                <a:ea typeface="Arial Black" charset="0"/>
                <a:cs typeface="Arial Black" charset="0"/>
              </a:rPr>
              <a:t>#</a:t>
            </a:r>
            <a:r>
              <a:rPr lang="en-US" sz="2800" kern="1000" spc="-113" dirty="0" err="1">
                <a:solidFill>
                  <a:srgbClr val="96B1CE"/>
                </a:solidFill>
                <a:latin typeface="+mj-lt"/>
                <a:ea typeface="Arial Black" charset="0"/>
                <a:cs typeface="Arial Black" charset="0"/>
              </a:rPr>
              <a:t>FirstContactPhysio</a:t>
            </a:r>
            <a:endParaRPr lang="en-US" sz="2800" kern="1000" spc="-113" dirty="0">
              <a:solidFill>
                <a:srgbClr val="96B1CE"/>
              </a:solidFill>
              <a:latin typeface="+mj-lt"/>
              <a:ea typeface="Arial Black" charset="0"/>
              <a:cs typeface="Arial Black" charset="0"/>
            </a:endParaRPr>
          </a:p>
        </p:txBody>
      </p:sp>
    </p:spTree>
    <p:extLst>
      <p:ext uri="{BB962C8B-B14F-4D97-AF65-F5344CB8AC3E}">
        <p14:creationId xmlns:p14="http://schemas.microsoft.com/office/powerpoint/2010/main" val="13690964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8" y="2438504"/>
            <a:ext cx="6470438" cy="3240360"/>
          </a:xfrm>
        </p:spPr>
        <p:txBody>
          <a:bodyPr>
            <a:noAutofit/>
          </a:bodyPr>
          <a:lstStyle/>
          <a:p>
            <a:pPr marL="0" indent="0">
              <a:spcBef>
                <a:spcPts val="600"/>
              </a:spcBef>
              <a:spcAft>
                <a:spcPts val="1200"/>
              </a:spcAft>
              <a:buNone/>
            </a:pPr>
            <a:r>
              <a:rPr lang="en-GB" sz="2200" dirty="0">
                <a:solidFill>
                  <a:schemeClr val="accent1">
                    <a:lumMod val="50000"/>
                  </a:schemeClr>
                </a:solidFill>
              </a:rPr>
              <a:t>In </a:t>
            </a:r>
            <a:r>
              <a:rPr lang="en-GB" sz="2400" b="1" dirty="0">
                <a:solidFill>
                  <a:srgbClr val="F7A60D"/>
                </a:solidFill>
              </a:rPr>
              <a:t>2019</a:t>
            </a:r>
            <a:r>
              <a:rPr lang="en-GB" sz="2200" dirty="0">
                <a:solidFill>
                  <a:schemeClr val="accent1">
                    <a:lumMod val="50000"/>
                  </a:schemeClr>
                </a:solidFill>
              </a:rPr>
              <a:t>, </a:t>
            </a:r>
            <a:r>
              <a:rPr lang="en-GB" sz="2200" b="1" dirty="0">
                <a:solidFill>
                  <a:schemeClr val="accent1">
                    <a:lumMod val="50000"/>
                  </a:schemeClr>
                </a:solidFill>
              </a:rPr>
              <a:t>Five-Year Framework for GP contract reform </a:t>
            </a:r>
            <a:r>
              <a:rPr lang="en-GB" sz="2200" dirty="0">
                <a:solidFill>
                  <a:schemeClr val="accent1">
                    <a:lumMod val="50000"/>
                  </a:schemeClr>
                </a:solidFill>
              </a:rPr>
              <a:t>outlines the roll out of </a:t>
            </a:r>
            <a:r>
              <a:rPr lang="en-GB" sz="2200" dirty="0" err="1">
                <a:solidFill>
                  <a:schemeClr val="accent1">
                    <a:lumMod val="50000"/>
                  </a:schemeClr>
                </a:solidFill>
              </a:rPr>
              <a:t>FCPs</a:t>
            </a:r>
            <a:r>
              <a:rPr lang="en-GB" sz="2200" dirty="0">
                <a:solidFill>
                  <a:schemeClr val="accent1">
                    <a:lumMod val="50000"/>
                  </a:schemeClr>
                </a:solidFill>
              </a:rPr>
              <a:t> through the Additional Roles Reimbursement Scheme</a:t>
            </a:r>
          </a:p>
          <a:p>
            <a:pPr marL="0" indent="0">
              <a:spcBef>
                <a:spcPts val="600"/>
              </a:spcBef>
              <a:spcAft>
                <a:spcPts val="1200"/>
              </a:spcAft>
              <a:buNone/>
            </a:pPr>
            <a:r>
              <a:rPr lang="en-GB" sz="2200" dirty="0">
                <a:solidFill>
                  <a:schemeClr val="accent1">
                    <a:lumMod val="50000"/>
                  </a:schemeClr>
                </a:solidFill>
              </a:rPr>
              <a:t>The </a:t>
            </a:r>
            <a:r>
              <a:rPr lang="en-US" sz="2200" dirty="0">
                <a:solidFill>
                  <a:schemeClr val="accent1">
                    <a:lumMod val="50000"/>
                  </a:schemeClr>
                </a:solidFill>
              </a:rPr>
              <a:t>Scheme will fund </a:t>
            </a:r>
            <a:r>
              <a:rPr lang="en-GB" sz="2200" dirty="0">
                <a:solidFill>
                  <a:schemeClr val="accent1">
                    <a:lumMod val="50000"/>
                  </a:schemeClr>
                </a:solidFill>
              </a:rPr>
              <a:t>an estimated </a:t>
            </a:r>
            <a:r>
              <a:rPr lang="en-GB" sz="2400" b="1" dirty="0">
                <a:solidFill>
                  <a:srgbClr val="F7A60D"/>
                </a:solidFill>
              </a:rPr>
              <a:t>20,000+</a:t>
            </a:r>
            <a:r>
              <a:rPr lang="en-GB" sz="2400" b="1" dirty="0">
                <a:solidFill>
                  <a:srgbClr val="C0074C"/>
                </a:solidFill>
              </a:rPr>
              <a:t> </a:t>
            </a:r>
            <a:r>
              <a:rPr lang="en-GB" sz="2200" dirty="0">
                <a:solidFill>
                  <a:schemeClr val="accent1">
                    <a:lumMod val="50000"/>
                  </a:schemeClr>
                </a:solidFill>
              </a:rPr>
              <a:t>additional posts in 5 specific primary care roles by 2023/24 including </a:t>
            </a:r>
            <a:r>
              <a:rPr lang="en-GB" sz="2200" dirty="0" err="1">
                <a:solidFill>
                  <a:schemeClr val="accent1">
                    <a:lumMod val="50000"/>
                  </a:schemeClr>
                </a:solidFill>
              </a:rPr>
              <a:t>FCPs</a:t>
            </a:r>
            <a:r>
              <a:rPr lang="en-GB" sz="2200" dirty="0">
                <a:solidFill>
                  <a:schemeClr val="accent1">
                    <a:lumMod val="50000"/>
                  </a:schemeClr>
                </a:solidFill>
              </a:rPr>
              <a:t> at </a:t>
            </a:r>
            <a:r>
              <a:rPr lang="en-GB" sz="2200" b="1" dirty="0">
                <a:solidFill>
                  <a:schemeClr val="accent1">
                    <a:lumMod val="50000"/>
                  </a:schemeClr>
                </a:solidFill>
              </a:rPr>
              <a:t>Bands 7 and 8a</a:t>
            </a:r>
          </a:p>
          <a:p>
            <a:pPr marL="0" indent="0">
              <a:spcBef>
                <a:spcPts val="600"/>
              </a:spcBef>
              <a:spcAft>
                <a:spcPts val="1200"/>
              </a:spcAft>
              <a:buNone/>
            </a:pPr>
            <a:r>
              <a:rPr lang="en-US" sz="2200" dirty="0">
                <a:solidFill>
                  <a:schemeClr val="accent1">
                    <a:lumMod val="50000"/>
                  </a:schemeClr>
                </a:solidFill>
              </a:rPr>
              <a:t>From </a:t>
            </a:r>
            <a:r>
              <a:rPr lang="en-US" sz="2400" b="1" dirty="0">
                <a:solidFill>
                  <a:srgbClr val="F7A60D"/>
                </a:solidFill>
              </a:rPr>
              <a:t>2020</a:t>
            </a:r>
            <a:r>
              <a:rPr lang="en-US" sz="2200" dirty="0">
                <a:solidFill>
                  <a:schemeClr val="accent1">
                    <a:lumMod val="50000"/>
                  </a:schemeClr>
                </a:solidFill>
              </a:rPr>
              <a:t>, </a:t>
            </a:r>
            <a:r>
              <a:rPr lang="en-US" sz="2200" dirty="0" err="1">
                <a:solidFill>
                  <a:schemeClr val="accent1">
                    <a:lumMod val="50000"/>
                  </a:schemeClr>
                </a:solidFill>
              </a:rPr>
              <a:t>NHSE</a:t>
            </a:r>
            <a:r>
              <a:rPr lang="en-US" sz="2200" dirty="0">
                <a:solidFill>
                  <a:schemeClr val="accent1">
                    <a:lumMod val="50000"/>
                  </a:schemeClr>
                </a:solidFill>
              </a:rPr>
              <a:t> will reimburse </a:t>
            </a:r>
            <a:r>
              <a:rPr lang="en-US" sz="2400" b="1" dirty="0">
                <a:solidFill>
                  <a:srgbClr val="F7A60D"/>
                </a:solidFill>
              </a:rPr>
              <a:t>70%</a:t>
            </a:r>
            <a:r>
              <a:rPr lang="en-US" sz="2400" b="1" dirty="0">
                <a:solidFill>
                  <a:srgbClr val="C0074C"/>
                </a:solidFill>
              </a:rPr>
              <a:t> </a:t>
            </a:r>
            <a:r>
              <a:rPr lang="en-US" sz="2200" dirty="0">
                <a:solidFill>
                  <a:schemeClr val="accent1">
                    <a:lumMod val="50000"/>
                  </a:schemeClr>
                </a:solidFill>
              </a:rPr>
              <a:t>of the costs (including on-costs) for </a:t>
            </a:r>
            <a:r>
              <a:rPr lang="en-US" sz="2200" dirty="0" err="1">
                <a:solidFill>
                  <a:schemeClr val="accent1">
                    <a:lumMod val="50000"/>
                  </a:schemeClr>
                </a:solidFill>
              </a:rPr>
              <a:t>FCPs</a:t>
            </a:r>
            <a:r>
              <a:rPr lang="en-US" sz="2200" dirty="0">
                <a:solidFill>
                  <a:schemeClr val="accent1">
                    <a:lumMod val="50000"/>
                  </a:schemeClr>
                </a:solidFill>
              </a:rPr>
              <a:t> employed by </a:t>
            </a:r>
            <a:r>
              <a:rPr lang="en-GB" sz="2200" dirty="0">
                <a:solidFill>
                  <a:schemeClr val="accent1">
                    <a:lumMod val="50000"/>
                  </a:schemeClr>
                </a:solidFill>
              </a:rPr>
              <a:t>Primary Care Networks</a:t>
            </a:r>
          </a:p>
          <a:p>
            <a:pPr marL="0" indent="0">
              <a:spcBef>
                <a:spcPts val="600"/>
              </a:spcBef>
              <a:spcAft>
                <a:spcPts val="1200"/>
              </a:spcAft>
              <a:buNone/>
            </a:pPr>
            <a:endParaRPr lang="en-GB" sz="2200" dirty="0">
              <a:solidFill>
                <a:srgbClr val="0070C0"/>
              </a:solidFill>
              <a:latin typeface="Calibri "/>
            </a:endParaRPr>
          </a:p>
          <a:p>
            <a:pPr>
              <a:spcBef>
                <a:spcPts val="600"/>
              </a:spcBef>
              <a:spcAft>
                <a:spcPts val="1200"/>
              </a:spcAft>
              <a:buFont typeface="Lucida Grande" panose="020B0600040502020204" pitchFamily="34" charset="0"/>
              <a:buChar char="■"/>
            </a:pPr>
            <a:endParaRPr lang="en-GB" sz="2200" dirty="0">
              <a:solidFill>
                <a:schemeClr val="accent1">
                  <a:lumMod val="50000"/>
                </a:schemeClr>
              </a:solidFill>
            </a:endParaRPr>
          </a:p>
        </p:txBody>
      </p:sp>
      <p:pic>
        <p:nvPicPr>
          <p:cNvPr id="5" name="Picture 4"/>
          <p:cNvPicPr>
            <a:picLocks noChangeAspect="1"/>
          </p:cNvPicPr>
          <p:nvPr/>
        </p:nvPicPr>
        <p:blipFill>
          <a:blip r:embed="rId3" cstate="print"/>
          <a:stretch>
            <a:fillRect/>
          </a:stretch>
        </p:blipFill>
        <p:spPr>
          <a:xfrm rot="709105">
            <a:off x="7003903" y="3102651"/>
            <a:ext cx="1931274" cy="2763041"/>
          </a:xfrm>
          <a:prstGeom prst="rect">
            <a:avLst/>
          </a:prstGeom>
          <a:ln>
            <a:solidFill>
              <a:schemeClr val="tx2"/>
            </a:solidFill>
          </a:ln>
        </p:spPr>
      </p:pic>
      <p:sp>
        <p:nvSpPr>
          <p:cNvPr id="7" name="Title 1"/>
          <p:cNvSpPr>
            <a:spLocks noGrp="1"/>
          </p:cNvSpPr>
          <p:nvPr>
            <p:ph type="title" idx="4294967295"/>
          </p:nvPr>
        </p:nvSpPr>
        <p:spPr>
          <a:xfrm>
            <a:off x="179512" y="1763868"/>
            <a:ext cx="8335838" cy="462600"/>
          </a:xfrm>
        </p:spPr>
        <p:txBody>
          <a:bodyPr>
            <a:noAutofit/>
          </a:bodyPr>
          <a:lstStyle/>
          <a:p>
            <a:r>
              <a:rPr lang="en-GB" spc="-150" dirty="0">
                <a:solidFill>
                  <a:srgbClr val="1F1F5B"/>
                </a:solidFill>
                <a:latin typeface="Arial" panose="020B0604020202020204" pitchFamily="34" charset="0"/>
                <a:ea typeface="Arial Black" charset="0"/>
                <a:cs typeface="Arial" panose="020B0604020202020204" pitchFamily="34" charset="0"/>
              </a:rPr>
              <a:t>National roll out</a:t>
            </a:r>
            <a:endParaRPr lang="en-GB" dirty="0">
              <a:solidFill>
                <a:srgbClr val="1F1F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94110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1763868"/>
            <a:ext cx="8335838" cy="462600"/>
          </a:xfrm>
        </p:spPr>
        <p:txBody>
          <a:bodyPr>
            <a:noAutofit/>
          </a:bodyPr>
          <a:lstStyle/>
          <a:p>
            <a:r>
              <a:rPr lang="en-GB" spc="-150" dirty="0">
                <a:solidFill>
                  <a:srgbClr val="1F1F5B"/>
                </a:solidFill>
                <a:latin typeface="Arial" panose="020B0604020202020204" pitchFamily="34" charset="0"/>
                <a:ea typeface="Arial Black" charset="0"/>
                <a:cs typeface="Arial" panose="020B0604020202020204" pitchFamily="34" charset="0"/>
              </a:rPr>
              <a:t>The FCP workforce going forward</a:t>
            </a:r>
            <a:br>
              <a:rPr lang="en-GB" spc="-150" dirty="0">
                <a:solidFill>
                  <a:srgbClr val="1F1F5B"/>
                </a:solidFill>
                <a:latin typeface="Arial" panose="020B0604020202020204" pitchFamily="34" charset="0"/>
                <a:ea typeface="Arial Black" charset="0"/>
                <a:cs typeface="Arial" panose="020B0604020202020204" pitchFamily="34" charset="0"/>
              </a:rPr>
            </a:br>
            <a:endParaRPr lang="en-GB" dirty="0">
              <a:solidFill>
                <a:srgbClr val="1F1F5B"/>
              </a:solidFill>
              <a:latin typeface="Arial" panose="020B0604020202020204" pitchFamily="34" charset="0"/>
              <a:cs typeface="Arial" panose="020B0604020202020204" pitchFamily="34" charset="0"/>
            </a:endParaRPr>
          </a:p>
        </p:txBody>
      </p:sp>
      <p:sp>
        <p:nvSpPr>
          <p:cNvPr id="6" name="Content Placeholder 2"/>
          <p:cNvSpPr>
            <a:spLocks noGrp="1"/>
          </p:cNvSpPr>
          <p:nvPr>
            <p:ph idx="4294967295"/>
          </p:nvPr>
        </p:nvSpPr>
        <p:spPr>
          <a:xfrm>
            <a:off x="395536" y="2226469"/>
            <a:ext cx="3583310" cy="3362771"/>
          </a:xfrm>
          <a:solidFill>
            <a:srgbClr val="BAC584"/>
          </a:solidFill>
        </p:spPr>
        <p:txBody>
          <a:bodyPr>
            <a:noAutofit/>
          </a:bodyPr>
          <a:lstStyle/>
          <a:p>
            <a:pPr marL="0" indent="0">
              <a:lnSpc>
                <a:spcPts val="2480"/>
              </a:lnSpc>
              <a:spcBef>
                <a:spcPts val="0"/>
              </a:spcBef>
              <a:spcAft>
                <a:spcPts val="1200"/>
              </a:spcAft>
              <a:buNone/>
            </a:pPr>
            <a:r>
              <a:rPr lang="en-GB" sz="2400" b="1" spc="-100" dirty="0">
                <a:solidFill>
                  <a:schemeClr val="bg1"/>
                </a:solidFill>
                <a:ea typeface="Arial" charset="0"/>
              </a:rPr>
              <a:t>Full roll out dependent on expansion of FCP posts</a:t>
            </a:r>
          </a:p>
          <a:p>
            <a:pPr>
              <a:lnSpc>
                <a:spcPts val="2480"/>
              </a:lnSpc>
              <a:spcBef>
                <a:spcPts val="0"/>
              </a:spcBef>
              <a:spcAft>
                <a:spcPts val="1200"/>
              </a:spcAft>
            </a:pPr>
            <a:r>
              <a:rPr lang="en-GB" sz="2400" spc="-50" dirty="0">
                <a:solidFill>
                  <a:schemeClr val="bg1"/>
                </a:solidFill>
                <a:ea typeface="Arial" charset="0"/>
              </a:rPr>
              <a:t>NHSE’s Long Term Plan and GP contract framework commits to this</a:t>
            </a:r>
          </a:p>
          <a:p>
            <a:pPr marL="0" indent="0">
              <a:lnSpc>
                <a:spcPts val="2480"/>
              </a:lnSpc>
              <a:spcBef>
                <a:spcPts val="0"/>
              </a:spcBef>
              <a:spcAft>
                <a:spcPts val="1200"/>
              </a:spcAft>
              <a:buNone/>
            </a:pPr>
            <a:r>
              <a:rPr lang="en-GB" sz="2400" b="1" spc="-100" dirty="0">
                <a:solidFill>
                  <a:schemeClr val="bg1"/>
                </a:solidFill>
                <a:ea typeface="Arial" charset="0"/>
              </a:rPr>
              <a:t>1 FCP </a:t>
            </a:r>
            <a:r>
              <a:rPr lang="en-GB" sz="2400" spc="-50" dirty="0">
                <a:solidFill>
                  <a:schemeClr val="bg1"/>
                </a:solidFill>
                <a:ea typeface="Arial" charset="0"/>
              </a:rPr>
              <a:t>(WTE) per 10k </a:t>
            </a:r>
            <a:br>
              <a:rPr lang="en-GB" sz="2400" spc="-50" dirty="0">
                <a:solidFill>
                  <a:schemeClr val="bg1"/>
                </a:solidFill>
                <a:ea typeface="Arial" charset="0"/>
              </a:rPr>
            </a:br>
            <a:r>
              <a:rPr lang="en-GB" sz="2400" spc="-50" dirty="0">
                <a:solidFill>
                  <a:schemeClr val="bg1"/>
                </a:solidFill>
                <a:ea typeface="Arial" charset="0"/>
              </a:rPr>
              <a:t>population </a:t>
            </a:r>
          </a:p>
        </p:txBody>
      </p:sp>
      <p:sp>
        <p:nvSpPr>
          <p:cNvPr id="7" name="Title 1">
            <a:extLst>
              <a:ext uri="{FF2B5EF4-FFF2-40B4-BE49-F238E27FC236}">
                <a16:creationId xmlns:a16="http://schemas.microsoft.com/office/drawing/2014/main" id="{13686A17-55BA-E542-8014-F6262F99A8AA}"/>
              </a:ext>
            </a:extLst>
          </p:cNvPr>
          <p:cNvSpPr txBox="1">
            <a:spLocks/>
          </p:cNvSpPr>
          <p:nvPr/>
        </p:nvSpPr>
        <p:spPr>
          <a:xfrm>
            <a:off x="395536" y="1927466"/>
            <a:ext cx="8280920" cy="1037273"/>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endParaRPr lang="en-GB" sz="3600" b="1" spc="-150" dirty="0">
              <a:solidFill>
                <a:srgbClr val="C0074C"/>
              </a:solidFill>
              <a:latin typeface="Arial Black" charset="0"/>
              <a:ea typeface="Arial Black" charset="0"/>
              <a:cs typeface="Arial Black" charset="0"/>
            </a:endParaRPr>
          </a:p>
        </p:txBody>
      </p:sp>
      <p:sp>
        <p:nvSpPr>
          <p:cNvPr id="4" name="Content Placeholder 2"/>
          <p:cNvSpPr txBox="1">
            <a:spLocks/>
          </p:cNvSpPr>
          <p:nvPr/>
        </p:nvSpPr>
        <p:spPr>
          <a:xfrm>
            <a:off x="4211960" y="2226469"/>
            <a:ext cx="4752528" cy="1126775"/>
          </a:xfrm>
          <a:prstGeom prst="rect">
            <a:avLst/>
          </a:prstGeom>
          <a:solidFill>
            <a:srgbClr val="96B1CE"/>
          </a:solidFill>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nSpc>
                <a:spcPts val="2800"/>
              </a:lnSpc>
              <a:spcBef>
                <a:spcPts val="0"/>
              </a:spcBef>
              <a:spcAft>
                <a:spcPts val="1200"/>
              </a:spcAft>
              <a:buNone/>
            </a:pPr>
            <a:r>
              <a:rPr lang="en-GB" spc="-100" dirty="0">
                <a:solidFill>
                  <a:schemeClr val="bg1"/>
                </a:solidFill>
                <a:latin typeface="Arial" panose="020B0604020202020204" pitchFamily="34" charset="0"/>
                <a:ea typeface="Arial" charset="0"/>
                <a:cs typeface="Arial" panose="020B0604020202020204" pitchFamily="34" charset="0"/>
              </a:rPr>
              <a:t>First wave of FCPs are existing advanced practice roles in MSK community &amp; triage services </a:t>
            </a:r>
          </a:p>
        </p:txBody>
      </p:sp>
      <p:sp>
        <p:nvSpPr>
          <p:cNvPr id="8" name="Content Placeholder 2"/>
          <p:cNvSpPr txBox="1">
            <a:spLocks/>
          </p:cNvSpPr>
          <p:nvPr/>
        </p:nvSpPr>
        <p:spPr>
          <a:xfrm>
            <a:off x="4211960" y="3501009"/>
            <a:ext cx="4752528" cy="2088232"/>
          </a:xfrm>
          <a:prstGeom prst="rect">
            <a:avLst/>
          </a:prstGeom>
          <a:solidFill>
            <a:srgbClr val="96B1CE"/>
          </a:solidFill>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nSpc>
                <a:spcPts val="3100"/>
              </a:lnSpc>
              <a:spcBef>
                <a:spcPts val="0"/>
              </a:spcBef>
              <a:spcAft>
                <a:spcPts val="1200"/>
              </a:spcAft>
              <a:buNone/>
            </a:pPr>
            <a:r>
              <a:rPr lang="en-GB" spc="-100" dirty="0">
                <a:solidFill>
                  <a:schemeClr val="bg1"/>
                </a:solidFill>
                <a:latin typeface="Arial" panose="020B0604020202020204" pitchFamily="34" charset="0"/>
                <a:ea typeface="Arial" charset="0"/>
                <a:cs typeface="Arial" panose="020B0604020202020204" pitchFamily="34" charset="0"/>
              </a:rPr>
              <a:t>Physiotherapy is growing: </a:t>
            </a:r>
            <a:r>
              <a:rPr lang="en-GB" b="1" i="1" spc="-100" dirty="0">
                <a:solidFill>
                  <a:schemeClr val="bg1"/>
                </a:solidFill>
                <a:latin typeface="Arial" panose="020B0604020202020204" pitchFamily="34" charset="0"/>
                <a:ea typeface="Arial" charset="0"/>
                <a:cs typeface="Arial" panose="020B0604020202020204" pitchFamily="34" charset="0"/>
              </a:rPr>
              <a:t>40% more graduate education places </a:t>
            </a:r>
            <a:r>
              <a:rPr lang="en-GB" spc="-100" dirty="0">
                <a:solidFill>
                  <a:schemeClr val="bg1"/>
                </a:solidFill>
                <a:latin typeface="Arial" panose="020B0604020202020204" pitchFamily="34" charset="0"/>
                <a:ea typeface="Arial" charset="0"/>
                <a:cs typeface="Arial" panose="020B0604020202020204" pitchFamily="34" charset="0"/>
              </a:rPr>
              <a:t>since 2015</a:t>
            </a:r>
            <a:br>
              <a:rPr lang="en-GB" spc="-100" dirty="0">
                <a:solidFill>
                  <a:schemeClr val="bg1"/>
                </a:solidFill>
                <a:latin typeface="Arial" panose="020B0604020202020204" pitchFamily="34" charset="0"/>
                <a:ea typeface="Arial" charset="0"/>
                <a:cs typeface="Arial" panose="020B0604020202020204" pitchFamily="34" charset="0"/>
              </a:rPr>
            </a:br>
            <a:r>
              <a:rPr lang="en-GB" spc="-100" dirty="0">
                <a:solidFill>
                  <a:schemeClr val="bg1"/>
                </a:solidFill>
                <a:latin typeface="Arial" panose="020B0604020202020204" pitchFamily="34" charset="0"/>
                <a:ea typeface="Arial" charset="0"/>
                <a:cs typeface="Arial" panose="020B0604020202020204" pitchFamily="34" charset="0"/>
              </a:rPr>
              <a:t>&gt; need more training pathways to backfill</a:t>
            </a:r>
          </a:p>
        </p:txBody>
      </p:sp>
    </p:spTree>
    <p:extLst>
      <p:ext uri="{BB962C8B-B14F-4D97-AF65-F5344CB8AC3E}">
        <p14:creationId xmlns:p14="http://schemas.microsoft.com/office/powerpoint/2010/main" val="348253324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tgtEl>
                                          <p:spTgt spid="6">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
                                            <p:bg/>
                                          </p:spTgt>
                                        </p:tgtEl>
                                        <p:attrNameLst>
                                          <p:attrName>style.visibility</p:attrName>
                                        </p:attrNameLst>
                                      </p:cBhvr>
                                      <p:to>
                                        <p:strVal val="visible"/>
                                      </p:to>
                                    </p:set>
                                    <p:animEffect transition="in" filter="fade">
                                      <p:cBhvr>
                                        <p:cTn id="24" dur="1000"/>
                                        <p:tgtEl>
                                          <p:spTgt spid="4">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bg/>
                                          </p:spTgt>
                                        </p:tgtEl>
                                        <p:attrNameLst>
                                          <p:attrName>style.visibility</p:attrName>
                                        </p:attrNameLst>
                                      </p:cBhvr>
                                      <p:to>
                                        <p:strVal val="visible"/>
                                      </p:to>
                                    </p:set>
                                    <p:animEffect transition="in" filter="fade">
                                      <p:cBhvr>
                                        <p:cTn id="31" dur="1000"/>
                                        <p:tgtEl>
                                          <p:spTgt spid="8">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4" animBg="1"/>
      <p:bldP spid="7" grpId="0"/>
      <p:bldP spid="4" grpId="0" uiExpand="1" build="p" bldLvl="4" animBg="1"/>
      <p:bldP spid="8" grpId="0" uiExpand="1" build="p" bldLvl="4"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6369" y="2749901"/>
            <a:ext cx="7886700" cy="994172"/>
          </a:xfrm>
        </p:spPr>
        <p:txBody>
          <a:bodyPr>
            <a:noAutofit/>
          </a:bodyPr>
          <a:lstStyle/>
          <a:p>
            <a:pPr algn="ctr"/>
            <a:r>
              <a:rPr lang="en-GB" b="1" dirty="0" smtClean="0">
                <a:solidFill>
                  <a:srgbClr val="6961A3"/>
                </a:solidFill>
              </a:rPr>
              <a:t>What are your workforce challenges?</a:t>
            </a:r>
            <a:endParaRPr lang="en-GB" b="1" dirty="0">
              <a:solidFill>
                <a:srgbClr val="6961A3"/>
              </a:solidFill>
            </a:endParaRPr>
          </a:p>
        </p:txBody>
      </p:sp>
    </p:spTree>
    <p:extLst>
      <p:ext uri="{BB962C8B-B14F-4D97-AF65-F5344CB8AC3E}">
        <p14:creationId xmlns:p14="http://schemas.microsoft.com/office/powerpoint/2010/main" val="2619809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64694" y="1916832"/>
            <a:ext cx="6608183" cy="3454861"/>
          </a:xfrm>
        </p:spPr>
        <p:txBody>
          <a:bodyPr>
            <a:noAutofit/>
          </a:bodyPr>
          <a:lstStyle/>
          <a:p>
            <a:pPr marL="271463" indent="-271463">
              <a:lnSpc>
                <a:spcPts val="2180"/>
              </a:lnSpc>
              <a:spcBef>
                <a:spcPts val="0"/>
              </a:spcBef>
              <a:spcAft>
                <a:spcPts val="1000"/>
              </a:spcAft>
            </a:pPr>
            <a:r>
              <a:rPr lang="en-GB" sz="2200" b="1" kern="0" dirty="0">
                <a:solidFill>
                  <a:srgbClr val="6961A3"/>
                </a:solidFill>
              </a:rPr>
              <a:t>By </a:t>
            </a:r>
            <a:r>
              <a:rPr lang="en-GB" sz="2200" b="1" kern="0" dirty="0" smtClean="0">
                <a:solidFill>
                  <a:srgbClr val="1F1F5B"/>
                </a:solidFill>
              </a:rPr>
              <a:t>2017</a:t>
            </a:r>
            <a:r>
              <a:rPr lang="en-GB" sz="2200" b="1" kern="0" dirty="0" smtClean="0">
                <a:solidFill>
                  <a:srgbClr val="6961A3"/>
                </a:solidFill>
              </a:rPr>
              <a:t>, </a:t>
            </a:r>
            <a:r>
              <a:rPr lang="en-GB" sz="2200" b="1" kern="0" dirty="0">
                <a:solidFill>
                  <a:srgbClr val="6961A3"/>
                </a:solidFill>
              </a:rPr>
              <a:t>about </a:t>
            </a:r>
            <a:r>
              <a:rPr lang="en-GB" sz="2200" b="1" kern="0" dirty="0" smtClean="0">
                <a:solidFill>
                  <a:srgbClr val="6961A3"/>
                </a:solidFill>
              </a:rPr>
              <a:t>quarter of </a:t>
            </a:r>
            <a:r>
              <a:rPr lang="en-GB" sz="2200" b="1" kern="0" dirty="0">
                <a:solidFill>
                  <a:srgbClr val="6961A3"/>
                </a:solidFill>
              </a:rPr>
              <a:t>all </a:t>
            </a:r>
            <a:r>
              <a:rPr lang="en-GB" sz="2200" b="1" kern="0" dirty="0" smtClean="0">
                <a:solidFill>
                  <a:srgbClr val="6961A3"/>
                </a:solidFill>
              </a:rPr>
              <a:t>CCGs </a:t>
            </a:r>
            <a:r>
              <a:rPr lang="en-GB" sz="2200" kern="0" dirty="0">
                <a:solidFill>
                  <a:srgbClr val="6961A3"/>
                </a:solidFill>
              </a:rPr>
              <a:t>had commissioned </a:t>
            </a:r>
            <a:r>
              <a:rPr lang="en-GB" sz="2200" kern="0" dirty="0" smtClean="0">
                <a:solidFill>
                  <a:srgbClr val="6961A3"/>
                </a:solidFill>
              </a:rPr>
              <a:t>at </a:t>
            </a:r>
            <a:r>
              <a:rPr lang="en-GB" sz="2200" kern="0" dirty="0">
                <a:solidFill>
                  <a:srgbClr val="6961A3"/>
                </a:solidFill>
              </a:rPr>
              <a:t>least one pilot FCP – but mainly small scale </a:t>
            </a:r>
          </a:p>
          <a:p>
            <a:pPr marL="271463" indent="-271463">
              <a:lnSpc>
                <a:spcPts val="2180"/>
              </a:lnSpc>
              <a:spcBef>
                <a:spcPts val="0"/>
              </a:spcBef>
              <a:spcAft>
                <a:spcPts val="1000"/>
              </a:spcAft>
            </a:pPr>
            <a:r>
              <a:rPr lang="en-GB" sz="2200" b="1" kern="0" dirty="0">
                <a:solidFill>
                  <a:srgbClr val="6961A3"/>
                </a:solidFill>
              </a:rPr>
              <a:t>In </a:t>
            </a:r>
            <a:r>
              <a:rPr lang="en-GB" sz="2200" b="1" kern="0" dirty="0" smtClean="0">
                <a:solidFill>
                  <a:srgbClr val="1F1F5B"/>
                </a:solidFill>
              </a:rPr>
              <a:t>2018</a:t>
            </a:r>
            <a:r>
              <a:rPr lang="en-GB" sz="2200" b="1" kern="0" dirty="0" smtClean="0">
                <a:solidFill>
                  <a:srgbClr val="6961A3"/>
                </a:solidFill>
              </a:rPr>
              <a:t>, </a:t>
            </a:r>
            <a:r>
              <a:rPr lang="en-GB" sz="2200" b="1" kern="0" dirty="0">
                <a:solidFill>
                  <a:srgbClr val="6961A3"/>
                </a:solidFill>
              </a:rPr>
              <a:t>NHS England recommended </a:t>
            </a:r>
            <a:r>
              <a:rPr lang="en-GB" sz="2200" kern="0" dirty="0">
                <a:solidFill>
                  <a:srgbClr val="6961A3"/>
                </a:solidFill>
              </a:rPr>
              <a:t>that MSK pathways </a:t>
            </a:r>
            <a:r>
              <a:rPr lang="en-GB" sz="2200" kern="0" dirty="0" smtClean="0">
                <a:solidFill>
                  <a:srgbClr val="6961A3"/>
                </a:solidFill>
              </a:rPr>
              <a:t>include </a:t>
            </a:r>
            <a:r>
              <a:rPr lang="en-GB" sz="2200" kern="0" dirty="0">
                <a:solidFill>
                  <a:srgbClr val="6961A3"/>
                </a:solidFill>
              </a:rPr>
              <a:t>FCPs -</a:t>
            </a:r>
            <a:r>
              <a:rPr lang="en-US" sz="2200" kern="0" dirty="0">
                <a:solidFill>
                  <a:srgbClr val="6961A3"/>
                </a:solidFill>
              </a:rPr>
              <a:t> and instigated large scale pilots </a:t>
            </a:r>
          </a:p>
          <a:p>
            <a:pPr marL="271463" indent="-271463">
              <a:lnSpc>
                <a:spcPts val="2180"/>
              </a:lnSpc>
              <a:spcBef>
                <a:spcPts val="0"/>
              </a:spcBef>
              <a:spcAft>
                <a:spcPts val="1000"/>
              </a:spcAft>
            </a:pPr>
            <a:r>
              <a:rPr lang="en-GB" sz="2200" b="1" kern="0" dirty="0">
                <a:solidFill>
                  <a:srgbClr val="6961A3"/>
                </a:solidFill>
              </a:rPr>
              <a:t>In </a:t>
            </a:r>
            <a:r>
              <a:rPr lang="en-GB" sz="2200" b="1" kern="0" dirty="0" smtClean="0">
                <a:solidFill>
                  <a:srgbClr val="1F1F5B"/>
                </a:solidFill>
              </a:rPr>
              <a:t>2019</a:t>
            </a:r>
            <a:r>
              <a:rPr lang="en-GB" sz="2200" b="1" kern="0" dirty="0" smtClean="0">
                <a:solidFill>
                  <a:srgbClr val="6961A3"/>
                </a:solidFill>
              </a:rPr>
              <a:t>, </a:t>
            </a:r>
            <a:r>
              <a:rPr lang="en-GB" sz="2200" b="1" kern="0" dirty="0">
                <a:solidFill>
                  <a:srgbClr val="6961A3"/>
                </a:solidFill>
              </a:rPr>
              <a:t>NHS England published its Long Term Plan </a:t>
            </a:r>
            <a:r>
              <a:rPr lang="en-GB" sz="2200" kern="0" dirty="0">
                <a:solidFill>
                  <a:srgbClr val="6961A3"/>
                </a:solidFill>
              </a:rPr>
              <a:t/>
            </a:r>
            <a:br>
              <a:rPr lang="en-GB" sz="2200" kern="0" dirty="0">
                <a:solidFill>
                  <a:srgbClr val="6961A3"/>
                </a:solidFill>
              </a:rPr>
            </a:br>
            <a:r>
              <a:rPr lang="en-GB" sz="2200" kern="0" dirty="0">
                <a:solidFill>
                  <a:srgbClr val="6961A3"/>
                </a:solidFill>
              </a:rPr>
              <a:t>- this endorsed the pilots and requiring the roll out of FCPs </a:t>
            </a:r>
            <a:r>
              <a:rPr lang="en-GB" sz="2200" kern="0" dirty="0" smtClean="0">
                <a:solidFill>
                  <a:srgbClr val="6961A3"/>
                </a:solidFill>
              </a:rPr>
              <a:t>in </a:t>
            </a:r>
            <a:r>
              <a:rPr lang="en-GB" sz="2200" kern="0" dirty="0">
                <a:solidFill>
                  <a:srgbClr val="6961A3"/>
                </a:solidFill>
              </a:rPr>
              <a:t>all local delivery plans.</a:t>
            </a:r>
          </a:p>
          <a:p>
            <a:pPr marL="271463" indent="-271463">
              <a:lnSpc>
                <a:spcPts val="2180"/>
              </a:lnSpc>
              <a:spcBef>
                <a:spcPts val="0"/>
              </a:spcBef>
              <a:spcAft>
                <a:spcPts val="1000"/>
              </a:spcAft>
            </a:pPr>
            <a:r>
              <a:rPr lang="en-GB" sz="2200" b="1" kern="0" dirty="0">
                <a:solidFill>
                  <a:srgbClr val="6961A3"/>
                </a:solidFill>
              </a:rPr>
              <a:t>In</a:t>
            </a:r>
            <a:r>
              <a:rPr lang="en-GB" sz="2200" b="1" kern="0" dirty="0">
                <a:solidFill>
                  <a:srgbClr val="6E6A8B"/>
                </a:solidFill>
              </a:rPr>
              <a:t> </a:t>
            </a:r>
            <a:r>
              <a:rPr lang="en-GB" sz="2200" b="1" kern="0" dirty="0" smtClean="0">
                <a:solidFill>
                  <a:srgbClr val="1F1F5B"/>
                </a:solidFill>
              </a:rPr>
              <a:t>2020-2024</a:t>
            </a:r>
            <a:r>
              <a:rPr lang="en-GB" sz="2200" b="1" kern="0" dirty="0" smtClean="0">
                <a:solidFill>
                  <a:srgbClr val="6E6A8B"/>
                </a:solidFill>
              </a:rPr>
              <a:t>: p</a:t>
            </a:r>
            <a:r>
              <a:rPr lang="en-GB" sz="2200" b="1" kern="0" dirty="0" smtClean="0">
                <a:solidFill>
                  <a:srgbClr val="6961A3"/>
                </a:solidFill>
              </a:rPr>
              <a:t>rogression </a:t>
            </a:r>
            <a:r>
              <a:rPr lang="en-GB" sz="2200" b="1" kern="0" dirty="0">
                <a:solidFill>
                  <a:srgbClr val="6961A3"/>
                </a:solidFill>
              </a:rPr>
              <a:t>of national roll out </a:t>
            </a:r>
          </a:p>
          <a:p>
            <a:pPr marL="271463" indent="-271463">
              <a:lnSpc>
                <a:spcPts val="2180"/>
              </a:lnSpc>
              <a:spcBef>
                <a:spcPts val="0"/>
              </a:spcBef>
              <a:spcAft>
                <a:spcPts val="1000"/>
              </a:spcAft>
            </a:pPr>
            <a:endParaRPr lang="en-GB" sz="2200" kern="0" dirty="0">
              <a:solidFill>
                <a:srgbClr val="6961A3"/>
              </a:solidFill>
            </a:endParaRPr>
          </a:p>
        </p:txBody>
      </p:sp>
      <p:sp>
        <p:nvSpPr>
          <p:cNvPr id="5" name="Title 1">
            <a:extLst>
              <a:ext uri="{FF2B5EF4-FFF2-40B4-BE49-F238E27FC236}">
                <a16:creationId xmlns:a16="http://schemas.microsoft.com/office/drawing/2014/main" id="{2CA53F43-E0B3-D741-9BBE-EA8946A1CF00}"/>
              </a:ext>
            </a:extLst>
          </p:cNvPr>
          <p:cNvSpPr txBox="1">
            <a:spLocks/>
          </p:cNvSpPr>
          <p:nvPr/>
        </p:nvSpPr>
        <p:spPr>
          <a:xfrm>
            <a:off x="132347" y="857008"/>
            <a:ext cx="7774209"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GB" sz="4050" b="1" spc="-150" dirty="0">
                <a:solidFill>
                  <a:srgbClr val="1F1F5B"/>
                </a:solidFill>
                <a:latin typeface="Calibri" panose="020F0502020204030204" pitchFamily="34" charset="0"/>
                <a:ea typeface="Arial Black" charset="0"/>
                <a:cs typeface="Arial Black" charset="0"/>
              </a:rPr>
              <a:t>National Context - Background</a:t>
            </a:r>
          </a:p>
        </p:txBody>
      </p:sp>
      <p:pic>
        <p:nvPicPr>
          <p:cNvPr id="6" name="Picture 4" descr="Image result for uk ma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67" t="2536" r="4334" b="10419"/>
          <a:stretch/>
        </p:blipFill>
        <p:spPr bwMode="auto">
          <a:xfrm rot="780024">
            <a:off x="7024690" y="1452821"/>
            <a:ext cx="1763732" cy="24341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nhs long term plan 20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96988">
            <a:off x="7123750" y="3477129"/>
            <a:ext cx="1664987" cy="2363012"/>
          </a:xfrm>
          <a:prstGeom prst="rect">
            <a:avLst/>
          </a:prstGeom>
          <a:noFill/>
          <a:ln>
            <a:solidFill>
              <a:srgbClr val="0059B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367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1000"/>
                                        <p:tgtEl>
                                          <p:spTgt spid="2">
                                            <p:txEl>
                                              <p:pRg st="0" end="0"/>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childTnLst>
                                </p:cTn>
                              </p:par>
                              <p:par>
                                <p:cTn id="17" presetID="10" presetClass="entr" presetSubtype="0" fill="hold" grpId="0" nodeType="withEffect">
                                  <p:stCondLst>
                                    <p:cond delay="300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childTnLst>
                                </p:cTn>
                              </p:par>
                              <p:par>
                                <p:cTn id="20" presetID="10" presetClass="entr" presetSubtype="0" fill="hold" nodeType="withEffect">
                                  <p:stCondLst>
                                    <p:cond delay="3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5428" y="1218166"/>
            <a:ext cx="7886700" cy="994172"/>
          </a:xfrm>
        </p:spPr>
        <p:txBody>
          <a:bodyPr>
            <a:noAutofit/>
          </a:bodyPr>
          <a:lstStyle/>
          <a:p>
            <a:r>
              <a:rPr lang="en-GB" dirty="0">
                <a:solidFill>
                  <a:srgbClr val="002060"/>
                </a:solidFill>
                <a:latin typeface="Arial" panose="020B0604020202020204" pitchFamily="34" charset="0"/>
                <a:cs typeface="Arial" panose="020B0604020202020204" pitchFamily="34" charset="0"/>
              </a:rPr>
              <a:t>Solutions to meet the mix of needs?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2947181"/>
              </p:ext>
            </p:extLst>
          </p:nvPr>
        </p:nvGraphicFramePr>
        <p:xfrm>
          <a:off x="628650" y="2564904"/>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own Arrow 7"/>
          <p:cNvSpPr/>
          <p:nvPr/>
        </p:nvSpPr>
        <p:spPr>
          <a:xfrm>
            <a:off x="1210505" y="3782699"/>
            <a:ext cx="363474" cy="733806"/>
          </a:xfrm>
          <a:prstGeom prst="downArrow">
            <a:avLst/>
          </a:prstGeom>
          <a:solidFill>
            <a:schemeClr val="bg1"/>
          </a:solidFill>
          <a:ln>
            <a:solidFill>
              <a:srgbClr val="1F1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Down Arrow 8"/>
          <p:cNvSpPr/>
          <p:nvPr/>
        </p:nvSpPr>
        <p:spPr>
          <a:xfrm>
            <a:off x="6264826" y="3782699"/>
            <a:ext cx="363474" cy="733806"/>
          </a:xfrm>
          <a:prstGeom prst="downArrow">
            <a:avLst/>
          </a:prstGeom>
          <a:solidFill>
            <a:schemeClr val="bg1"/>
          </a:solidFill>
          <a:ln>
            <a:solidFill>
              <a:srgbClr val="1F1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Up Arrow 9"/>
          <p:cNvSpPr/>
          <p:nvPr/>
        </p:nvSpPr>
        <p:spPr>
          <a:xfrm>
            <a:off x="2358639" y="3782699"/>
            <a:ext cx="363474" cy="733806"/>
          </a:xfrm>
          <a:prstGeom prst="upArrow">
            <a:avLst/>
          </a:prstGeom>
          <a:solidFill>
            <a:schemeClr val="bg1"/>
          </a:solidFill>
          <a:ln>
            <a:solidFill>
              <a:srgbClr val="1F1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Up Arrow 10"/>
          <p:cNvSpPr/>
          <p:nvPr/>
        </p:nvSpPr>
        <p:spPr>
          <a:xfrm>
            <a:off x="7517756" y="3782699"/>
            <a:ext cx="363474" cy="733806"/>
          </a:xfrm>
          <a:prstGeom prst="upArrow">
            <a:avLst/>
          </a:prstGeom>
          <a:solidFill>
            <a:schemeClr val="bg1"/>
          </a:solidFill>
          <a:ln>
            <a:solidFill>
              <a:srgbClr val="1F1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Right Arrow 11"/>
          <p:cNvSpPr/>
          <p:nvPr/>
        </p:nvSpPr>
        <p:spPr>
          <a:xfrm>
            <a:off x="4131635" y="2660352"/>
            <a:ext cx="733806" cy="363474"/>
          </a:xfrm>
          <a:prstGeom prst="rightArrow">
            <a:avLst/>
          </a:prstGeom>
          <a:solidFill>
            <a:schemeClr val="bg1"/>
          </a:solidFill>
          <a:ln>
            <a:solidFill>
              <a:srgbClr val="1F1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Left Arrow 12"/>
          <p:cNvSpPr/>
          <p:nvPr/>
        </p:nvSpPr>
        <p:spPr>
          <a:xfrm>
            <a:off x="4131635" y="5412775"/>
            <a:ext cx="733806" cy="363474"/>
          </a:xfrm>
          <a:prstGeom prst="leftArrow">
            <a:avLst/>
          </a:prstGeom>
          <a:solidFill>
            <a:schemeClr val="bg1"/>
          </a:solidFill>
          <a:ln>
            <a:solidFill>
              <a:srgbClr val="1F1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Left Arrow 13"/>
          <p:cNvSpPr/>
          <p:nvPr/>
        </p:nvSpPr>
        <p:spPr>
          <a:xfrm>
            <a:off x="4069934" y="3374923"/>
            <a:ext cx="733806" cy="363474"/>
          </a:xfrm>
          <a:prstGeom prst="leftArrow">
            <a:avLst/>
          </a:prstGeom>
          <a:solidFill>
            <a:schemeClr val="bg1"/>
          </a:solidFill>
          <a:ln>
            <a:solidFill>
              <a:srgbClr val="1F1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ight Arrow 14"/>
          <p:cNvSpPr/>
          <p:nvPr/>
        </p:nvSpPr>
        <p:spPr>
          <a:xfrm>
            <a:off x="4168778" y="4575586"/>
            <a:ext cx="733806" cy="363474"/>
          </a:xfrm>
          <a:prstGeom prst="rightArrow">
            <a:avLst/>
          </a:prstGeom>
          <a:solidFill>
            <a:schemeClr val="bg1"/>
          </a:solidFill>
          <a:ln>
            <a:solidFill>
              <a:srgbClr val="1F1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921235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animBg="1"/>
      <p:bldP spid="9" grpId="0" animBg="1"/>
      <p:bldP spid="10" grpId="0" animBg="1"/>
      <p:bldP spid="11" grpId="0" animBg="1"/>
      <p:bldP spid="12" grpId="0" animBg="1"/>
      <p:bldP spid="13" grpId="0" animBg="1"/>
      <p:bldP spid="1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6369" y="2749901"/>
            <a:ext cx="7886700" cy="994172"/>
          </a:xfrm>
        </p:spPr>
        <p:txBody>
          <a:bodyPr>
            <a:normAutofit fontScale="90000"/>
          </a:bodyPr>
          <a:lstStyle/>
          <a:p>
            <a:pPr algn="ctr"/>
            <a:r>
              <a:rPr lang="en-GB" b="1" dirty="0" smtClean="0">
                <a:solidFill>
                  <a:srgbClr val="6961A3"/>
                </a:solidFill>
              </a:rPr>
              <a:t>What training and development opportunities do you currently (or plan to) access or provide? </a:t>
            </a:r>
            <a:endParaRPr lang="en-GB" b="1" dirty="0">
              <a:solidFill>
                <a:srgbClr val="6961A3"/>
              </a:solidFill>
            </a:endParaRPr>
          </a:p>
        </p:txBody>
      </p:sp>
    </p:spTree>
    <p:extLst>
      <p:ext uri="{BB962C8B-B14F-4D97-AF65-F5344CB8AC3E}">
        <p14:creationId xmlns:p14="http://schemas.microsoft.com/office/powerpoint/2010/main" val="23280959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next steps"/>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11733" t="40308" r="50388"/>
          <a:stretch/>
        </p:blipFill>
        <p:spPr bwMode="auto">
          <a:xfrm rot="1801162">
            <a:off x="1914006" y="3106489"/>
            <a:ext cx="1701145" cy="1787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next steps"/>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51168" t="41139" r="14024" b="13771"/>
          <a:stretch/>
        </p:blipFill>
        <p:spPr bwMode="auto">
          <a:xfrm rot="1447114">
            <a:off x="4047653" y="3834813"/>
            <a:ext cx="1563181" cy="13499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next steps"/>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51168" t="1" r="14024" b="59857"/>
          <a:stretch/>
        </p:blipFill>
        <p:spPr bwMode="auto">
          <a:xfrm rot="1801162">
            <a:off x="4683990" y="1854435"/>
            <a:ext cx="1563181" cy="120183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635344" y="2869601"/>
            <a:ext cx="3705711"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solidFill>
                  <a:srgbClr val="1F1F5B"/>
                </a:solidFill>
              </a:rPr>
              <a:t>Next steps…</a:t>
            </a:r>
          </a:p>
        </p:txBody>
      </p:sp>
    </p:spTree>
    <p:extLst>
      <p:ext uri="{BB962C8B-B14F-4D97-AF65-F5344CB8AC3E}">
        <p14:creationId xmlns:p14="http://schemas.microsoft.com/office/powerpoint/2010/main" val="92126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274016" y="2276872"/>
            <a:ext cx="8424862" cy="237626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8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lvl="0" indent="0" algn="ctr">
              <a:buNone/>
              <a:defRPr/>
            </a:pPr>
            <a:r>
              <a:rPr lang="en-GB" sz="3600" b="1" dirty="0">
                <a:solidFill>
                  <a:srgbClr val="5D2884"/>
                </a:solidFill>
              </a:rPr>
              <a:t>Table-top session 2 – FCP: </a:t>
            </a:r>
            <a:endParaRPr lang="en-GB" sz="3600" b="1" dirty="0" smtClean="0">
              <a:solidFill>
                <a:srgbClr val="5D2884"/>
              </a:solidFill>
            </a:endParaRPr>
          </a:p>
          <a:p>
            <a:pPr marL="0" lvl="0" indent="0" algn="ctr">
              <a:buNone/>
              <a:defRPr/>
            </a:pPr>
            <a:r>
              <a:rPr lang="en-GB" sz="3600" b="1" dirty="0" smtClean="0">
                <a:solidFill>
                  <a:srgbClr val="5D2884"/>
                </a:solidFill>
              </a:rPr>
              <a:t>The </a:t>
            </a:r>
            <a:r>
              <a:rPr lang="en-GB" sz="3600" b="1" dirty="0">
                <a:solidFill>
                  <a:srgbClr val="5D2884"/>
                </a:solidFill>
              </a:rPr>
              <a:t>local workforce</a:t>
            </a:r>
            <a:endParaRPr kumimoji="0" lang="en-GB" sz="54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502" y="332656"/>
            <a:ext cx="1459880" cy="1459880"/>
          </a:xfrm>
          <a:prstGeom prst="rect">
            <a:avLst/>
          </a:prstGeom>
        </p:spPr>
      </p:pic>
    </p:spTree>
    <p:extLst>
      <p:ext uri="{BB962C8B-B14F-4D97-AF65-F5344CB8AC3E}">
        <p14:creationId xmlns:p14="http://schemas.microsoft.com/office/powerpoint/2010/main" val="42376504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274016" y="2276872"/>
            <a:ext cx="8424862" cy="237626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8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lvl="0" indent="0" algn="ctr">
              <a:buNone/>
              <a:defRPr/>
            </a:pPr>
            <a:r>
              <a:rPr lang="en-GB" sz="3600" b="1" dirty="0">
                <a:solidFill>
                  <a:srgbClr val="5D2884"/>
                </a:solidFill>
              </a:rPr>
              <a:t>Table-top session 3 – FCP: </a:t>
            </a:r>
            <a:endParaRPr lang="en-GB" sz="3600" b="1" dirty="0" smtClean="0">
              <a:solidFill>
                <a:srgbClr val="5D2884"/>
              </a:solidFill>
            </a:endParaRPr>
          </a:p>
          <a:p>
            <a:pPr marL="0" lvl="0" indent="0" algn="ctr">
              <a:buNone/>
              <a:defRPr/>
            </a:pPr>
            <a:r>
              <a:rPr lang="en-GB" sz="3600" b="1" dirty="0" smtClean="0">
                <a:solidFill>
                  <a:srgbClr val="5D2884"/>
                </a:solidFill>
              </a:rPr>
              <a:t>Working </a:t>
            </a:r>
            <a:r>
              <a:rPr lang="en-GB" sz="3600" b="1" dirty="0">
                <a:solidFill>
                  <a:srgbClr val="5D2884"/>
                </a:solidFill>
              </a:rPr>
              <a:t>together &amp; next steps</a:t>
            </a:r>
            <a:endParaRPr kumimoji="0" lang="en-GB" sz="54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502" y="332656"/>
            <a:ext cx="1459880" cy="1459880"/>
          </a:xfrm>
          <a:prstGeom prst="rect">
            <a:avLst/>
          </a:prstGeom>
        </p:spPr>
      </p:pic>
    </p:spTree>
    <p:extLst>
      <p:ext uri="{BB962C8B-B14F-4D97-AF65-F5344CB8AC3E}">
        <p14:creationId xmlns:p14="http://schemas.microsoft.com/office/powerpoint/2010/main" val="42351524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107504" y="2420888"/>
            <a:ext cx="8424862" cy="10801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8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rPr>
              <a:t>Break</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1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54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502" y="332656"/>
            <a:ext cx="1459880" cy="1459880"/>
          </a:xfrm>
          <a:prstGeom prst="rect">
            <a:avLst/>
          </a:prstGeom>
        </p:spPr>
      </p:pic>
    </p:spTree>
    <p:extLst>
      <p:ext uri="{BB962C8B-B14F-4D97-AF65-F5344CB8AC3E}">
        <p14:creationId xmlns:p14="http://schemas.microsoft.com/office/powerpoint/2010/main" val="18329946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274016" y="2276872"/>
            <a:ext cx="8424862" cy="237626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8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lvl="0" indent="0" algn="ctr">
              <a:buNone/>
              <a:defRPr/>
            </a:pPr>
            <a:r>
              <a:rPr lang="en-GB" b="1" dirty="0">
                <a:solidFill>
                  <a:srgbClr val="5D2884"/>
                </a:solidFill>
              </a:rPr>
              <a:t>Summary of discussions &amp; what next? </a:t>
            </a:r>
            <a:endParaRPr lang="en-GB" b="1" dirty="0" smtClean="0">
              <a:solidFill>
                <a:srgbClr val="5D2884"/>
              </a:solidFill>
            </a:endParaRPr>
          </a:p>
          <a:p>
            <a:pPr marL="0" lvl="0" indent="0" algn="ctr">
              <a:buNone/>
              <a:defRPr/>
            </a:pPr>
            <a:r>
              <a:rPr lang="en-GB" sz="3600" b="1" dirty="0" smtClean="0">
                <a:solidFill>
                  <a:srgbClr val="5D2884"/>
                </a:solidFill>
              </a:rPr>
              <a:t>Phil </a:t>
            </a:r>
            <a:r>
              <a:rPr lang="en-GB" sz="3600" b="1" dirty="0">
                <a:solidFill>
                  <a:srgbClr val="5D2884"/>
                </a:solidFill>
              </a:rPr>
              <a:t>Hulse, Helen Owen </a:t>
            </a:r>
            <a:endParaRPr lang="en-GB" sz="3600" b="1" dirty="0" smtClean="0">
              <a:solidFill>
                <a:srgbClr val="5D2884"/>
              </a:solidFill>
            </a:endParaRPr>
          </a:p>
          <a:p>
            <a:pPr marL="0" lvl="0" indent="0" algn="ctr">
              <a:buNone/>
              <a:defRPr/>
            </a:pPr>
            <a:r>
              <a:rPr lang="en-GB" sz="3600" b="1" dirty="0" smtClean="0">
                <a:solidFill>
                  <a:srgbClr val="5D2884"/>
                </a:solidFill>
              </a:rPr>
              <a:t>and </a:t>
            </a:r>
            <a:r>
              <a:rPr lang="en-GB" sz="3600" b="1" dirty="0">
                <a:solidFill>
                  <a:srgbClr val="5D2884"/>
                </a:solidFill>
              </a:rPr>
              <a:t>Sarah Withers</a:t>
            </a:r>
            <a:endParaRPr kumimoji="0" lang="en-GB" sz="5400" b="1" i="0" u="none" strike="noStrike" kern="1200" cap="none" spc="0" normalizeH="0" baseline="0" noProof="0" dirty="0">
              <a:ln>
                <a:noFill/>
              </a:ln>
              <a:solidFill>
                <a:srgbClr val="5D2884"/>
              </a:solidFill>
              <a:effectLst/>
              <a:uLnTx/>
              <a:uFillTx/>
              <a:latin typeface="Arial" pitchFamily="34" charset="0"/>
              <a:ea typeface="+mn-ea"/>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502" y="332656"/>
            <a:ext cx="1459880" cy="1459880"/>
          </a:xfrm>
          <a:prstGeom prst="rect">
            <a:avLst/>
          </a:prstGeom>
        </p:spPr>
      </p:pic>
    </p:spTree>
    <p:extLst>
      <p:ext uri="{BB962C8B-B14F-4D97-AF65-F5344CB8AC3E}">
        <p14:creationId xmlns:p14="http://schemas.microsoft.com/office/powerpoint/2010/main" val="25249959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107504" y="1412776"/>
            <a:ext cx="8424862" cy="128699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smtClean="0">
              <a:ln>
                <a:noFill/>
              </a:ln>
              <a:solidFill>
                <a:srgbClr val="5D2884"/>
              </a:solidFill>
              <a:effectLst/>
              <a:uLnTx/>
              <a:uFillTx/>
              <a:latin typeface="Arial" pitchFamily="34" charset="0"/>
              <a:ea typeface="+mn-ea"/>
              <a:cs typeface="Arial" pitchFamily="34" charset="0"/>
            </a:endParaRPr>
          </a:p>
          <a:p>
            <a:pPr marL="0" lvl="0" indent="0" algn="ctr">
              <a:buNone/>
              <a:defRPr/>
            </a:pPr>
            <a:r>
              <a:rPr lang="en-GB" sz="4400" b="1" dirty="0">
                <a:solidFill>
                  <a:srgbClr val="5D2884"/>
                </a:solidFill>
              </a:rPr>
              <a:t>Tell us what you think!</a:t>
            </a:r>
          </a:p>
          <a:p>
            <a:pPr marL="0" lvl="0" indent="0" algn="ctr">
              <a:buNone/>
              <a:defRPr/>
            </a:pPr>
            <a:r>
              <a:rPr lang="en-GB" sz="4400" b="1" dirty="0">
                <a:solidFill>
                  <a:srgbClr val="5D2884"/>
                </a:solidFill>
              </a:rPr>
              <a:t>Visit </a:t>
            </a:r>
            <a:r>
              <a:rPr lang="en-GB" sz="4400" b="1" dirty="0">
                <a:solidFill>
                  <a:srgbClr val="5D2884"/>
                </a:solidFill>
                <a:hlinkClick r:id="rId2"/>
              </a:rPr>
              <a:t>www.menti.com</a:t>
            </a:r>
            <a:endParaRPr lang="en-GB" sz="4400" b="1" dirty="0">
              <a:solidFill>
                <a:srgbClr val="5D2884"/>
              </a:solidFill>
            </a:endParaRPr>
          </a:p>
          <a:p>
            <a:pPr marL="0" lvl="0" indent="0" algn="ctr">
              <a:buNone/>
              <a:defRPr/>
            </a:pPr>
            <a:r>
              <a:rPr lang="en-GB" sz="4400" b="1" dirty="0">
                <a:solidFill>
                  <a:srgbClr val="5D2884"/>
                </a:solidFill>
              </a:rPr>
              <a:t>and insert </a:t>
            </a:r>
            <a:r>
              <a:rPr lang="en-GB" sz="4400" b="1" dirty="0" smtClean="0">
                <a:solidFill>
                  <a:srgbClr val="5D2884"/>
                </a:solidFill>
              </a:rPr>
              <a:t>code</a:t>
            </a:r>
          </a:p>
          <a:p>
            <a:pPr marL="0" lvl="0" indent="0" algn="ctr">
              <a:buNone/>
              <a:defRPr/>
            </a:pPr>
            <a:r>
              <a:rPr lang="en-GB" sz="4400" b="1" dirty="0">
                <a:solidFill>
                  <a:srgbClr val="5D2884"/>
                </a:solidFill>
              </a:rPr>
              <a:t>21 13 47 </a:t>
            </a:r>
          </a:p>
          <a:p>
            <a:pPr marL="0" lvl="0" indent="0" algn="ctr">
              <a:buNone/>
              <a:defRPr/>
            </a:pPr>
            <a:endParaRPr lang="en-GB" sz="4400" b="1" dirty="0">
              <a:solidFill>
                <a:srgbClr val="5D2884"/>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6502" y="332656"/>
            <a:ext cx="1459880" cy="1459880"/>
          </a:xfrm>
          <a:prstGeom prst="rect">
            <a:avLst/>
          </a:prstGeom>
        </p:spPr>
      </p:pic>
    </p:spTree>
    <p:extLst>
      <p:ext uri="{BB962C8B-B14F-4D97-AF65-F5344CB8AC3E}">
        <p14:creationId xmlns:p14="http://schemas.microsoft.com/office/powerpoint/2010/main" val="3168872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9"/>
          <p:cNvSpPr txBox="1">
            <a:spLocks/>
          </p:cNvSpPr>
          <p:nvPr/>
        </p:nvSpPr>
        <p:spPr>
          <a:xfrm>
            <a:off x="1719278" y="620688"/>
            <a:ext cx="6172200" cy="447602"/>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defRPr/>
            </a:pPr>
            <a:endParaRPr lang="en-GB" sz="2700" dirty="0">
              <a:solidFill>
                <a:prstClr val="black"/>
              </a:solidFill>
              <a:latin typeface="Arial" panose="020B0604020202020204" pitchFamily="34" charset="0"/>
              <a:cs typeface="Arial" panose="020B0604020202020204" pitchFamily="34" charset="0"/>
            </a:endParaRPr>
          </a:p>
        </p:txBody>
      </p:sp>
      <p:sp>
        <p:nvSpPr>
          <p:cNvPr id="5" name="Title 1"/>
          <p:cNvSpPr txBox="1">
            <a:spLocks/>
          </p:cNvSpPr>
          <p:nvPr/>
        </p:nvSpPr>
        <p:spPr>
          <a:xfrm>
            <a:off x="134734" y="840221"/>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4050" b="1" dirty="0">
                <a:solidFill>
                  <a:srgbClr val="27236D"/>
                </a:solidFill>
                <a:cs typeface="Arial" panose="020B0604020202020204" pitchFamily="34" charset="0"/>
              </a:rPr>
              <a:t>First Contact Physiotherapy</a:t>
            </a:r>
            <a:endParaRPr lang="en-GB" sz="4050" dirty="0">
              <a:solidFill>
                <a:srgbClr val="27236D"/>
              </a:solidFill>
              <a:cs typeface="Arial" panose="020B0604020202020204" pitchFamily="34" charset="0"/>
            </a:endParaRPr>
          </a:p>
        </p:txBody>
      </p:sp>
      <p:sp>
        <p:nvSpPr>
          <p:cNvPr id="6" name="Text Placeholder 2"/>
          <p:cNvSpPr txBox="1">
            <a:spLocks/>
          </p:cNvSpPr>
          <p:nvPr/>
        </p:nvSpPr>
        <p:spPr>
          <a:xfrm>
            <a:off x="629841" y="1233112"/>
            <a:ext cx="3868340" cy="617934"/>
          </a:xfrm>
          <a:prstGeom prst="rect">
            <a:avLst/>
          </a:prstGeom>
        </p:spPr>
        <p:txBody>
          <a:bodyPr vert="horz" lIns="68580" tIns="34290" rIns="68580" bIns="3429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685800">
              <a:spcBef>
                <a:spcPts val="750"/>
              </a:spcBef>
              <a:defRPr/>
            </a:pPr>
            <a:endParaRPr lang="en-GB" sz="2100" dirty="0">
              <a:solidFill>
                <a:sysClr val="windowText" lastClr="000000"/>
              </a:solidFill>
              <a:latin typeface="Calibri" panose="020F0502020204030204"/>
            </a:endParaRPr>
          </a:p>
        </p:txBody>
      </p:sp>
      <p:sp>
        <p:nvSpPr>
          <p:cNvPr id="9" name="Content Placeholder 3"/>
          <p:cNvSpPr txBox="1">
            <a:spLocks/>
          </p:cNvSpPr>
          <p:nvPr/>
        </p:nvSpPr>
        <p:spPr>
          <a:xfrm>
            <a:off x="134734" y="1710055"/>
            <a:ext cx="8903636" cy="346632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dirty="0">
                <a:solidFill>
                  <a:srgbClr val="1F1F5B"/>
                </a:solidFill>
                <a:latin typeface="Arial" panose="020B0604020202020204" pitchFamily="34" charset="0"/>
                <a:cs typeface="Arial" panose="020B0604020202020204" pitchFamily="34" charset="0"/>
              </a:rPr>
              <a:t>What it is…</a:t>
            </a:r>
            <a:r>
              <a:rPr lang="en-GB" b="1" dirty="0">
                <a:solidFill>
                  <a:srgbClr val="6961A3"/>
                </a:solidFill>
                <a:latin typeface="Arial" panose="020B0604020202020204" pitchFamily="34" charset="0"/>
                <a:cs typeface="Arial" panose="020B0604020202020204" pitchFamily="34" charset="0"/>
              </a:rPr>
              <a:t/>
            </a:r>
            <a:br>
              <a:rPr lang="en-GB" b="1" dirty="0">
                <a:solidFill>
                  <a:srgbClr val="6961A3"/>
                </a:solidFill>
                <a:latin typeface="Arial" panose="020B0604020202020204" pitchFamily="34" charset="0"/>
                <a:cs typeface="Arial" panose="020B0604020202020204" pitchFamily="34" charset="0"/>
              </a:rPr>
            </a:br>
            <a:endParaRPr lang="en-GB" sz="2000" dirty="0">
              <a:solidFill>
                <a:srgbClr val="6961A3"/>
              </a:solidFill>
              <a:latin typeface="Arial" panose="020B0604020202020204" pitchFamily="34" charset="0"/>
              <a:cs typeface="Arial" panose="020B0604020202020204" pitchFamily="34" charset="0"/>
            </a:endParaRPr>
          </a:p>
          <a:p>
            <a:pPr marL="174625" indent="-174625">
              <a:defRPr/>
            </a:pPr>
            <a:r>
              <a:rPr lang="en-GB" sz="2000" dirty="0">
                <a:solidFill>
                  <a:srgbClr val="6961A3"/>
                </a:solidFill>
                <a:latin typeface="Arial" panose="020B0604020202020204" pitchFamily="34" charset="0"/>
                <a:cs typeface="Arial" panose="020B0604020202020204" pitchFamily="34" charset="0"/>
              </a:rPr>
              <a:t>Expert Practice accessed in the same way as a GP</a:t>
            </a:r>
          </a:p>
          <a:p>
            <a:pPr marL="171450" indent="-171450" defTabSz="685800">
              <a:spcBef>
                <a:spcPts val="750"/>
              </a:spcBef>
              <a:defRPr/>
            </a:pPr>
            <a:r>
              <a:rPr lang="en-GB" sz="2000" dirty="0">
                <a:solidFill>
                  <a:srgbClr val="6961A3"/>
                </a:solidFill>
                <a:latin typeface="Arial" panose="020B0604020202020204" pitchFamily="34" charset="0"/>
                <a:cs typeface="Arial" panose="020B0604020202020204" pitchFamily="34" charset="0"/>
              </a:rPr>
              <a:t>With access to other services and adjuncts as the GP team</a:t>
            </a:r>
          </a:p>
          <a:p>
            <a:pPr marL="171450" indent="-171450" defTabSz="685800">
              <a:spcBef>
                <a:spcPts val="750"/>
              </a:spcBef>
              <a:defRPr/>
            </a:pPr>
            <a:r>
              <a:rPr lang="en-GB" sz="2000" dirty="0">
                <a:solidFill>
                  <a:srgbClr val="6961A3"/>
                </a:solidFill>
                <a:latin typeface="Arial" panose="020B0604020202020204" pitchFamily="34" charset="0"/>
                <a:cs typeface="Arial" panose="020B0604020202020204" pitchFamily="34" charset="0"/>
              </a:rPr>
              <a:t>With a focus on self management, community and social interventions to improve outcomes</a:t>
            </a:r>
          </a:p>
          <a:p>
            <a:pPr marL="171450" indent="-171450" defTabSz="685800">
              <a:spcBef>
                <a:spcPts val="750"/>
              </a:spcBef>
              <a:defRPr/>
            </a:pPr>
            <a:endParaRPr lang="en-GB" dirty="0">
              <a:solidFill>
                <a:sysClr val="windowText" lastClr="000000"/>
              </a:solidFill>
              <a:latin typeface="Arial" panose="020B0604020202020204" pitchFamily="34" charset="0"/>
              <a:cs typeface="Arial" panose="020B0604020202020204" pitchFamily="34" charset="0"/>
            </a:endParaRPr>
          </a:p>
        </p:txBody>
      </p:sp>
      <p:sp>
        <p:nvSpPr>
          <p:cNvPr id="10" name="Down Arrow 9"/>
          <p:cNvSpPr/>
          <p:nvPr/>
        </p:nvSpPr>
        <p:spPr>
          <a:xfrm>
            <a:off x="1279070" y="4033439"/>
            <a:ext cx="880417" cy="637574"/>
          </a:xfrm>
          <a:prstGeom prst="downArrow">
            <a:avLst/>
          </a:prstGeom>
          <a:solidFill>
            <a:srgbClr val="1F1F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a:endParaRPr>
          </a:p>
        </p:txBody>
      </p:sp>
      <p:sp>
        <p:nvSpPr>
          <p:cNvPr id="4" name="TextBox 3"/>
          <p:cNvSpPr txBox="1"/>
          <p:nvPr/>
        </p:nvSpPr>
        <p:spPr>
          <a:xfrm>
            <a:off x="204770" y="4246928"/>
            <a:ext cx="8116491" cy="507831"/>
          </a:xfrm>
          <a:prstGeom prst="rect">
            <a:avLst/>
          </a:prstGeom>
          <a:noFill/>
        </p:spPr>
        <p:txBody>
          <a:bodyPr wrap="square" rtlCol="0">
            <a:spAutoFit/>
          </a:bodyPr>
          <a:lstStyle/>
          <a:p>
            <a:pPr defTabSz="685800">
              <a:defRPr/>
            </a:pPr>
            <a:r>
              <a:rPr lang="en-GB" sz="2700" dirty="0">
                <a:solidFill>
                  <a:prstClr val="black"/>
                </a:solidFill>
                <a:latin typeface="Calibri"/>
              </a:rPr>
              <a:t>      </a:t>
            </a:r>
            <a:endParaRPr lang="en-GB" sz="2100" dirty="0">
              <a:solidFill>
                <a:prstClr val="black"/>
              </a:solidFill>
              <a:latin typeface="Calibri"/>
            </a:endParaRPr>
          </a:p>
        </p:txBody>
      </p:sp>
      <p:sp>
        <p:nvSpPr>
          <p:cNvPr id="3" name="TextBox 2"/>
          <p:cNvSpPr txBox="1"/>
          <p:nvPr/>
        </p:nvSpPr>
        <p:spPr>
          <a:xfrm>
            <a:off x="144850" y="4757082"/>
            <a:ext cx="8747630" cy="400110"/>
          </a:xfrm>
          <a:prstGeom prst="rect">
            <a:avLst/>
          </a:prstGeom>
          <a:noFill/>
        </p:spPr>
        <p:txBody>
          <a:bodyPr wrap="square" rtlCol="0">
            <a:spAutoFit/>
          </a:bodyPr>
          <a:lstStyle/>
          <a:p>
            <a:r>
              <a:rPr lang="en-GB" sz="2000" dirty="0">
                <a:solidFill>
                  <a:srgbClr val="6961A3"/>
                </a:solidFill>
                <a:latin typeface="Arial" panose="020B0604020202020204" pitchFamily="34" charset="0"/>
                <a:cs typeface="Arial" panose="020B0604020202020204" pitchFamily="34" charset="0"/>
              </a:rPr>
              <a:t>High impact on improving many patients' care and the health care system</a:t>
            </a:r>
            <a:endParaRPr lang="en-GB" sz="2000" dirty="0">
              <a:solidFill>
                <a:srgbClr val="6961A3"/>
              </a:solidFill>
            </a:endParaRPr>
          </a:p>
        </p:txBody>
      </p:sp>
    </p:spTree>
    <p:extLst>
      <p:ext uri="{BB962C8B-B14F-4D97-AF65-F5344CB8AC3E}">
        <p14:creationId xmlns:p14="http://schemas.microsoft.com/office/powerpoint/2010/main" val="4233154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0" grpId="0" animBg="1"/>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9"/>
          <p:cNvSpPr txBox="1">
            <a:spLocks/>
          </p:cNvSpPr>
          <p:nvPr/>
        </p:nvSpPr>
        <p:spPr>
          <a:xfrm>
            <a:off x="1719278" y="1224305"/>
            <a:ext cx="6172200" cy="447602"/>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defRPr/>
            </a:pPr>
            <a:endParaRPr lang="en-GB" sz="2700" dirty="0">
              <a:solidFill>
                <a:prstClr val="black"/>
              </a:solidFill>
              <a:latin typeface="Arial" panose="020B0604020202020204" pitchFamily="34" charset="0"/>
              <a:cs typeface="Arial" panose="020B0604020202020204" pitchFamily="34" charset="0"/>
            </a:endParaRPr>
          </a:p>
        </p:txBody>
      </p:sp>
      <p:sp>
        <p:nvSpPr>
          <p:cNvPr id="6" name="Text Placeholder 2"/>
          <p:cNvSpPr txBox="1">
            <a:spLocks/>
          </p:cNvSpPr>
          <p:nvPr/>
        </p:nvSpPr>
        <p:spPr>
          <a:xfrm>
            <a:off x="629841" y="1836729"/>
            <a:ext cx="3868340" cy="617934"/>
          </a:xfrm>
          <a:prstGeom prst="rect">
            <a:avLst/>
          </a:prstGeom>
        </p:spPr>
        <p:txBody>
          <a:bodyPr vert="horz" lIns="68580" tIns="34290" rIns="68580" bIns="3429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685800">
              <a:spcBef>
                <a:spcPts val="750"/>
              </a:spcBef>
              <a:defRPr/>
            </a:pPr>
            <a:endParaRPr lang="en-GB" sz="2100" dirty="0">
              <a:solidFill>
                <a:sysClr val="windowText" lastClr="000000"/>
              </a:solidFill>
              <a:latin typeface="Calibri" panose="020F0502020204030204"/>
            </a:endParaRPr>
          </a:p>
        </p:txBody>
      </p:sp>
      <p:sp>
        <p:nvSpPr>
          <p:cNvPr id="4" name="TextBox 3"/>
          <p:cNvSpPr txBox="1"/>
          <p:nvPr/>
        </p:nvSpPr>
        <p:spPr>
          <a:xfrm>
            <a:off x="19838" y="4859425"/>
            <a:ext cx="8116491" cy="507831"/>
          </a:xfrm>
          <a:prstGeom prst="rect">
            <a:avLst/>
          </a:prstGeom>
          <a:noFill/>
        </p:spPr>
        <p:txBody>
          <a:bodyPr wrap="square" rtlCol="0">
            <a:spAutoFit/>
          </a:bodyPr>
          <a:lstStyle/>
          <a:p>
            <a:pPr defTabSz="685800">
              <a:defRPr/>
            </a:pPr>
            <a:r>
              <a:rPr lang="en-GB" sz="2700" dirty="0">
                <a:solidFill>
                  <a:prstClr val="black"/>
                </a:solidFill>
                <a:latin typeface="Calibri"/>
              </a:rPr>
              <a:t>      </a:t>
            </a:r>
            <a:endParaRPr lang="en-GB" sz="2100" dirty="0">
              <a:solidFill>
                <a:prstClr val="black"/>
              </a:solidFill>
              <a:latin typeface="Calibri"/>
            </a:endParaRPr>
          </a:p>
        </p:txBody>
      </p:sp>
      <p:sp>
        <p:nvSpPr>
          <p:cNvPr id="12" name="Content Placeholder 5"/>
          <p:cNvSpPr txBox="1">
            <a:spLocks/>
          </p:cNvSpPr>
          <p:nvPr/>
        </p:nvSpPr>
        <p:spPr>
          <a:xfrm>
            <a:off x="629840" y="3697587"/>
            <a:ext cx="7139583" cy="347421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endParaRPr lang="en-GB" sz="1800" dirty="0">
              <a:solidFill>
                <a:srgbClr val="6961A3"/>
              </a:solidFill>
              <a:latin typeface="Arial" panose="020B0604020202020204" pitchFamily="34" charset="0"/>
              <a:cs typeface="Arial" panose="020B0604020202020204" pitchFamily="34" charset="0"/>
            </a:endParaRPr>
          </a:p>
        </p:txBody>
      </p:sp>
      <p:sp>
        <p:nvSpPr>
          <p:cNvPr id="13" name="TextBox 12"/>
          <p:cNvSpPr txBox="1"/>
          <p:nvPr/>
        </p:nvSpPr>
        <p:spPr>
          <a:xfrm>
            <a:off x="134734" y="4376636"/>
            <a:ext cx="8142227" cy="400110"/>
          </a:xfrm>
          <a:prstGeom prst="rect">
            <a:avLst/>
          </a:prstGeom>
          <a:noFill/>
        </p:spPr>
        <p:txBody>
          <a:bodyPr wrap="square" rtlCol="0">
            <a:spAutoFit/>
          </a:bodyPr>
          <a:lstStyle/>
          <a:p>
            <a:r>
              <a:rPr lang="en-GB" sz="2000" dirty="0">
                <a:solidFill>
                  <a:srgbClr val="6961A3"/>
                </a:solidFill>
                <a:latin typeface="Arial" panose="020B0604020202020204" pitchFamily="34" charset="0"/>
                <a:cs typeface="Arial" panose="020B0604020202020204" pitchFamily="34" charset="0"/>
              </a:rPr>
              <a:t>Some impact on improving some patients’ care and MSK services</a:t>
            </a:r>
            <a:endParaRPr lang="en-GB" sz="2000" dirty="0">
              <a:solidFill>
                <a:srgbClr val="6961A3"/>
              </a:solidFill>
            </a:endParaRPr>
          </a:p>
        </p:txBody>
      </p:sp>
      <p:sp>
        <p:nvSpPr>
          <p:cNvPr id="14" name="Title 1"/>
          <p:cNvSpPr txBox="1">
            <a:spLocks/>
          </p:cNvSpPr>
          <p:nvPr/>
        </p:nvSpPr>
        <p:spPr>
          <a:xfrm>
            <a:off x="134734" y="836712"/>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4050" b="1" dirty="0">
                <a:solidFill>
                  <a:srgbClr val="27236D"/>
                </a:solidFill>
                <a:cs typeface="Arial" panose="020B0604020202020204" pitchFamily="34" charset="0"/>
              </a:rPr>
              <a:t>First Contact Physiotherapy</a:t>
            </a:r>
            <a:endParaRPr lang="en-GB" sz="4050" dirty="0">
              <a:solidFill>
                <a:srgbClr val="27236D"/>
              </a:solidFill>
              <a:cs typeface="Arial" panose="020B0604020202020204" pitchFamily="34" charset="0"/>
            </a:endParaRPr>
          </a:p>
        </p:txBody>
      </p:sp>
      <p:sp>
        <p:nvSpPr>
          <p:cNvPr id="18" name="Content Placeholder 3"/>
          <p:cNvSpPr txBox="1">
            <a:spLocks/>
          </p:cNvSpPr>
          <p:nvPr/>
        </p:nvSpPr>
        <p:spPr>
          <a:xfrm>
            <a:off x="134734" y="1706546"/>
            <a:ext cx="8903636" cy="346632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dirty="0">
                <a:solidFill>
                  <a:srgbClr val="1F1F5B"/>
                </a:solidFill>
                <a:latin typeface="Arial" panose="020B0604020202020204" pitchFamily="34" charset="0"/>
                <a:cs typeface="Arial" panose="020B0604020202020204" pitchFamily="34" charset="0"/>
              </a:rPr>
              <a:t>What it isn’t…</a:t>
            </a:r>
            <a:r>
              <a:rPr lang="en-GB" b="1" dirty="0">
                <a:solidFill>
                  <a:srgbClr val="6961A3"/>
                </a:solidFill>
                <a:latin typeface="Arial" panose="020B0604020202020204" pitchFamily="34" charset="0"/>
                <a:cs typeface="Arial" panose="020B0604020202020204" pitchFamily="34" charset="0"/>
              </a:rPr>
              <a:t/>
            </a:r>
            <a:br>
              <a:rPr lang="en-GB" b="1" dirty="0">
                <a:solidFill>
                  <a:srgbClr val="6961A3"/>
                </a:solidFill>
                <a:latin typeface="Arial" panose="020B0604020202020204" pitchFamily="34" charset="0"/>
                <a:cs typeface="Arial" panose="020B0604020202020204" pitchFamily="34" charset="0"/>
              </a:rPr>
            </a:br>
            <a:endParaRPr lang="en-GB" sz="2000" dirty="0">
              <a:solidFill>
                <a:srgbClr val="6961A3"/>
              </a:solidFill>
              <a:latin typeface="Arial" panose="020B0604020202020204" pitchFamily="34" charset="0"/>
              <a:cs typeface="Arial" panose="020B0604020202020204" pitchFamily="34" charset="0"/>
            </a:endParaRPr>
          </a:p>
          <a:p>
            <a:pPr lvl="0">
              <a:defRPr/>
            </a:pPr>
            <a:r>
              <a:rPr lang="en-GB" sz="2000" dirty="0">
                <a:solidFill>
                  <a:srgbClr val="6961A3"/>
                </a:solidFill>
                <a:latin typeface="Arial" panose="020B0604020202020204" pitchFamily="34" charset="0"/>
                <a:cs typeface="Arial" panose="020B0604020202020204" pitchFamily="34" charset="0"/>
              </a:rPr>
              <a:t>Fast track or self referral </a:t>
            </a:r>
          </a:p>
          <a:p>
            <a:pPr lvl="0">
              <a:defRPr/>
            </a:pPr>
            <a:r>
              <a:rPr lang="en-GB" sz="2000" dirty="0">
                <a:solidFill>
                  <a:srgbClr val="6961A3"/>
                </a:solidFill>
                <a:latin typeface="Arial" panose="020B0604020202020204" pitchFamily="34" charset="0"/>
                <a:cs typeface="Arial" panose="020B0604020202020204" pitchFamily="34" charset="0"/>
              </a:rPr>
              <a:t>A triage service </a:t>
            </a:r>
          </a:p>
          <a:p>
            <a:pPr>
              <a:defRPr/>
            </a:pPr>
            <a:r>
              <a:rPr lang="en-GB" sz="2000" dirty="0">
                <a:solidFill>
                  <a:srgbClr val="6961A3"/>
                </a:solidFill>
                <a:latin typeface="Arial" panose="020B0604020202020204" pitchFamily="34" charset="0"/>
                <a:cs typeface="Arial" panose="020B0604020202020204" pitchFamily="34" charset="0"/>
              </a:rPr>
              <a:t>Primarily early input to physiotherapy advice</a:t>
            </a:r>
          </a:p>
          <a:p>
            <a:pPr lvl="0">
              <a:defRPr/>
            </a:pPr>
            <a:endParaRPr lang="en-GB" sz="2000" dirty="0">
              <a:solidFill>
                <a:srgbClr val="6961A3"/>
              </a:solidFill>
              <a:latin typeface="Arial" panose="020B0604020202020204" pitchFamily="34" charset="0"/>
              <a:cs typeface="Arial" panose="020B0604020202020204" pitchFamily="34" charset="0"/>
            </a:endParaRPr>
          </a:p>
          <a:p>
            <a:pPr marL="171450" indent="-171450" defTabSz="685800">
              <a:spcBef>
                <a:spcPts val="750"/>
              </a:spcBef>
              <a:defRPr/>
            </a:pPr>
            <a:endParaRPr lang="en-GB" dirty="0">
              <a:solidFill>
                <a:sysClr val="windowText" lastClr="000000"/>
              </a:solidFill>
              <a:latin typeface="Arial" panose="020B0604020202020204" pitchFamily="34" charset="0"/>
              <a:cs typeface="Arial" panose="020B0604020202020204" pitchFamily="34" charset="0"/>
            </a:endParaRPr>
          </a:p>
        </p:txBody>
      </p:sp>
      <p:sp>
        <p:nvSpPr>
          <p:cNvPr id="20" name="Down Arrow 19"/>
          <p:cNvSpPr/>
          <p:nvPr/>
        </p:nvSpPr>
        <p:spPr>
          <a:xfrm>
            <a:off x="1279070" y="3717032"/>
            <a:ext cx="880417" cy="637574"/>
          </a:xfrm>
          <a:prstGeom prst="downArrow">
            <a:avLst/>
          </a:prstGeom>
          <a:solidFill>
            <a:srgbClr val="1F1F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a:endParaRPr>
          </a:p>
        </p:txBody>
      </p:sp>
    </p:spTree>
    <p:extLst>
      <p:ext uri="{BB962C8B-B14F-4D97-AF65-F5344CB8AC3E}">
        <p14:creationId xmlns:p14="http://schemas.microsoft.com/office/powerpoint/2010/main" val="2606289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07504" y="980728"/>
            <a:ext cx="7886700" cy="994172"/>
          </a:xfrm>
        </p:spPr>
        <p:txBody>
          <a:bodyPr>
            <a:normAutofit/>
          </a:bodyPr>
          <a:lstStyle/>
          <a:p>
            <a:pPr algn="l"/>
            <a:r>
              <a:rPr lang="en-GB" dirty="0">
                <a:solidFill>
                  <a:srgbClr val="27236D"/>
                </a:solidFill>
                <a:latin typeface="+mj-lt"/>
                <a:ea typeface="+mj-ea"/>
                <a:cs typeface="Arial" panose="020B0604020202020204" pitchFamily="34" charset="0"/>
              </a:rPr>
              <a:t>Challenges</a:t>
            </a:r>
            <a:r>
              <a:rPr lang="en-GB" dirty="0">
                <a:solidFill>
                  <a:srgbClr val="27236D"/>
                </a:solidFill>
                <a:latin typeface="+mj-lt"/>
                <a:cs typeface="Arial" panose="020B0604020202020204" pitchFamily="34" charset="0"/>
              </a:rPr>
              <a:t> across the UK</a:t>
            </a:r>
          </a:p>
        </p:txBody>
      </p:sp>
      <p:pic>
        <p:nvPicPr>
          <p:cNvPr id="4" name="Content Placeholder 3"/>
          <p:cNvPicPr>
            <a:picLocks noGrp="1" noChangeAspect="1"/>
          </p:cNvPicPr>
          <p:nvPr>
            <p:ph idx="4294967295"/>
          </p:nvPr>
        </p:nvPicPr>
        <p:blipFill rotWithShape="1">
          <a:blip r:embed="rId3"/>
          <a:stretch/>
        </p:blipFill>
        <p:spPr>
          <a:xfrm>
            <a:off x="395536" y="1844824"/>
            <a:ext cx="3780662" cy="3393145"/>
          </a:xfrm>
          <a:prstGeom prst="rect">
            <a:avLst/>
          </a:prstGeom>
        </p:spPr>
      </p:pic>
      <p:sp>
        <p:nvSpPr>
          <p:cNvPr id="6" name="Content Placeholder 5"/>
          <p:cNvSpPr>
            <a:spLocks noGrp="1"/>
          </p:cNvSpPr>
          <p:nvPr>
            <p:ph sz="half" idx="4294967295"/>
          </p:nvPr>
        </p:nvSpPr>
        <p:spPr>
          <a:xfrm>
            <a:off x="4572000" y="2338047"/>
            <a:ext cx="3886200" cy="3263504"/>
          </a:xfrm>
        </p:spPr>
        <p:txBody>
          <a:bodyPr>
            <a:normAutofit/>
          </a:bodyPr>
          <a:lstStyle/>
          <a:p>
            <a:r>
              <a:rPr lang="en-GB" sz="2700" dirty="0">
                <a:solidFill>
                  <a:srgbClr val="27236D"/>
                </a:solidFill>
                <a:latin typeface="+mj-lt"/>
              </a:rPr>
              <a:t>Implementation &amp; mobilisation</a:t>
            </a:r>
          </a:p>
          <a:p>
            <a:pPr marL="0" indent="0">
              <a:buNone/>
            </a:pPr>
            <a:endParaRPr lang="en-GB" sz="1650" dirty="0">
              <a:solidFill>
                <a:srgbClr val="27236D"/>
              </a:solidFill>
              <a:latin typeface="+mj-lt"/>
            </a:endParaRPr>
          </a:p>
          <a:p>
            <a:r>
              <a:rPr lang="en-GB" sz="2700" dirty="0" smtClean="0">
                <a:solidFill>
                  <a:srgbClr val="27236D"/>
                </a:solidFill>
                <a:latin typeface="+mj-lt"/>
              </a:rPr>
              <a:t>Workforce</a:t>
            </a:r>
            <a:r>
              <a:rPr lang="en-GB" sz="1500" dirty="0" smtClean="0">
                <a:solidFill>
                  <a:srgbClr val="27236D"/>
                </a:solidFill>
                <a:latin typeface="+mj-lt"/>
              </a:rPr>
              <a:t/>
            </a:r>
            <a:br>
              <a:rPr lang="en-GB" sz="1500" dirty="0" smtClean="0">
                <a:solidFill>
                  <a:srgbClr val="27236D"/>
                </a:solidFill>
                <a:latin typeface="+mj-lt"/>
              </a:rPr>
            </a:br>
            <a:endParaRPr lang="en-GB" sz="3000" dirty="0">
              <a:solidFill>
                <a:srgbClr val="27236D"/>
              </a:solidFill>
              <a:latin typeface="+mj-lt"/>
            </a:endParaRPr>
          </a:p>
          <a:p>
            <a:r>
              <a:rPr lang="en-GB" sz="2700" dirty="0">
                <a:solidFill>
                  <a:srgbClr val="27236D"/>
                </a:solidFill>
                <a:latin typeface="+mj-lt"/>
              </a:rPr>
              <a:t>Demonstrating impact</a:t>
            </a:r>
          </a:p>
          <a:p>
            <a:endParaRPr lang="en-GB" sz="1650" dirty="0">
              <a:solidFill>
                <a:srgbClr val="27236D"/>
              </a:solidFill>
              <a:latin typeface="+mj-lt"/>
            </a:endParaRPr>
          </a:p>
        </p:txBody>
      </p:sp>
    </p:spTree>
    <p:extLst>
      <p:ext uri="{BB962C8B-B14F-4D97-AF65-F5344CB8AC3E}">
        <p14:creationId xmlns:p14="http://schemas.microsoft.com/office/powerpoint/2010/main" val="2069729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ight Arrow 27"/>
          <p:cNvSpPr/>
          <p:nvPr/>
        </p:nvSpPr>
        <p:spPr>
          <a:xfrm rot="2456277">
            <a:off x="3160246" y="4622255"/>
            <a:ext cx="814030" cy="393799"/>
          </a:xfrm>
          <a:prstGeom prst="rightArrow">
            <a:avLst/>
          </a:prstGeom>
          <a:solidFill>
            <a:srgbClr val="00B0F0"/>
          </a:solidFill>
          <a:ln>
            <a:solidFill>
              <a:srgbClr val="96B1CE"/>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342900">
              <a:defRPr/>
            </a:pPr>
            <a:endParaRPr lang="en-US" sz="1350" dirty="0">
              <a:solidFill>
                <a:prstClr val="black"/>
              </a:solidFill>
              <a:latin typeface="Calibri"/>
            </a:endParaRPr>
          </a:p>
        </p:txBody>
      </p:sp>
      <p:sp>
        <p:nvSpPr>
          <p:cNvPr id="29" name="TextBox 28"/>
          <p:cNvSpPr txBox="1"/>
          <p:nvPr/>
        </p:nvSpPr>
        <p:spPr>
          <a:xfrm>
            <a:off x="3954324" y="2175976"/>
            <a:ext cx="3497995" cy="2862322"/>
          </a:xfrm>
          <a:prstGeom prst="rect">
            <a:avLst/>
          </a:prstGeom>
          <a:solidFill>
            <a:schemeClr val="bg1"/>
          </a:solidFill>
          <a:ln>
            <a:solidFill>
              <a:srgbClr val="96B1CE"/>
            </a:solidFill>
          </a:ln>
        </p:spPr>
        <p:txBody>
          <a:bodyPr wrap="square" rtlCol="0">
            <a:spAutoFit/>
          </a:bodyPr>
          <a:lstStyle/>
          <a:p>
            <a:pPr marL="214313" indent="-214313" defTabSz="342900">
              <a:buFont typeface="Arial"/>
              <a:buChar char="•"/>
              <a:defRPr/>
            </a:pPr>
            <a:r>
              <a:rPr lang="en-US" b="1" dirty="0">
                <a:solidFill>
                  <a:srgbClr val="FF0000"/>
                </a:solidFill>
                <a:latin typeface="Arial" panose="020B0604020202020204" pitchFamily="34" charset="0"/>
                <a:cs typeface="Arial" panose="020B0604020202020204" pitchFamily="34" charset="0"/>
              </a:rPr>
              <a:t>Provide diagnosis</a:t>
            </a:r>
          </a:p>
          <a:p>
            <a:pPr marL="214313" indent="-214313" defTabSz="342900">
              <a:buFont typeface="Arial"/>
              <a:buChar char="•"/>
              <a:defRPr/>
            </a:pPr>
            <a:r>
              <a:rPr lang="en-US" b="1" dirty="0">
                <a:solidFill>
                  <a:prstClr val="black"/>
                </a:solidFill>
                <a:latin typeface="Arial" panose="020B0604020202020204" pitchFamily="34" charset="0"/>
                <a:cs typeface="Arial" panose="020B0604020202020204" pitchFamily="34" charset="0"/>
              </a:rPr>
              <a:t>Give patient advice and exercises – self-care</a:t>
            </a:r>
          </a:p>
          <a:p>
            <a:pPr marL="214313" indent="-214313" defTabSz="342900">
              <a:buFont typeface="Arial"/>
              <a:buChar char="•"/>
              <a:defRPr/>
            </a:pPr>
            <a:r>
              <a:rPr lang="en-US" b="1" dirty="0">
                <a:solidFill>
                  <a:srgbClr val="FF0000"/>
                </a:solidFill>
                <a:latin typeface="Arial" panose="020B0604020202020204" pitchFamily="34" charset="0"/>
                <a:cs typeface="Arial" panose="020B0604020202020204" pitchFamily="34" charset="0"/>
              </a:rPr>
              <a:t>Discuss Fitness for work </a:t>
            </a:r>
          </a:p>
          <a:p>
            <a:pPr marL="214313" indent="-214313" defTabSz="342900">
              <a:buFont typeface="Arial"/>
              <a:buChar char="•"/>
              <a:defRPr/>
            </a:pPr>
            <a:r>
              <a:rPr lang="en-US" b="1" dirty="0">
                <a:solidFill>
                  <a:srgbClr val="FF0000"/>
                </a:solidFill>
                <a:latin typeface="Arial" panose="020B0604020202020204" pitchFamily="34" charset="0"/>
                <a:cs typeface="Arial" panose="020B0604020202020204" pitchFamily="34" charset="0"/>
              </a:rPr>
              <a:t>Prescribe Medication </a:t>
            </a:r>
          </a:p>
          <a:p>
            <a:pPr marL="214313" indent="-214313" defTabSz="342900">
              <a:buFont typeface="Arial"/>
              <a:buChar char="•"/>
              <a:defRPr/>
            </a:pPr>
            <a:r>
              <a:rPr lang="en-US" b="1" dirty="0">
                <a:solidFill>
                  <a:srgbClr val="7030A0"/>
                </a:solidFill>
                <a:latin typeface="Arial" panose="020B0604020202020204" pitchFamily="34" charset="0"/>
                <a:cs typeface="Arial" panose="020B0604020202020204" pitchFamily="34" charset="0"/>
              </a:rPr>
              <a:t>Give Injection therapy </a:t>
            </a:r>
          </a:p>
          <a:p>
            <a:pPr marL="214313" indent="-214313" defTabSz="342900">
              <a:buFont typeface="Arial"/>
              <a:buChar char="•"/>
              <a:defRPr/>
            </a:pPr>
            <a:r>
              <a:rPr lang="en-US" b="1" dirty="0">
                <a:solidFill>
                  <a:srgbClr val="7030A0"/>
                </a:solidFill>
                <a:latin typeface="Arial" panose="020B0604020202020204" pitchFamily="34" charset="0"/>
                <a:cs typeface="Arial" panose="020B0604020202020204" pitchFamily="34" charset="0"/>
              </a:rPr>
              <a:t>Undertake Social prescribing </a:t>
            </a:r>
          </a:p>
          <a:p>
            <a:pPr marL="214313" indent="-214313" defTabSz="342900">
              <a:buFont typeface="Arial"/>
              <a:buChar char="•"/>
              <a:defRPr/>
            </a:pPr>
            <a:r>
              <a:rPr lang="en-US" b="1" dirty="0">
                <a:solidFill>
                  <a:prstClr val="black"/>
                </a:solidFill>
                <a:latin typeface="Arial" panose="020B0604020202020204" pitchFamily="34" charset="0"/>
                <a:cs typeface="Arial" panose="020B0604020202020204" pitchFamily="34" charset="0"/>
              </a:rPr>
              <a:t>Give Physical activity advice </a:t>
            </a:r>
          </a:p>
        </p:txBody>
      </p:sp>
      <p:sp>
        <p:nvSpPr>
          <p:cNvPr id="30" name="Right Arrow 29"/>
          <p:cNvSpPr/>
          <p:nvPr/>
        </p:nvSpPr>
        <p:spPr>
          <a:xfrm>
            <a:off x="3519594" y="3490622"/>
            <a:ext cx="553295" cy="363474"/>
          </a:xfrm>
          <a:prstGeom prst="rightArrow">
            <a:avLst/>
          </a:prstGeom>
          <a:solidFill>
            <a:srgbClr val="00B0F0"/>
          </a:solidFill>
          <a:ln>
            <a:solidFill>
              <a:srgbClr val="96B1CE"/>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342900">
              <a:defRPr/>
            </a:pPr>
            <a:endParaRPr lang="en-US" sz="1350">
              <a:solidFill>
                <a:srgbClr val="FF0000"/>
              </a:solidFill>
              <a:latin typeface="Calibri"/>
            </a:endParaRPr>
          </a:p>
        </p:txBody>
      </p:sp>
      <p:sp>
        <p:nvSpPr>
          <p:cNvPr id="31" name="Right Arrow 30"/>
          <p:cNvSpPr/>
          <p:nvPr/>
        </p:nvSpPr>
        <p:spPr>
          <a:xfrm rot="19085012">
            <a:off x="3309401" y="2422715"/>
            <a:ext cx="856787" cy="363474"/>
          </a:xfrm>
          <a:prstGeom prst="rightArrow">
            <a:avLst/>
          </a:prstGeom>
          <a:solidFill>
            <a:srgbClr val="00B0F0"/>
          </a:solidFill>
          <a:ln>
            <a:solidFill>
              <a:srgbClr val="96B1CE"/>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342900">
              <a:defRPr/>
            </a:pPr>
            <a:endParaRPr lang="en-US" sz="1350">
              <a:solidFill>
                <a:prstClr val="black"/>
              </a:solidFill>
              <a:latin typeface="Calibri"/>
            </a:endParaRPr>
          </a:p>
        </p:txBody>
      </p:sp>
      <p:sp>
        <p:nvSpPr>
          <p:cNvPr id="32" name="TextBox 31"/>
          <p:cNvSpPr txBox="1"/>
          <p:nvPr/>
        </p:nvSpPr>
        <p:spPr>
          <a:xfrm>
            <a:off x="3966050" y="5060294"/>
            <a:ext cx="3486270" cy="1754326"/>
          </a:xfrm>
          <a:prstGeom prst="rect">
            <a:avLst/>
          </a:prstGeom>
          <a:solidFill>
            <a:schemeClr val="bg1"/>
          </a:solidFill>
          <a:ln>
            <a:solidFill>
              <a:srgbClr val="96B1CE"/>
            </a:solidFill>
          </a:ln>
        </p:spPr>
        <p:txBody>
          <a:bodyPr wrap="square" rtlCol="0">
            <a:spAutoFit/>
          </a:bodyPr>
          <a:lstStyle/>
          <a:p>
            <a:pPr defTabSz="342900">
              <a:defRPr/>
            </a:pPr>
            <a:r>
              <a:rPr lang="en-US" b="1" dirty="0">
                <a:solidFill>
                  <a:prstClr val="black"/>
                </a:solidFill>
                <a:latin typeface="Arial" panose="020B0604020202020204" pitchFamily="34" charset="0"/>
                <a:cs typeface="Arial" panose="020B0604020202020204" pitchFamily="34" charset="0"/>
              </a:rPr>
              <a:t>If needed: </a:t>
            </a:r>
          </a:p>
          <a:p>
            <a:pPr marL="214313" indent="-214313" defTabSz="342900">
              <a:buFont typeface="Arial"/>
              <a:buChar char="•"/>
              <a:defRPr/>
            </a:pPr>
            <a:r>
              <a:rPr lang="en-US" b="1" dirty="0">
                <a:solidFill>
                  <a:srgbClr val="7030A0"/>
                </a:solidFill>
                <a:latin typeface="Arial" panose="020B0604020202020204" pitchFamily="34" charset="0"/>
                <a:cs typeface="Arial" panose="020B0604020202020204" pitchFamily="34" charset="0"/>
              </a:rPr>
              <a:t>Refer for</a:t>
            </a:r>
            <a:r>
              <a:rPr lang="en-GB" b="1" dirty="0">
                <a:solidFill>
                  <a:srgbClr val="7030A0"/>
                </a:solidFill>
                <a:latin typeface="Arial" panose="020B0604020202020204" pitchFamily="34" charset="0"/>
                <a:cs typeface="Arial" panose="020B0604020202020204" pitchFamily="34" charset="0"/>
              </a:rPr>
              <a:t> course of</a:t>
            </a:r>
            <a:r>
              <a:rPr lang="en-US" b="1" dirty="0">
                <a:solidFill>
                  <a:srgbClr val="7030A0"/>
                </a:solidFill>
                <a:latin typeface="Arial" panose="020B0604020202020204" pitchFamily="34" charset="0"/>
                <a:cs typeface="Arial" panose="020B0604020202020204" pitchFamily="34" charset="0"/>
              </a:rPr>
              <a:t> physio treatment</a:t>
            </a:r>
          </a:p>
          <a:p>
            <a:pPr marL="214313" indent="-214313" defTabSz="342900">
              <a:buFont typeface="Arial"/>
              <a:buChar char="•"/>
              <a:defRPr/>
            </a:pPr>
            <a:r>
              <a:rPr lang="en-US" b="1" dirty="0">
                <a:solidFill>
                  <a:srgbClr val="00B050"/>
                </a:solidFill>
                <a:latin typeface="Arial" panose="020B0604020202020204" pitchFamily="34" charset="0"/>
                <a:cs typeface="Arial" panose="020B0604020202020204" pitchFamily="34" charset="0"/>
              </a:rPr>
              <a:t>Triage for </a:t>
            </a:r>
            <a:r>
              <a:rPr lang="en-GB" b="1" dirty="0">
                <a:solidFill>
                  <a:srgbClr val="00B050"/>
                </a:solidFill>
                <a:latin typeface="Arial" panose="020B0604020202020204" pitchFamily="34" charset="0"/>
                <a:cs typeface="Arial" panose="020B0604020202020204" pitchFamily="34" charset="0"/>
              </a:rPr>
              <a:t>orthopaedics</a:t>
            </a:r>
          </a:p>
          <a:p>
            <a:pPr marL="200025" defTabSz="342900">
              <a:defRPr/>
            </a:pPr>
            <a:r>
              <a:rPr lang="en-GB" b="1" dirty="0">
                <a:solidFill>
                  <a:srgbClr val="00B050"/>
                </a:solidFill>
                <a:latin typeface="Arial" panose="020B0604020202020204" pitchFamily="34" charset="0"/>
                <a:cs typeface="Arial" panose="020B0604020202020204" pitchFamily="34" charset="0"/>
              </a:rPr>
              <a:t>/rheumatology/ pain</a:t>
            </a:r>
          </a:p>
          <a:p>
            <a:pPr marL="214313" indent="-214313" defTabSz="342900">
              <a:buFont typeface="Arial"/>
              <a:buChar char="•"/>
              <a:defRPr/>
            </a:pPr>
            <a:r>
              <a:rPr lang="en-US" b="1" dirty="0">
                <a:solidFill>
                  <a:srgbClr val="00B050"/>
                </a:solidFill>
                <a:latin typeface="Arial" panose="020B0604020202020204" pitchFamily="34" charset="0"/>
                <a:cs typeface="Arial" panose="020B0604020202020204" pitchFamily="34" charset="0"/>
              </a:rPr>
              <a:t>Order investigations</a:t>
            </a:r>
          </a:p>
        </p:txBody>
      </p:sp>
      <p:sp>
        <p:nvSpPr>
          <p:cNvPr id="34" name="TextBox 33"/>
          <p:cNvSpPr txBox="1"/>
          <p:nvPr/>
        </p:nvSpPr>
        <p:spPr>
          <a:xfrm>
            <a:off x="251521" y="2972515"/>
            <a:ext cx="1689632" cy="1754326"/>
          </a:xfrm>
          <a:prstGeom prst="rect">
            <a:avLst/>
          </a:prstGeom>
          <a:solidFill>
            <a:schemeClr val="bg1"/>
          </a:solidFill>
          <a:ln>
            <a:solidFill>
              <a:srgbClr val="96B1CE"/>
            </a:solidFill>
          </a:ln>
        </p:spPr>
        <p:txBody>
          <a:bodyPr wrap="square" rtlCol="0">
            <a:spAutoFit/>
          </a:bodyPr>
          <a:lstStyle/>
          <a:p>
            <a:pPr defTabSz="342900">
              <a:defRPr/>
            </a:pPr>
            <a:r>
              <a:rPr lang="en-US" b="1" dirty="0">
                <a:solidFill>
                  <a:srgbClr val="00B050"/>
                </a:solidFill>
                <a:latin typeface="Arial" panose="020B0604020202020204" pitchFamily="34" charset="0"/>
                <a:cs typeface="Arial" panose="020B0604020202020204" pitchFamily="34" charset="0"/>
              </a:rPr>
              <a:t>Person with MSK</a:t>
            </a:r>
            <a:endParaRPr lang="en-GB" b="1" dirty="0">
              <a:solidFill>
                <a:srgbClr val="00B050"/>
              </a:solidFill>
              <a:latin typeface="Arial" panose="020B0604020202020204" pitchFamily="34" charset="0"/>
              <a:cs typeface="Arial" panose="020B0604020202020204" pitchFamily="34" charset="0"/>
            </a:endParaRPr>
          </a:p>
          <a:p>
            <a:pPr defTabSz="342900">
              <a:defRPr/>
            </a:pPr>
            <a:r>
              <a:rPr lang="en-GB" b="1" dirty="0">
                <a:solidFill>
                  <a:srgbClr val="00B050"/>
                </a:solidFill>
                <a:latin typeface="Arial" panose="020B0604020202020204" pitchFamily="34" charset="0"/>
                <a:cs typeface="Arial" panose="020B0604020202020204" pitchFamily="34" charset="0"/>
              </a:rPr>
              <a:t>condition</a:t>
            </a:r>
            <a:r>
              <a:rPr lang="en-US" b="1" dirty="0">
                <a:solidFill>
                  <a:srgbClr val="00B050"/>
                </a:solidFill>
                <a:latin typeface="Arial" panose="020B0604020202020204" pitchFamily="34" charset="0"/>
                <a:cs typeface="Arial" panose="020B0604020202020204" pitchFamily="34" charset="0"/>
              </a:rPr>
              <a:t> booked in by receptionist to see </a:t>
            </a:r>
            <a:r>
              <a:rPr lang="en-GB" b="1" dirty="0">
                <a:solidFill>
                  <a:srgbClr val="00B050"/>
                </a:solidFill>
                <a:latin typeface="Arial" panose="020B0604020202020204" pitchFamily="34" charset="0"/>
                <a:cs typeface="Arial" panose="020B0604020202020204" pitchFamily="34" charset="0"/>
              </a:rPr>
              <a:t>FCP</a:t>
            </a:r>
            <a:endParaRPr lang="en-US" b="1" dirty="0">
              <a:solidFill>
                <a:srgbClr val="00B050"/>
              </a:solidFill>
              <a:latin typeface="Calibri"/>
            </a:endParaRPr>
          </a:p>
        </p:txBody>
      </p:sp>
      <p:sp>
        <p:nvSpPr>
          <p:cNvPr id="35" name="Right Arrow 34"/>
          <p:cNvSpPr/>
          <p:nvPr/>
        </p:nvSpPr>
        <p:spPr>
          <a:xfrm>
            <a:off x="1819432" y="3376685"/>
            <a:ext cx="539799" cy="363474"/>
          </a:xfrm>
          <a:prstGeom prst="rightArrow">
            <a:avLst/>
          </a:prstGeom>
          <a:solidFill>
            <a:srgbClr val="00B0F0"/>
          </a:solidFill>
          <a:ln>
            <a:solidFill>
              <a:srgbClr val="96B1CE"/>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342900">
              <a:defRPr/>
            </a:pPr>
            <a:endParaRPr lang="en-US" sz="1350" dirty="0">
              <a:solidFill>
                <a:srgbClr val="FF0000"/>
              </a:solidFill>
              <a:latin typeface="Calibri"/>
            </a:endParaRPr>
          </a:p>
        </p:txBody>
      </p:sp>
      <p:sp>
        <p:nvSpPr>
          <p:cNvPr id="36" name="TextBox 35"/>
          <p:cNvSpPr txBox="1"/>
          <p:nvPr/>
        </p:nvSpPr>
        <p:spPr>
          <a:xfrm>
            <a:off x="2359231" y="3076390"/>
            <a:ext cx="1084427" cy="1200329"/>
          </a:xfrm>
          <a:prstGeom prst="rect">
            <a:avLst/>
          </a:prstGeom>
          <a:solidFill>
            <a:schemeClr val="bg1"/>
          </a:solidFill>
          <a:ln>
            <a:solidFill>
              <a:srgbClr val="96B1CE"/>
            </a:solidFill>
          </a:ln>
        </p:spPr>
        <p:txBody>
          <a:bodyPr wrap="square" rtlCol="0">
            <a:spAutoFit/>
          </a:bodyPr>
          <a:lstStyle/>
          <a:p>
            <a:pPr defTabSz="342900">
              <a:defRPr/>
            </a:pPr>
            <a:r>
              <a:rPr lang="en-US" b="1" dirty="0">
                <a:solidFill>
                  <a:prstClr val="black"/>
                </a:solidFill>
                <a:latin typeface="Arial" panose="020B0604020202020204" pitchFamily="34" charset="0"/>
                <a:cs typeface="Arial" panose="020B0604020202020204" pitchFamily="34" charset="0"/>
              </a:rPr>
              <a:t>In one </a:t>
            </a:r>
            <a:r>
              <a:rPr lang="en-GB" b="1" dirty="0">
                <a:solidFill>
                  <a:prstClr val="black"/>
                </a:solidFill>
                <a:latin typeface="Arial" panose="020B0604020202020204" pitchFamily="34" charset="0"/>
                <a:cs typeface="Arial" panose="020B0604020202020204" pitchFamily="34" charset="0"/>
              </a:rPr>
              <a:t>session</a:t>
            </a:r>
            <a:r>
              <a:rPr lang="en-US" b="1" dirty="0">
                <a:solidFill>
                  <a:prstClr val="black"/>
                </a:solidFill>
                <a:latin typeface="Arial" panose="020B0604020202020204" pitchFamily="34" charset="0"/>
                <a:cs typeface="Arial" panose="020B0604020202020204" pitchFamily="34" charset="0"/>
              </a:rPr>
              <a:t> FCP will…</a:t>
            </a:r>
            <a:endParaRPr lang="en-US" b="1" dirty="0">
              <a:solidFill>
                <a:prstClr val="black"/>
              </a:solidFill>
              <a:latin typeface="Calibri"/>
            </a:endParaRPr>
          </a:p>
        </p:txBody>
      </p:sp>
      <p:sp>
        <p:nvSpPr>
          <p:cNvPr id="38" name="TextBox 37"/>
          <p:cNvSpPr txBox="1"/>
          <p:nvPr/>
        </p:nvSpPr>
        <p:spPr>
          <a:xfrm>
            <a:off x="128512" y="1029370"/>
            <a:ext cx="8950808" cy="1221489"/>
          </a:xfrm>
          <a:prstGeom prst="rect">
            <a:avLst/>
          </a:prstGeom>
          <a:noFill/>
        </p:spPr>
        <p:txBody>
          <a:bodyPr wrap="square" lIns="51435" tIns="25718" rIns="51435" bIns="25718" rtlCol="0">
            <a:spAutoFit/>
          </a:bodyPr>
          <a:lstStyle/>
          <a:p>
            <a:pPr defTabSz="257175">
              <a:defRPr/>
            </a:pPr>
            <a:r>
              <a:rPr lang="en-GB" sz="4000" b="1" spc="-113" dirty="0">
                <a:solidFill>
                  <a:srgbClr val="1F1F5B"/>
                </a:solidFill>
                <a:latin typeface="+mj-lt"/>
                <a:cs typeface="Arial" panose="020B0604020202020204" pitchFamily="34" charset="0"/>
              </a:rPr>
              <a:t>FCPs </a:t>
            </a:r>
            <a:r>
              <a:rPr lang="en-US" sz="3600" spc="-38" dirty="0">
                <a:solidFill>
                  <a:srgbClr val="1F1F5B"/>
                </a:solidFill>
                <a:latin typeface="+mj-lt"/>
                <a:cs typeface="Arial" panose="020B0604020202020204" pitchFamily="34" charset="0"/>
              </a:rPr>
              <a:t>within Primary Care: </a:t>
            </a:r>
            <a:r>
              <a:rPr lang="en-US" sz="3600" b="1" dirty="0">
                <a:solidFill>
                  <a:srgbClr val="1F1F5B"/>
                </a:solidFill>
                <a:latin typeface="+mj-lt"/>
                <a:cs typeface="Arial" panose="020B0604020202020204" pitchFamily="34" charset="0"/>
              </a:rPr>
              <a:t>areas to consider</a:t>
            </a:r>
          </a:p>
          <a:p>
            <a:pPr defTabSz="257175">
              <a:defRPr/>
            </a:pPr>
            <a:r>
              <a:rPr lang="en-US" sz="3600" spc="-38" dirty="0">
                <a:solidFill>
                  <a:srgbClr val="1F1F5B"/>
                </a:solidFill>
                <a:latin typeface="+mj-lt"/>
                <a:cs typeface="Arial" panose="020B0604020202020204" pitchFamily="34" charset="0"/>
              </a:rPr>
              <a:t> </a:t>
            </a:r>
          </a:p>
        </p:txBody>
      </p:sp>
      <p:sp>
        <p:nvSpPr>
          <p:cNvPr id="39" name="TextBox 38"/>
          <p:cNvSpPr txBox="1"/>
          <p:nvPr/>
        </p:nvSpPr>
        <p:spPr>
          <a:xfrm>
            <a:off x="7452319" y="3654978"/>
            <a:ext cx="1691681" cy="1077218"/>
          </a:xfrm>
          <a:prstGeom prst="rect">
            <a:avLst/>
          </a:prstGeom>
          <a:noFill/>
        </p:spPr>
        <p:txBody>
          <a:bodyPr wrap="square" rtlCol="0">
            <a:spAutoFit/>
          </a:bodyPr>
          <a:lstStyle/>
          <a:p>
            <a:pPr defTabSz="342900">
              <a:defRPr/>
            </a:pPr>
            <a:r>
              <a:rPr lang="en-GB" sz="1600" dirty="0">
                <a:solidFill>
                  <a:srgbClr val="1F1F5B"/>
                </a:solidFill>
                <a:latin typeface="Arial" panose="020B0604020202020204" pitchFamily="34" charset="0"/>
                <a:cs typeface="Arial" panose="020B0604020202020204" pitchFamily="34" charset="0"/>
              </a:rPr>
              <a:t>…</a:t>
            </a:r>
            <a:r>
              <a:rPr lang="en-GB" sz="1600" b="1" dirty="0">
                <a:solidFill>
                  <a:srgbClr val="1F1F5B"/>
                </a:solidFill>
                <a:latin typeface="Arial" panose="020B0604020202020204" pitchFamily="34" charset="0"/>
                <a:cs typeface="Arial" panose="020B0604020202020204" pitchFamily="34" charset="0"/>
              </a:rPr>
              <a:t>so fewer steps and on the right path from the start</a:t>
            </a:r>
          </a:p>
        </p:txBody>
      </p:sp>
      <p:sp>
        <p:nvSpPr>
          <p:cNvPr id="23" name="Rectangle 22"/>
          <p:cNvSpPr/>
          <p:nvPr/>
        </p:nvSpPr>
        <p:spPr>
          <a:xfrm rot="20511613">
            <a:off x="6818135" y="3304551"/>
            <a:ext cx="1251085" cy="332716"/>
          </a:xfrm>
          <a:prstGeom prst="rect">
            <a:avLst/>
          </a:prstGeom>
          <a:solidFill>
            <a:srgbClr val="176088"/>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r>
              <a:rPr lang="en-GB" sz="1500" b="1" dirty="0">
                <a:solidFill>
                  <a:prstClr val="white"/>
                </a:solidFill>
                <a:latin typeface="Arial" panose="020B0604020202020204" pitchFamily="34" charset="0"/>
                <a:cs typeface="Arial" panose="020B0604020202020204" pitchFamily="34" charset="0"/>
              </a:rPr>
              <a:t>Knowledge</a:t>
            </a:r>
          </a:p>
        </p:txBody>
      </p:sp>
      <p:sp>
        <p:nvSpPr>
          <p:cNvPr id="33" name="Rectangle 32"/>
          <p:cNvSpPr/>
          <p:nvPr/>
        </p:nvSpPr>
        <p:spPr>
          <a:xfrm rot="20822784">
            <a:off x="1491098" y="4242319"/>
            <a:ext cx="954107" cy="553998"/>
          </a:xfrm>
          <a:prstGeom prst="rect">
            <a:avLst/>
          </a:prstGeom>
          <a:solidFill>
            <a:srgbClr val="46824D"/>
          </a:solidFill>
        </p:spPr>
        <p:txBody>
          <a:bodyPr wrap="none">
            <a:spAutoFit/>
          </a:bodyPr>
          <a:lstStyle/>
          <a:p>
            <a:pPr defTabSz="514350">
              <a:defRPr/>
            </a:pPr>
            <a:r>
              <a:rPr lang="en-GB" sz="1500" b="1" dirty="0">
                <a:solidFill>
                  <a:prstClr val="white"/>
                </a:solidFill>
                <a:latin typeface="Arial" panose="020B0604020202020204" pitchFamily="34" charset="0"/>
                <a:cs typeface="Arial" panose="020B0604020202020204" pitchFamily="34" charset="0"/>
              </a:rPr>
              <a:t>Local </a:t>
            </a:r>
            <a:br>
              <a:rPr lang="en-GB" sz="1500" b="1" dirty="0">
                <a:solidFill>
                  <a:prstClr val="white"/>
                </a:solidFill>
                <a:latin typeface="Arial" panose="020B0604020202020204" pitchFamily="34" charset="0"/>
                <a:cs typeface="Arial" panose="020B0604020202020204" pitchFamily="34" charset="0"/>
              </a:rPr>
            </a:br>
            <a:r>
              <a:rPr lang="en-GB" sz="1500" b="1" dirty="0">
                <a:solidFill>
                  <a:prstClr val="white"/>
                </a:solidFill>
                <a:latin typeface="Arial" panose="020B0604020202020204" pitchFamily="34" charset="0"/>
                <a:cs typeface="Arial" panose="020B0604020202020204" pitchFamily="34" charset="0"/>
              </a:rPr>
              <a:t>Context </a:t>
            </a:r>
          </a:p>
        </p:txBody>
      </p:sp>
      <p:sp>
        <p:nvSpPr>
          <p:cNvPr id="37" name="Flowchart: Process 36"/>
          <p:cNvSpPr/>
          <p:nvPr/>
        </p:nvSpPr>
        <p:spPr>
          <a:xfrm rot="679085">
            <a:off x="6792113" y="2061767"/>
            <a:ext cx="1303132" cy="534125"/>
          </a:xfrm>
          <a:prstGeom prst="flowChartProcess">
            <a:avLst/>
          </a:prstGeom>
          <a:solidFill>
            <a:srgbClr val="C0074C"/>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r>
              <a:rPr lang="en-GB" sz="1500" b="1" dirty="0">
                <a:solidFill>
                  <a:prstClr val="white"/>
                </a:solidFill>
                <a:latin typeface="Arial" panose="020B0604020202020204" pitchFamily="34" charset="0"/>
                <a:cs typeface="Arial" panose="020B0604020202020204" pitchFamily="34" charset="0"/>
              </a:rPr>
              <a:t>Operational processes</a:t>
            </a:r>
          </a:p>
        </p:txBody>
      </p:sp>
      <p:sp>
        <p:nvSpPr>
          <p:cNvPr id="40" name="Rectangle 39"/>
          <p:cNvSpPr/>
          <p:nvPr/>
        </p:nvSpPr>
        <p:spPr>
          <a:xfrm rot="20839094">
            <a:off x="6721534" y="4893431"/>
            <a:ext cx="1251085" cy="332716"/>
          </a:xfrm>
          <a:prstGeom prst="rect">
            <a:avLst/>
          </a:prstGeom>
          <a:solidFill>
            <a:srgbClr val="176088"/>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r>
              <a:rPr lang="en-GB" sz="1500" b="1" dirty="0">
                <a:solidFill>
                  <a:prstClr val="white"/>
                </a:solidFill>
                <a:latin typeface="Arial" panose="020B0604020202020204" pitchFamily="34" charset="0"/>
                <a:cs typeface="Arial" panose="020B0604020202020204" pitchFamily="34" charset="0"/>
              </a:rPr>
              <a:t>Knowledge</a:t>
            </a:r>
          </a:p>
        </p:txBody>
      </p:sp>
      <p:sp>
        <p:nvSpPr>
          <p:cNvPr id="41" name="Flowchart: Process 40"/>
          <p:cNvSpPr/>
          <p:nvPr/>
        </p:nvSpPr>
        <p:spPr>
          <a:xfrm rot="232274">
            <a:off x="6842446" y="6232850"/>
            <a:ext cx="1437392" cy="505137"/>
          </a:xfrm>
          <a:prstGeom prst="flowChartProcess">
            <a:avLst/>
          </a:prstGeom>
          <a:solidFill>
            <a:srgbClr val="C0074C"/>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r>
              <a:rPr lang="en-GB" sz="1500" b="1" dirty="0">
                <a:solidFill>
                  <a:prstClr val="white"/>
                </a:solidFill>
                <a:latin typeface="Arial" panose="020B0604020202020204" pitchFamily="34" charset="0"/>
                <a:cs typeface="Arial" panose="020B0604020202020204" pitchFamily="34" charset="0"/>
              </a:rPr>
              <a:t>Operational processes</a:t>
            </a:r>
          </a:p>
        </p:txBody>
      </p:sp>
      <p:sp>
        <p:nvSpPr>
          <p:cNvPr id="42" name="Rectangle 41"/>
          <p:cNvSpPr/>
          <p:nvPr/>
        </p:nvSpPr>
        <p:spPr>
          <a:xfrm>
            <a:off x="7265838" y="5529797"/>
            <a:ext cx="869149" cy="553998"/>
          </a:xfrm>
          <a:prstGeom prst="rect">
            <a:avLst/>
          </a:prstGeom>
          <a:solidFill>
            <a:srgbClr val="46824D"/>
          </a:solidFill>
        </p:spPr>
        <p:txBody>
          <a:bodyPr wrap="none">
            <a:spAutoFit/>
          </a:bodyPr>
          <a:lstStyle/>
          <a:p>
            <a:pPr defTabSz="514350">
              <a:defRPr/>
            </a:pPr>
            <a:r>
              <a:rPr lang="en-GB" sz="1500" b="1" dirty="0">
                <a:solidFill>
                  <a:prstClr val="white"/>
                </a:solidFill>
                <a:latin typeface="Arial" panose="020B0604020202020204" pitchFamily="34" charset="0"/>
                <a:cs typeface="Arial" panose="020B0604020202020204" pitchFamily="34" charset="0"/>
              </a:rPr>
              <a:t>Local </a:t>
            </a:r>
            <a:br>
              <a:rPr lang="en-GB" sz="1500" b="1" dirty="0">
                <a:solidFill>
                  <a:prstClr val="white"/>
                </a:solidFill>
                <a:latin typeface="Arial" panose="020B0604020202020204" pitchFamily="34" charset="0"/>
                <a:cs typeface="Arial" panose="020B0604020202020204" pitchFamily="34" charset="0"/>
              </a:rPr>
            </a:br>
            <a:r>
              <a:rPr lang="en-GB" sz="1500" b="1" dirty="0">
                <a:solidFill>
                  <a:prstClr val="white"/>
                </a:solidFill>
                <a:latin typeface="Arial" panose="020B0604020202020204" pitchFamily="34" charset="0"/>
                <a:cs typeface="Arial" panose="020B0604020202020204" pitchFamily="34" charset="0"/>
              </a:rPr>
              <a:t>context</a:t>
            </a:r>
          </a:p>
        </p:txBody>
      </p:sp>
    </p:spTree>
    <p:extLst>
      <p:ext uri="{BB962C8B-B14F-4D97-AF65-F5344CB8AC3E}">
        <p14:creationId xmlns:p14="http://schemas.microsoft.com/office/powerpoint/2010/main" val="2588221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10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3" grpId="0" animBg="1"/>
      <p:bldP spid="37" grpId="0" animBg="1"/>
      <p:bldP spid="40" grpId="0" animBg="1"/>
      <p:bldP spid="41" grpId="0" animBg="1"/>
      <p:bldP spid="42" grpId="0" animBg="1"/>
    </p:bldLst>
  </p:timing>
</p:sld>
</file>

<file path=ppt/theme/theme1.xml><?xml version="1.0" encoding="utf-8"?>
<a:theme xmlns:a="http://schemas.openxmlformats.org/drawingml/2006/main" name="CSP CORPORATE H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nect">
  <a:themeElements>
    <a:clrScheme name="Connect Health Powerpoint">
      <a:dk1>
        <a:srgbClr val="53565A"/>
      </a:dk1>
      <a:lt1>
        <a:sysClr val="window" lastClr="FFFFFF"/>
      </a:lt1>
      <a:dk2>
        <a:srgbClr val="53565A"/>
      </a:dk2>
      <a:lt2>
        <a:srgbClr val="DBDCDD"/>
      </a:lt2>
      <a:accent1>
        <a:srgbClr val="53565A"/>
      </a:accent1>
      <a:accent2>
        <a:srgbClr val="ECE81A"/>
      </a:accent2>
      <a:accent3>
        <a:srgbClr val="165788"/>
      </a:accent3>
      <a:accent4>
        <a:srgbClr val="53565A"/>
      </a:accent4>
      <a:accent5>
        <a:srgbClr val="009FDA"/>
      </a:accent5>
      <a:accent6>
        <a:srgbClr val="722EA5"/>
      </a:accent6>
      <a:hlink>
        <a:srgbClr val="0563C1"/>
      </a:hlink>
      <a:folHlink>
        <a:srgbClr val="954F72"/>
      </a:folHlink>
    </a:clrScheme>
    <a:fontScheme name="Connect Health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id="{2E951D94-9559-214A-8AF4-F788BD466253}" vid="{B5917E97-C8DC-D641-B02D-7E4DDAE5D38E}"/>
    </a:ext>
  </a:extLst>
</a:theme>
</file>

<file path=ppt/theme/theme3.xml><?xml version="1.0" encoding="utf-8"?>
<a:theme xmlns:a="http://schemas.openxmlformats.org/drawingml/2006/main" name="1_Connect ">
  <a:themeElements>
    <a:clrScheme name="Connect Health Powerpoint">
      <a:dk1>
        <a:srgbClr val="53565A"/>
      </a:dk1>
      <a:lt1>
        <a:sysClr val="window" lastClr="FFFFFF"/>
      </a:lt1>
      <a:dk2>
        <a:srgbClr val="53565A"/>
      </a:dk2>
      <a:lt2>
        <a:srgbClr val="DBDCDD"/>
      </a:lt2>
      <a:accent1>
        <a:srgbClr val="53565A"/>
      </a:accent1>
      <a:accent2>
        <a:srgbClr val="ECE81A"/>
      </a:accent2>
      <a:accent3>
        <a:srgbClr val="165788"/>
      </a:accent3>
      <a:accent4>
        <a:srgbClr val="53565A"/>
      </a:accent4>
      <a:accent5>
        <a:srgbClr val="009FDA"/>
      </a:accent5>
      <a:accent6>
        <a:srgbClr val="722EA5"/>
      </a:accent6>
      <a:hlink>
        <a:srgbClr val="0563C1"/>
      </a:hlink>
      <a:folHlink>
        <a:srgbClr val="954F72"/>
      </a:folHlink>
    </a:clrScheme>
    <a:fontScheme name="Connect Health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 id="{D06EC87E-ABFD-6D4C-88A4-7DF4A821897E}" vid="{27CE0054-46FD-3F4B-8302-D39B0EBE93F2}"/>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 slide">
  <a:themeElements>
    <a:clrScheme name="Connect Health Powerpoint">
      <a:dk1>
        <a:srgbClr val="53565A"/>
      </a:dk1>
      <a:lt1>
        <a:sysClr val="window" lastClr="FFFFFF"/>
      </a:lt1>
      <a:dk2>
        <a:srgbClr val="53565A"/>
      </a:dk2>
      <a:lt2>
        <a:srgbClr val="DBDCDD"/>
      </a:lt2>
      <a:accent1>
        <a:srgbClr val="53565A"/>
      </a:accent1>
      <a:accent2>
        <a:srgbClr val="ECE81A"/>
      </a:accent2>
      <a:accent3>
        <a:srgbClr val="165788"/>
      </a:accent3>
      <a:accent4>
        <a:srgbClr val="53565A"/>
      </a:accent4>
      <a:accent5>
        <a:srgbClr val="009FDA"/>
      </a:accent5>
      <a:accent6>
        <a:srgbClr val="722EA5"/>
      </a:accent6>
      <a:hlink>
        <a:srgbClr val="0563C1"/>
      </a:hlink>
      <a:folHlink>
        <a:srgbClr val="954F72"/>
      </a:folHlink>
    </a:clrScheme>
    <a:fontScheme name="Connect Health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Health-Template.pptx" id="{FE90A960-DCE8-4906-9025-E410EAB8948F}" vid="{DD2B8262-DACA-4C56-9AF6-419068035B26}"/>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Presentation template_v1" id="{0F607C16-D9A0-4D64-A199-994EC6A956EC}" vid="{C06F030F-0071-4230-81C2-768B9C420A37}"/>
    </a:ext>
  </a:ext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Presentation template_v1" id="{0F607C16-D9A0-4D64-A199-994EC6A956EC}" vid="{C06F030F-0071-4230-81C2-768B9C420A3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CSP CORPORATE HF</Template>
  <TotalTime>3817</TotalTime>
  <Words>2381</Words>
  <Application>Microsoft Office PowerPoint</Application>
  <PresentationFormat>On-screen Show (4:3)</PresentationFormat>
  <Paragraphs>423</Paragraphs>
  <Slides>57</Slides>
  <Notes>39</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57</vt:i4>
      </vt:variant>
    </vt:vector>
  </HeadingPairs>
  <TitlesOfParts>
    <vt:vector size="76" baseType="lpstr">
      <vt:lpstr>ＭＳ Ｐゴシック</vt:lpstr>
      <vt:lpstr>Arial</vt:lpstr>
      <vt:lpstr>Arial Black</vt:lpstr>
      <vt:lpstr>Arial Bold</vt:lpstr>
      <vt:lpstr>Calibri</vt:lpstr>
      <vt:lpstr>Calibri </vt:lpstr>
      <vt:lpstr>Calibri Light</vt:lpstr>
      <vt:lpstr>Lucida Grande</vt:lpstr>
      <vt:lpstr>Wingdings</vt:lpstr>
      <vt:lpstr>CSP CORPORATE HF</vt:lpstr>
      <vt:lpstr>Connect</vt:lpstr>
      <vt:lpstr>1_Connect </vt:lpstr>
      <vt:lpstr>Custom Design</vt:lpstr>
      <vt:lpstr>Title slide</vt:lpstr>
      <vt:lpstr>8_Office Theme</vt:lpstr>
      <vt:lpstr>9_Office Theme</vt:lpstr>
      <vt:lpstr>Office Theme</vt:lpstr>
      <vt:lpstr>1_Custom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across the UK</vt:lpstr>
      <vt:lpstr>PowerPoint Presentation</vt:lpstr>
      <vt:lpstr>PowerPoint Presentation</vt:lpstr>
      <vt:lpstr>Support available</vt:lpstr>
      <vt:lpstr>PowerPoint Presentation</vt:lpstr>
      <vt:lpstr>PowerPoint Presentation</vt:lpstr>
      <vt:lpstr>PowerPoint Presentation</vt:lpstr>
      <vt:lpstr>What is required for FCP roll out?</vt:lpstr>
      <vt:lpstr>PowerPoint Presentation</vt:lpstr>
      <vt:lpstr>PowerPoint Presentation</vt:lpstr>
      <vt:lpstr>Key success outcomes</vt:lpstr>
      <vt:lpstr>Areas of focus – Next steps</vt:lpstr>
      <vt:lpstr>PowerPoint Presentation</vt:lpstr>
      <vt:lpstr>PowerPoint Presentation</vt:lpstr>
      <vt:lpstr>PowerPoint Presentation</vt:lpstr>
      <vt:lpstr>PowerPoint Presentation</vt:lpstr>
      <vt:lpstr>South Warwickshire Foundation Trust FCP Pilot </vt:lpstr>
      <vt:lpstr>APP in GP Practice Pilots</vt:lpstr>
      <vt:lpstr>Outcome of Pilot Studies</vt:lpstr>
      <vt:lpstr>What went well</vt:lpstr>
      <vt:lpstr>What went well cont….</vt:lpstr>
      <vt:lpstr>Lessons learnt    -it’s all in the planning!</vt:lpstr>
      <vt:lpstr>Cont…</vt:lpstr>
      <vt:lpstr>Challenges vs Rewards</vt:lpstr>
      <vt:lpstr>Questions?</vt:lpstr>
      <vt:lpstr>PowerPoint Presentation</vt:lpstr>
      <vt:lpstr>Our teams</vt:lpstr>
      <vt:lpstr>Our FCP story so far…</vt:lpstr>
      <vt:lpstr>The biggest challenge!!!</vt:lpstr>
      <vt:lpstr>Other challenges</vt:lpstr>
      <vt:lpstr>Positives</vt:lpstr>
      <vt:lpstr>Advice</vt:lpstr>
      <vt:lpstr>Data</vt:lpstr>
      <vt:lpstr>Resources</vt:lpstr>
      <vt:lpstr>Thank you for listening Any questions?</vt:lpstr>
      <vt:lpstr>PowerPoint Presentation</vt:lpstr>
      <vt:lpstr>PowerPoint Presentation</vt:lpstr>
      <vt:lpstr>PowerPoint Presentation</vt:lpstr>
      <vt:lpstr>PowerPoint Presentation</vt:lpstr>
      <vt:lpstr>National roll out</vt:lpstr>
      <vt:lpstr>The FCP workforce going forward </vt:lpstr>
      <vt:lpstr>What are your workforce challenges?</vt:lpstr>
      <vt:lpstr>Solutions to meet the mix of needs?</vt:lpstr>
      <vt:lpstr>What training and development opportunities do you currently (or plan to) access or provide? </vt:lpstr>
      <vt:lpstr>PowerPoint Presentation</vt:lpstr>
      <vt:lpstr>PowerPoint Presentation</vt:lpstr>
      <vt:lpstr>PowerPoint Presentation</vt:lpstr>
      <vt:lpstr>PowerPoint Presentation</vt:lpstr>
      <vt:lpstr>PowerPoint Presentation</vt:lpstr>
      <vt:lpstr>PowerPoint Presentation</vt:lpstr>
    </vt:vector>
  </TitlesOfParts>
  <Company>The Chareted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Jade Donovan</dc:creator>
  <cp:lastModifiedBy>Mindy Daubeny</cp:lastModifiedBy>
  <cp:revision>395</cp:revision>
  <cp:lastPrinted>2015-10-13T08:48:40Z</cp:lastPrinted>
  <dcterms:created xsi:type="dcterms:W3CDTF">2014-07-08T15:33:38Z</dcterms:created>
  <dcterms:modified xsi:type="dcterms:W3CDTF">2019-04-12T15:17:24Z</dcterms:modified>
</cp:coreProperties>
</file>