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sldIdLst>
    <p:sldId id="257" r:id="rId3"/>
    <p:sldId id="280" r:id="rId4"/>
    <p:sldId id="256" r:id="rId5"/>
    <p:sldId id="293" r:id="rId6"/>
    <p:sldId id="294" r:id="rId7"/>
    <p:sldId id="295" r:id="rId8"/>
    <p:sldId id="297" r:id="rId9"/>
    <p:sldId id="298" r:id="rId10"/>
    <p:sldId id="299" r:id="rId11"/>
    <p:sldId id="300" r:id="rId12"/>
    <p:sldId id="302" r:id="rId13"/>
    <p:sldId id="304" r:id="rId14"/>
    <p:sldId id="303" r:id="rId15"/>
    <p:sldId id="291" r:id="rId16"/>
    <p:sldId id="2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54C3"/>
    <a:srgbClr val="6F64C3"/>
    <a:srgbClr val="FFAF00"/>
    <a:srgbClr val="FFC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233" autoAdjust="0"/>
  </p:normalViewPr>
  <p:slideViewPr>
    <p:cSldViewPr snapToGrid="0" snapToObjects="1">
      <p:cViewPr varScale="1">
        <p:scale>
          <a:sx n="69" d="100"/>
          <a:sy n="69" d="100"/>
        </p:scale>
        <p:origin x="2136"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E210D-7FF2-A742-B32B-47074288530F}" type="datetimeFigureOut">
              <a:rPr lang="en-US" smtClean="0"/>
              <a:t>4/9/2019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5D68C-EE3A-3248-AF17-0A8430663CAF}" type="slidenum">
              <a:rPr lang="en-US" smtClean="0"/>
              <a:t>‹#›</a:t>
            </a:fld>
            <a:endParaRPr lang="en-US"/>
          </a:p>
        </p:txBody>
      </p:sp>
    </p:spTree>
    <p:extLst>
      <p:ext uri="{BB962C8B-B14F-4D97-AF65-F5344CB8AC3E}">
        <p14:creationId xmlns:p14="http://schemas.microsoft.com/office/powerpoint/2010/main" val="48702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5</a:t>
            </a:fld>
            <a:endParaRPr lang="en-US"/>
          </a:p>
        </p:txBody>
      </p:sp>
    </p:spTree>
    <p:extLst>
      <p:ext uri="{BB962C8B-B14F-4D97-AF65-F5344CB8AC3E}">
        <p14:creationId xmlns:p14="http://schemas.microsoft.com/office/powerpoint/2010/main" val="3332615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FCF5EE9-9CE5-4B75-B133-9A45E9FBF5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53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665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003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392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977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90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469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310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216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11780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86426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63927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4EDC35-26DE-B548-B8CC-E0D86AE01EE0}"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A6EC0-EC5F-284B-8116-AC0B7EF7A212}" type="slidenum">
              <a:rPr lang="en-US" smtClean="0"/>
              <a:t>‹#›</a:t>
            </a:fld>
            <a:endParaRPr lang="en-US"/>
          </a:p>
        </p:txBody>
      </p:sp>
    </p:spTree>
    <p:extLst>
      <p:ext uri="{BB962C8B-B14F-4D97-AF65-F5344CB8AC3E}">
        <p14:creationId xmlns:p14="http://schemas.microsoft.com/office/powerpoint/2010/main" val="622917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EDC35-26DE-B548-B8CC-E0D86AE01EE0}"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A6EC0-EC5F-284B-8116-AC0B7EF7A212}" type="slidenum">
              <a:rPr lang="en-US" smtClean="0"/>
              <a:t>‹#›</a:t>
            </a:fld>
            <a:endParaRPr lang="en-US"/>
          </a:p>
        </p:txBody>
      </p:sp>
    </p:spTree>
    <p:extLst>
      <p:ext uri="{BB962C8B-B14F-4D97-AF65-F5344CB8AC3E}">
        <p14:creationId xmlns:p14="http://schemas.microsoft.com/office/powerpoint/2010/main" val="1942333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EDC35-26DE-B548-B8CC-E0D86AE01EE0}"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A6EC0-EC5F-284B-8116-AC0B7EF7A212}" type="slidenum">
              <a:rPr lang="en-US" smtClean="0"/>
              <a:t>‹#›</a:t>
            </a:fld>
            <a:endParaRPr lang="en-US"/>
          </a:p>
        </p:txBody>
      </p:sp>
    </p:spTree>
    <p:extLst>
      <p:ext uri="{BB962C8B-B14F-4D97-AF65-F5344CB8AC3E}">
        <p14:creationId xmlns:p14="http://schemas.microsoft.com/office/powerpoint/2010/main" val="2566173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4EDC35-26DE-B548-B8CC-E0D86AE01EE0}"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A6EC0-EC5F-284B-8116-AC0B7EF7A212}" type="slidenum">
              <a:rPr lang="en-US" smtClean="0"/>
              <a:t>‹#›</a:t>
            </a:fld>
            <a:endParaRPr lang="en-US"/>
          </a:p>
        </p:txBody>
      </p:sp>
    </p:spTree>
    <p:extLst>
      <p:ext uri="{BB962C8B-B14F-4D97-AF65-F5344CB8AC3E}">
        <p14:creationId xmlns:p14="http://schemas.microsoft.com/office/powerpoint/2010/main" val="201864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4EDC35-26DE-B548-B8CC-E0D86AE01EE0}" type="datetimeFigureOut">
              <a:rPr lang="en-US" smtClean="0"/>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CA6EC0-EC5F-284B-8116-AC0B7EF7A212}" type="slidenum">
              <a:rPr lang="en-US" smtClean="0"/>
              <a:t>‹#›</a:t>
            </a:fld>
            <a:endParaRPr lang="en-US"/>
          </a:p>
        </p:txBody>
      </p:sp>
    </p:spTree>
    <p:extLst>
      <p:ext uri="{BB962C8B-B14F-4D97-AF65-F5344CB8AC3E}">
        <p14:creationId xmlns:p14="http://schemas.microsoft.com/office/powerpoint/2010/main" val="1115388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EDC35-26DE-B548-B8CC-E0D86AE01EE0}" type="datetimeFigureOut">
              <a:rPr lang="en-US" smtClean="0"/>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CA6EC0-EC5F-284B-8116-AC0B7EF7A212}" type="slidenum">
              <a:rPr lang="en-US" smtClean="0"/>
              <a:t>‹#›</a:t>
            </a:fld>
            <a:endParaRPr lang="en-US"/>
          </a:p>
        </p:txBody>
      </p:sp>
    </p:spTree>
    <p:extLst>
      <p:ext uri="{BB962C8B-B14F-4D97-AF65-F5344CB8AC3E}">
        <p14:creationId xmlns:p14="http://schemas.microsoft.com/office/powerpoint/2010/main" val="2185200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EDC35-26DE-B548-B8CC-E0D86AE01EE0}" type="datetimeFigureOut">
              <a:rPr lang="en-US" smtClean="0"/>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CA6EC0-EC5F-284B-8116-AC0B7EF7A212}" type="slidenum">
              <a:rPr lang="en-US" smtClean="0"/>
              <a:t>‹#›</a:t>
            </a:fld>
            <a:endParaRPr lang="en-US"/>
          </a:p>
        </p:txBody>
      </p:sp>
    </p:spTree>
    <p:extLst>
      <p:ext uri="{BB962C8B-B14F-4D97-AF65-F5344CB8AC3E}">
        <p14:creationId xmlns:p14="http://schemas.microsoft.com/office/powerpoint/2010/main" val="3399578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4EDC35-26DE-B548-B8CC-E0D86AE01EE0}"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A6EC0-EC5F-284B-8116-AC0B7EF7A212}" type="slidenum">
              <a:rPr lang="en-US" smtClean="0"/>
              <a:t>‹#›</a:t>
            </a:fld>
            <a:endParaRPr lang="en-US"/>
          </a:p>
        </p:txBody>
      </p:sp>
    </p:spTree>
    <p:extLst>
      <p:ext uri="{BB962C8B-B14F-4D97-AF65-F5344CB8AC3E}">
        <p14:creationId xmlns:p14="http://schemas.microsoft.com/office/powerpoint/2010/main" val="353000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44581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4EDC35-26DE-B548-B8CC-E0D86AE01EE0}"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A6EC0-EC5F-284B-8116-AC0B7EF7A212}" type="slidenum">
              <a:rPr lang="en-US" smtClean="0"/>
              <a:t>‹#›</a:t>
            </a:fld>
            <a:endParaRPr lang="en-US"/>
          </a:p>
        </p:txBody>
      </p:sp>
    </p:spTree>
    <p:extLst>
      <p:ext uri="{BB962C8B-B14F-4D97-AF65-F5344CB8AC3E}">
        <p14:creationId xmlns:p14="http://schemas.microsoft.com/office/powerpoint/2010/main" val="3042985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EDC35-26DE-B548-B8CC-E0D86AE01EE0}"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A6EC0-EC5F-284B-8116-AC0B7EF7A212}" type="slidenum">
              <a:rPr lang="en-US" smtClean="0"/>
              <a:t>‹#›</a:t>
            </a:fld>
            <a:endParaRPr lang="en-US"/>
          </a:p>
        </p:txBody>
      </p:sp>
    </p:spTree>
    <p:extLst>
      <p:ext uri="{BB962C8B-B14F-4D97-AF65-F5344CB8AC3E}">
        <p14:creationId xmlns:p14="http://schemas.microsoft.com/office/powerpoint/2010/main" val="4225609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EDC35-26DE-B548-B8CC-E0D86AE01EE0}"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A6EC0-EC5F-284B-8116-AC0B7EF7A212}" type="slidenum">
              <a:rPr lang="en-US" smtClean="0"/>
              <a:t>‹#›</a:t>
            </a:fld>
            <a:endParaRPr lang="en-US"/>
          </a:p>
        </p:txBody>
      </p:sp>
    </p:spTree>
    <p:extLst>
      <p:ext uri="{BB962C8B-B14F-4D97-AF65-F5344CB8AC3E}">
        <p14:creationId xmlns:p14="http://schemas.microsoft.com/office/powerpoint/2010/main" val="332254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92AAC5-EC85-EB4A-8FA5-E63B38239DDE}"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943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92AAC5-EC85-EB4A-8FA5-E63B38239DDE}"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208306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92AAC5-EC85-EB4A-8FA5-E63B38239DDE}" type="datetimeFigureOut">
              <a:rPr lang="en-US" smtClean="0"/>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73700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92AAC5-EC85-EB4A-8FA5-E63B38239DDE}" type="datetimeFigureOut">
              <a:rPr lang="en-US" smtClean="0"/>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98453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2AAC5-EC85-EB4A-8FA5-E63B38239DDE}" type="datetimeFigureOut">
              <a:rPr lang="en-US" smtClean="0"/>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80105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2201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62072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2AAC5-EC85-EB4A-8FA5-E63B38239DDE}" type="datetimeFigureOut">
              <a:rPr lang="en-US" smtClean="0"/>
              <a:t>4/9/2019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C453F-66CE-9649-8778-FA1C7507999F}" type="slidenum">
              <a:rPr lang="en-US" smtClean="0"/>
              <a:t>‹#›</a:t>
            </a:fld>
            <a:endParaRPr lang="en-US"/>
          </a:p>
        </p:txBody>
      </p:sp>
    </p:spTree>
    <p:extLst>
      <p:ext uri="{BB962C8B-B14F-4D97-AF65-F5344CB8AC3E}">
        <p14:creationId xmlns:p14="http://schemas.microsoft.com/office/powerpoint/2010/main" val="9832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EDC35-26DE-B548-B8CC-E0D86AE01EE0}" type="datetimeFigureOut">
              <a:rPr lang="en-US" smtClean="0"/>
              <a:t>4/9/2019</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A6EC0-EC5F-284B-8116-AC0B7EF7A212}" type="slidenum">
              <a:rPr lang="en-US" smtClean="0"/>
              <a:t>‹#›</a:t>
            </a:fld>
            <a:endParaRPr lang="en-US"/>
          </a:p>
        </p:txBody>
      </p:sp>
    </p:spTree>
    <p:extLst>
      <p:ext uri="{BB962C8B-B14F-4D97-AF65-F5344CB8AC3E}">
        <p14:creationId xmlns:p14="http://schemas.microsoft.com/office/powerpoint/2010/main" val="3111743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96750" y="2144880"/>
            <a:ext cx="7923376" cy="2119275"/>
          </a:xfrm>
          <a:prstGeom prst="rect">
            <a:avLst/>
          </a:prstGeom>
        </p:spPr>
      </p:pic>
    </p:spTree>
    <p:extLst>
      <p:ext uri="{BB962C8B-B14F-4D97-AF65-F5344CB8AC3E}">
        <p14:creationId xmlns:p14="http://schemas.microsoft.com/office/powerpoint/2010/main" val="431640117"/>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6" name="TextBox 5"/>
          <p:cNvSpPr txBox="1"/>
          <p:nvPr/>
        </p:nvSpPr>
        <p:spPr>
          <a:xfrm>
            <a:off x="1499790" y="2424545"/>
            <a:ext cx="10068756" cy="2923877"/>
          </a:xfrm>
          <a:prstGeom prst="rect">
            <a:avLst/>
          </a:prstGeom>
          <a:noFill/>
        </p:spPr>
        <p:txBody>
          <a:bodyPr wrap="square" rtlCol="0">
            <a:spAutoFit/>
          </a:bodyPr>
          <a:lstStyle/>
          <a:p>
            <a:pPr>
              <a:buClr>
                <a:srgbClr val="FFC000">
                  <a:lumMod val="60000"/>
                  <a:lumOff val="40000"/>
                </a:srgbClr>
              </a:buClr>
              <a:buSzPct val="115000"/>
            </a:pPr>
            <a:r>
              <a:rPr lang="en-GB" sz="2400" b="1" baseline="30000" dirty="0">
                <a:solidFill>
                  <a:srgbClr val="002060"/>
                </a:solidFill>
                <a:latin typeface="Arial" charset="0"/>
                <a:ea typeface="Arial" charset="0"/>
                <a:cs typeface="Arial" charset="0"/>
              </a:rPr>
              <a:t>We appreciate that this is not an easy ask of </a:t>
            </a:r>
            <a:r>
              <a:rPr lang="en-GB" sz="2400" b="1" baseline="30000" dirty="0" smtClean="0">
                <a:solidFill>
                  <a:srgbClr val="002060"/>
                </a:solidFill>
                <a:latin typeface="Arial" charset="0"/>
                <a:ea typeface="Arial" charset="0"/>
                <a:cs typeface="Arial" charset="0"/>
              </a:rPr>
              <a:t>CSP members </a:t>
            </a:r>
            <a:endParaRPr lang="en-GB" sz="2400" b="1" baseline="30000" dirty="0">
              <a:solidFill>
                <a:srgbClr val="002060"/>
              </a:solidFill>
              <a:latin typeface="Arial" charset="0"/>
              <a:ea typeface="Arial" charset="0"/>
              <a:cs typeface="Arial" charset="0"/>
            </a:endParaRPr>
          </a:p>
          <a:p>
            <a:pPr marL="34290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There is a lack of AHPs in leadership positions – so may not automatically have a seat at the </a:t>
            </a:r>
            <a:r>
              <a:rPr lang="en-GB" sz="2400" b="1" baseline="30000" dirty="0" smtClean="0">
                <a:solidFill>
                  <a:srgbClr val="002060"/>
                </a:solidFill>
                <a:latin typeface="Arial" charset="0"/>
                <a:ea typeface="Arial" charset="0"/>
                <a:cs typeface="Arial" charset="0"/>
              </a:rPr>
              <a:t>table</a:t>
            </a:r>
          </a:p>
          <a:p>
            <a:pPr>
              <a:buClr>
                <a:srgbClr val="FFC000">
                  <a:lumMod val="60000"/>
                  <a:lumOff val="40000"/>
                </a:srgbClr>
              </a:buClr>
              <a:buSzPct val="115000"/>
            </a:pPr>
            <a:r>
              <a:rPr lang="en-GB" sz="2400" b="1" baseline="30000" dirty="0" smtClean="0">
                <a:solidFill>
                  <a:srgbClr val="002060"/>
                </a:solidFill>
                <a:latin typeface="Arial" charset="0"/>
                <a:ea typeface="Arial" charset="0"/>
                <a:cs typeface="Arial" charset="0"/>
              </a:rPr>
              <a:t> </a:t>
            </a:r>
            <a:endParaRPr lang="en-GB" sz="2400" b="1" baseline="30000" dirty="0">
              <a:solidFill>
                <a:srgbClr val="002060"/>
              </a:solidFill>
              <a:latin typeface="Arial" charset="0"/>
              <a:ea typeface="Arial" charset="0"/>
              <a:cs typeface="Arial" charset="0"/>
            </a:endParaRPr>
          </a:p>
          <a:p>
            <a:pPr marL="34290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STPs are not transparent and partners in flux – so </a:t>
            </a:r>
            <a:r>
              <a:rPr lang="en-GB" sz="2400" b="1" baseline="30000" dirty="0" smtClean="0">
                <a:solidFill>
                  <a:srgbClr val="002060"/>
                </a:solidFill>
                <a:latin typeface="Arial" charset="0"/>
                <a:ea typeface="Arial" charset="0"/>
                <a:cs typeface="Arial" charset="0"/>
              </a:rPr>
              <a:t>it’s not </a:t>
            </a:r>
            <a:r>
              <a:rPr lang="en-GB" sz="2400" b="1" baseline="30000" dirty="0">
                <a:solidFill>
                  <a:srgbClr val="002060"/>
                </a:solidFill>
                <a:latin typeface="Arial" charset="0"/>
                <a:ea typeface="Arial" charset="0"/>
                <a:cs typeface="Arial" charset="0"/>
              </a:rPr>
              <a:t>easy to know who to engage with </a:t>
            </a:r>
            <a:endParaRPr lang="en-GB" sz="2400" b="1" baseline="30000" dirty="0" smtClean="0">
              <a:solidFill>
                <a:srgbClr val="002060"/>
              </a:solidFill>
              <a:latin typeface="Arial" charset="0"/>
              <a:ea typeface="Arial" charset="0"/>
              <a:cs typeface="Arial" charset="0"/>
            </a:endParaRPr>
          </a:p>
          <a:p>
            <a:pPr marL="342900" indent="-342900">
              <a:buClr>
                <a:srgbClr val="FFC000">
                  <a:lumMod val="60000"/>
                  <a:lumOff val="40000"/>
                </a:srgbClr>
              </a:buClr>
              <a:buSzPct val="115000"/>
              <a:buFont typeface="Arial" charset="0"/>
              <a:buChar char="•"/>
            </a:pPr>
            <a:r>
              <a:rPr lang="en-GB" sz="2400" b="1" baseline="30000" dirty="0" smtClean="0">
                <a:solidFill>
                  <a:srgbClr val="002060"/>
                </a:solidFill>
                <a:latin typeface="Arial" charset="0"/>
                <a:ea typeface="Arial" charset="0"/>
                <a:cs typeface="Arial" charset="0"/>
              </a:rPr>
              <a:t>The</a:t>
            </a:r>
            <a:r>
              <a:rPr lang="en-GB" sz="2400" b="1" dirty="0" smtClean="0">
                <a:solidFill>
                  <a:srgbClr val="002060"/>
                </a:solidFill>
                <a:latin typeface="Arial" charset="0"/>
                <a:ea typeface="Arial" charset="0"/>
                <a:cs typeface="Arial" charset="0"/>
              </a:rPr>
              <a:t> </a:t>
            </a:r>
            <a:r>
              <a:rPr lang="en-GB" sz="2400" b="1" baseline="30000" dirty="0" smtClean="0">
                <a:solidFill>
                  <a:srgbClr val="002060"/>
                </a:solidFill>
                <a:latin typeface="Arial" charset="0"/>
                <a:ea typeface="Arial" charset="0"/>
                <a:cs typeface="Arial" charset="0"/>
              </a:rPr>
              <a:t>NHSE’s </a:t>
            </a:r>
            <a:r>
              <a:rPr lang="en-GB" sz="2400" b="1" baseline="30000" dirty="0">
                <a:solidFill>
                  <a:srgbClr val="002060"/>
                </a:solidFill>
                <a:latin typeface="Arial" charset="0"/>
                <a:ea typeface="Arial" charset="0"/>
                <a:cs typeface="Arial" charset="0"/>
              </a:rPr>
              <a:t>vision of ‘Integrated Care Systems everywhere’ lacks detail in terms of what these systems and organisations will look </a:t>
            </a:r>
            <a:r>
              <a:rPr lang="en-GB" sz="2400" b="1" baseline="30000" dirty="0" smtClean="0">
                <a:solidFill>
                  <a:srgbClr val="002060"/>
                </a:solidFill>
                <a:latin typeface="Arial" charset="0"/>
                <a:ea typeface="Arial" charset="0"/>
                <a:cs typeface="Arial" charset="0"/>
              </a:rPr>
              <a:t>like</a:t>
            </a:r>
          </a:p>
          <a:p>
            <a:pPr marL="34290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So influencing at this level will be extremely challenging, but absolutely essential</a:t>
            </a:r>
          </a:p>
          <a:p>
            <a:pPr marL="34290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CSP members can rise to the challenge </a:t>
            </a:r>
          </a:p>
        </p:txBody>
      </p:sp>
      <p:sp>
        <p:nvSpPr>
          <p:cNvPr id="7" name="Rectangle 6"/>
          <p:cNvSpPr/>
          <p:nvPr/>
        </p:nvSpPr>
        <p:spPr>
          <a:xfrm>
            <a:off x="1499790" y="931905"/>
            <a:ext cx="922032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000" cap="none" spc="-100" normalizeH="0" baseline="0" noProof="0" dirty="0" smtClean="0">
                <a:ln>
                  <a:noFill/>
                </a:ln>
                <a:solidFill>
                  <a:srgbClr val="002060"/>
                </a:solidFill>
                <a:effectLst/>
                <a:uLnTx/>
                <a:uFillTx/>
                <a:latin typeface="Arial" charset="0"/>
                <a:ea typeface="Arial" charset="0"/>
                <a:cs typeface="Arial" charset="0"/>
              </a:rPr>
              <a:t>Reality check</a:t>
            </a:r>
            <a:endPar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54411786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6" name="TextBox 5"/>
          <p:cNvSpPr txBox="1"/>
          <p:nvPr/>
        </p:nvSpPr>
        <p:spPr>
          <a:xfrm>
            <a:off x="1499790" y="1593272"/>
            <a:ext cx="10068756" cy="3293209"/>
          </a:xfrm>
          <a:prstGeom prst="rect">
            <a:avLst/>
          </a:prstGeom>
          <a:noFill/>
        </p:spPr>
        <p:txBody>
          <a:bodyPr wrap="square" rtlCol="0">
            <a:spAutoFit/>
          </a:bodyPr>
          <a:lstStyle/>
          <a:p>
            <a:pPr lvl="0">
              <a:buClr>
                <a:srgbClr val="FFC000">
                  <a:lumMod val="60000"/>
                  <a:lumOff val="40000"/>
                </a:srgbClr>
              </a:buClr>
              <a:buSzPct val="115000"/>
            </a:pPr>
            <a:r>
              <a:rPr lang="en-GB" sz="2400" b="1" baseline="30000" dirty="0">
                <a:solidFill>
                  <a:srgbClr val="002060"/>
                </a:solidFill>
                <a:latin typeface="Arial" charset="0"/>
                <a:ea typeface="Arial" charset="0"/>
                <a:cs typeface="Arial" charset="0"/>
              </a:rPr>
              <a:t> </a:t>
            </a:r>
          </a:p>
          <a:p>
            <a:pPr marL="342900" lvl="0" indent="-342900">
              <a:buClr>
                <a:srgbClr val="FFC000">
                  <a:lumMod val="60000"/>
                  <a:lumOff val="40000"/>
                </a:srgbClr>
              </a:buClr>
              <a:buSzPct val="115000"/>
              <a:buFont typeface="Arial" charset="0"/>
              <a:buChar char="•"/>
            </a:pPr>
            <a:r>
              <a:rPr lang="en-GB" sz="2400" b="1" baseline="30000" dirty="0" smtClean="0">
                <a:solidFill>
                  <a:srgbClr val="002060"/>
                </a:solidFill>
                <a:latin typeface="Arial" charset="0"/>
                <a:ea typeface="Arial" charset="0"/>
                <a:cs typeface="Arial" charset="0"/>
              </a:rPr>
              <a:t>Caroline </a:t>
            </a:r>
            <a:r>
              <a:rPr lang="en-GB" sz="2400" b="1" baseline="30000" dirty="0">
                <a:solidFill>
                  <a:srgbClr val="002060"/>
                </a:solidFill>
                <a:latin typeface="Arial" charset="0"/>
                <a:ea typeface="Arial" charset="0"/>
                <a:cs typeface="Arial" charset="0"/>
              </a:rPr>
              <a:t>McNamara is joining us after lunch to give some local examples of opportunities in Leeds and how physio staff can capitalise on them </a:t>
            </a:r>
          </a:p>
          <a:p>
            <a:pPr marL="342900" lvl="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smtClean="0">
                <a:solidFill>
                  <a:srgbClr val="002060"/>
                </a:solidFill>
                <a:latin typeface="Arial" charset="0"/>
                <a:ea typeface="Arial" charset="0"/>
                <a:cs typeface="Arial" charset="0"/>
              </a:rPr>
              <a:t>CSP </a:t>
            </a:r>
            <a:r>
              <a:rPr lang="en-GB" sz="2400" b="1" baseline="30000" dirty="0">
                <a:solidFill>
                  <a:srgbClr val="002060"/>
                </a:solidFill>
                <a:latin typeface="Arial" charset="0"/>
                <a:ea typeface="Arial" charset="0"/>
                <a:cs typeface="Arial" charset="0"/>
              </a:rPr>
              <a:t>staff recently met with the West Yorkshire Health and Care Partnership following a proactive </a:t>
            </a:r>
            <a:r>
              <a:rPr lang="en-GB" sz="2400" b="1" baseline="30000" dirty="0" smtClean="0">
                <a:solidFill>
                  <a:srgbClr val="002060"/>
                </a:solidFill>
                <a:latin typeface="Arial" charset="0"/>
                <a:ea typeface="Arial" charset="0"/>
                <a:cs typeface="Arial" charset="0"/>
              </a:rPr>
              <a:t>approach </a:t>
            </a:r>
            <a:r>
              <a:rPr lang="en-GB" sz="2400" b="1" baseline="30000" dirty="0">
                <a:solidFill>
                  <a:srgbClr val="002060"/>
                </a:solidFill>
                <a:latin typeface="Arial" charset="0"/>
                <a:ea typeface="Arial" charset="0"/>
                <a:cs typeface="Arial" charset="0"/>
              </a:rPr>
              <a:t>from the CSP to the STP lead in the area. </a:t>
            </a:r>
            <a:r>
              <a:rPr lang="en-GB" sz="2400" b="1" baseline="30000" dirty="0" smtClean="0">
                <a:solidFill>
                  <a:srgbClr val="002060"/>
                </a:solidFill>
                <a:latin typeface="Arial" charset="0"/>
                <a:ea typeface="Arial" charset="0"/>
                <a:cs typeface="Arial" charset="0"/>
              </a:rPr>
              <a:t>The </a:t>
            </a:r>
            <a:r>
              <a:rPr lang="en-GB" sz="2400" b="1" baseline="30000" dirty="0">
                <a:solidFill>
                  <a:srgbClr val="002060"/>
                </a:solidFill>
                <a:latin typeface="Arial" charset="0"/>
                <a:ea typeface="Arial" charset="0"/>
                <a:cs typeface="Arial" charset="0"/>
              </a:rPr>
              <a:t>HCP leads are very keen to get new thoughts, new solutions, find the right people to support programme </a:t>
            </a:r>
            <a:r>
              <a:rPr lang="en-GB" sz="2400" b="1" baseline="30000" dirty="0" smtClean="0">
                <a:solidFill>
                  <a:srgbClr val="002060"/>
                </a:solidFill>
                <a:latin typeface="Arial" charset="0"/>
                <a:ea typeface="Arial" charset="0"/>
                <a:cs typeface="Arial" charset="0"/>
              </a:rPr>
              <a:t>work</a:t>
            </a: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Specifically we are looking for examples of innovative, evidence-based pelvic health services – local examples would be welcome. Please approach the event organisers </a:t>
            </a:r>
            <a:r>
              <a:rPr lang="en-GB" sz="2400" b="1" baseline="30000" dirty="0" smtClean="0">
                <a:solidFill>
                  <a:srgbClr val="002060"/>
                </a:solidFill>
                <a:latin typeface="Arial" charset="0"/>
                <a:ea typeface="Arial" charset="0"/>
                <a:cs typeface="Arial" charset="0"/>
              </a:rPr>
              <a:t>with your ideas!</a:t>
            </a: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endParaRPr lang="en-GB" sz="2400" b="1" baseline="30000" dirty="0" smtClean="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smtClean="0">
                <a:solidFill>
                  <a:srgbClr val="002060"/>
                </a:solidFill>
                <a:latin typeface="Arial" charset="0"/>
                <a:ea typeface="Arial" charset="0"/>
                <a:cs typeface="Arial" charset="0"/>
              </a:rPr>
              <a:t>I </a:t>
            </a:r>
            <a:r>
              <a:rPr lang="en-GB" sz="2400" b="1" baseline="30000" dirty="0">
                <a:solidFill>
                  <a:srgbClr val="002060"/>
                </a:solidFill>
                <a:latin typeface="Arial" charset="0"/>
                <a:ea typeface="Arial" charset="0"/>
                <a:cs typeface="Arial" charset="0"/>
              </a:rPr>
              <a:t>am </a:t>
            </a:r>
            <a:r>
              <a:rPr lang="en-GB" sz="2400" b="1" baseline="30000" dirty="0" smtClean="0">
                <a:solidFill>
                  <a:srgbClr val="002060"/>
                </a:solidFill>
                <a:latin typeface="Arial" charset="0"/>
                <a:ea typeface="Arial" charset="0"/>
                <a:cs typeface="Arial" charset="0"/>
              </a:rPr>
              <a:t>also meeting </a:t>
            </a:r>
            <a:r>
              <a:rPr lang="en-GB" sz="2400" b="1" baseline="30000" dirty="0">
                <a:solidFill>
                  <a:srgbClr val="002060"/>
                </a:solidFill>
                <a:latin typeface="Arial" charset="0"/>
                <a:ea typeface="Arial" charset="0"/>
                <a:cs typeface="Arial" charset="0"/>
              </a:rPr>
              <a:t>Suzanne </a:t>
            </a:r>
            <a:r>
              <a:rPr lang="en-GB" sz="2400" b="1" baseline="30000" dirty="0" err="1">
                <a:solidFill>
                  <a:srgbClr val="002060"/>
                </a:solidFill>
                <a:latin typeface="Arial" charset="0"/>
                <a:ea typeface="Arial" charset="0"/>
                <a:cs typeface="Arial" charset="0"/>
              </a:rPr>
              <a:t>Bolam</a:t>
            </a:r>
            <a:r>
              <a:rPr lang="en-GB" sz="2400" b="1" baseline="30000" dirty="0">
                <a:solidFill>
                  <a:srgbClr val="002060"/>
                </a:solidFill>
                <a:latin typeface="Arial" charset="0"/>
                <a:ea typeface="Arial" charset="0"/>
                <a:cs typeface="Arial" charset="0"/>
              </a:rPr>
              <a:t>, the Chair of South Yorkshire and Bassetlaw ICS AHP Council, and her network to discuss the ICS Council for AHPs. </a:t>
            </a:r>
            <a:r>
              <a:rPr lang="en-GB" sz="2400" b="1" baseline="30000" dirty="0" smtClean="0">
                <a:solidFill>
                  <a:srgbClr val="002060"/>
                </a:solidFill>
                <a:latin typeface="Arial" charset="0"/>
                <a:ea typeface="Arial" charset="0"/>
                <a:cs typeface="Arial" charset="0"/>
              </a:rPr>
              <a:t>Suzanne is also joining us here today.</a:t>
            </a:r>
            <a:endParaRPr lang="en-GB" sz="2400" b="1" baseline="30000" dirty="0">
              <a:solidFill>
                <a:srgbClr val="002060"/>
              </a:solidFill>
              <a:latin typeface="Arial" charset="0"/>
              <a:ea typeface="Arial" charset="0"/>
              <a:cs typeface="Arial" charset="0"/>
            </a:endParaRPr>
          </a:p>
        </p:txBody>
      </p:sp>
      <p:sp>
        <p:nvSpPr>
          <p:cNvPr id="7" name="Rectangle 6"/>
          <p:cNvSpPr/>
          <p:nvPr/>
        </p:nvSpPr>
        <p:spPr>
          <a:xfrm>
            <a:off x="1499790" y="931905"/>
            <a:ext cx="922032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000" cap="none" spc="-100" normalizeH="0" baseline="0" noProof="0" dirty="0" smtClean="0">
                <a:ln>
                  <a:noFill/>
                </a:ln>
                <a:solidFill>
                  <a:srgbClr val="002060"/>
                </a:solidFill>
                <a:effectLst/>
                <a:uLnTx/>
                <a:uFillTx/>
                <a:latin typeface="Arial" charset="0"/>
                <a:ea typeface="Arial" charset="0"/>
                <a:cs typeface="Arial" charset="0"/>
              </a:rPr>
              <a:t>Local examples</a:t>
            </a:r>
            <a:endPar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27241523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6" name="TextBox 5"/>
          <p:cNvSpPr txBox="1"/>
          <p:nvPr/>
        </p:nvSpPr>
        <p:spPr>
          <a:xfrm>
            <a:off x="1499790" y="1593272"/>
            <a:ext cx="1006875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C000">
                  <a:lumMod val="60000"/>
                  <a:lumOff val="40000"/>
                </a:srgbClr>
              </a:buClr>
              <a:buSzPct val="115000"/>
              <a:buFontTx/>
              <a:buNone/>
              <a:tabLst/>
              <a:defRPr/>
            </a:pPr>
            <a:r>
              <a:rPr kumimoji="0" lang="en-GB" sz="2400" b="1" i="0" u="none" strike="noStrike" kern="1200" cap="none" spc="0" normalizeH="0" baseline="30000" noProof="0" dirty="0">
                <a:ln>
                  <a:noFill/>
                </a:ln>
                <a:solidFill>
                  <a:srgbClr val="002060"/>
                </a:solidFill>
                <a:effectLst/>
                <a:uLnTx/>
                <a:uFillTx/>
                <a:latin typeface="Arial" charset="0"/>
                <a:ea typeface="Arial" charset="0"/>
                <a:cs typeface="Arial" charset="0"/>
              </a:rPr>
              <a:t> </a:t>
            </a:r>
          </a:p>
          <a:p>
            <a:pPr marL="342900" marR="0" lvl="0" indent="-342900" algn="l" defTabSz="914400" rtl="0" eaLnBrk="1" fontAlgn="auto" latinLnBrk="0" hangingPunct="1">
              <a:lnSpc>
                <a:spcPct val="100000"/>
              </a:lnSpc>
              <a:spcBef>
                <a:spcPts val="0"/>
              </a:spcBef>
              <a:spcAft>
                <a:spcPts val="0"/>
              </a:spcAft>
              <a:buClr>
                <a:srgbClr val="FFC000">
                  <a:lumMod val="60000"/>
                  <a:lumOff val="40000"/>
                </a:srgbClr>
              </a:buClr>
              <a:buSzPct val="115000"/>
              <a:buFont typeface="Arial" charset="0"/>
              <a:buChar char="•"/>
              <a:tabLst/>
              <a:defRPr/>
            </a:pPr>
            <a:r>
              <a:rPr kumimoji="0" lang="en-GB" sz="2400" b="1" i="0" u="none" strike="noStrike" kern="1200" cap="none" spc="0" normalizeH="0" baseline="30000" noProof="0" dirty="0" smtClean="0">
                <a:ln>
                  <a:noFill/>
                </a:ln>
                <a:solidFill>
                  <a:srgbClr val="002060"/>
                </a:solidFill>
                <a:effectLst/>
                <a:uLnTx/>
                <a:uFillTx/>
                <a:latin typeface="Arial" charset="0"/>
                <a:ea typeface="Arial" charset="0"/>
                <a:cs typeface="Arial" charset="0"/>
              </a:rPr>
              <a:t>Last </a:t>
            </a:r>
            <a:r>
              <a:rPr kumimoji="0" lang="en-GB" sz="2400" b="1" i="0" u="none" strike="noStrike" kern="1200" cap="none" spc="0" normalizeH="0" baseline="30000" noProof="0" dirty="0">
                <a:ln>
                  <a:noFill/>
                </a:ln>
                <a:solidFill>
                  <a:srgbClr val="002060"/>
                </a:solidFill>
                <a:effectLst/>
                <a:uLnTx/>
                <a:uFillTx/>
                <a:latin typeface="Arial" charset="0"/>
                <a:ea typeface="Arial" charset="0"/>
                <a:cs typeface="Arial" charset="0"/>
              </a:rPr>
              <a:t>week Rotherham based FCP Joe Henson met with Nikki </a:t>
            </a:r>
            <a:r>
              <a:rPr kumimoji="0" lang="en-GB" sz="2400" b="1" i="0" u="none" strike="noStrike" kern="1200" cap="none" spc="0" normalizeH="0" baseline="30000" noProof="0" dirty="0" err="1">
                <a:ln>
                  <a:noFill/>
                </a:ln>
                <a:solidFill>
                  <a:srgbClr val="002060"/>
                </a:solidFill>
                <a:effectLst/>
                <a:uLnTx/>
                <a:uFillTx/>
                <a:latin typeface="Arial" charset="0"/>
                <a:ea typeface="Arial" charset="0"/>
                <a:cs typeface="Arial" charset="0"/>
              </a:rPr>
              <a:t>Kanani</a:t>
            </a:r>
            <a:r>
              <a:rPr kumimoji="0" lang="en-GB" sz="2400" b="1" i="0" u="none" strike="noStrike" kern="1200" cap="none" spc="0" normalizeH="0" baseline="30000" noProof="0" dirty="0">
                <a:ln>
                  <a:noFill/>
                </a:ln>
                <a:solidFill>
                  <a:srgbClr val="002060"/>
                </a:solidFill>
                <a:effectLst/>
                <a:uLnTx/>
                <a:uFillTx/>
                <a:latin typeface="Arial" charset="0"/>
                <a:ea typeface="Arial" charset="0"/>
                <a:cs typeface="Arial" charset="0"/>
              </a:rPr>
              <a:t>, NHS England Director of Primary Care, alongside Sarah Withers, CSP Head of FCP Implementation, to promote first contact physio. This Sheffield </a:t>
            </a:r>
            <a:r>
              <a:rPr kumimoji="0" lang="en-GB" sz="2400" b="1" i="0" u="none" strike="noStrike" kern="1200" cap="none" spc="0" normalizeH="0" baseline="30000" noProof="0" dirty="0" err="1" smtClean="0">
                <a:ln>
                  <a:noFill/>
                </a:ln>
                <a:solidFill>
                  <a:srgbClr val="002060"/>
                </a:solidFill>
                <a:effectLst/>
                <a:uLnTx/>
                <a:uFillTx/>
                <a:latin typeface="Arial" charset="0"/>
                <a:ea typeface="Arial" charset="0"/>
                <a:cs typeface="Arial" charset="0"/>
              </a:rPr>
              <a:t>ased</a:t>
            </a:r>
            <a:r>
              <a:rPr kumimoji="0" lang="en-GB" sz="2400" b="1" i="0" u="none" strike="noStrike" kern="1200" cap="none" spc="0" normalizeH="0" baseline="30000" noProof="0" dirty="0" smtClean="0">
                <a:ln>
                  <a:noFill/>
                </a:ln>
                <a:solidFill>
                  <a:srgbClr val="002060"/>
                </a:solidFill>
                <a:effectLst/>
                <a:uLnTx/>
                <a:uFillTx/>
                <a:latin typeface="Arial" charset="0"/>
                <a:ea typeface="Arial" charset="0"/>
                <a:cs typeface="Arial" charset="0"/>
              </a:rPr>
              <a:t> </a:t>
            </a:r>
            <a:r>
              <a:rPr kumimoji="0" lang="en-GB" sz="2400" b="1" i="0" u="none" strike="noStrike" kern="1200" cap="none" spc="0" normalizeH="0" baseline="30000" noProof="0" dirty="0">
                <a:ln>
                  <a:noFill/>
                </a:ln>
                <a:solidFill>
                  <a:srgbClr val="002060"/>
                </a:solidFill>
                <a:effectLst/>
                <a:uLnTx/>
                <a:uFillTx/>
                <a:latin typeface="Arial" charset="0"/>
                <a:ea typeface="Arial" charset="0"/>
                <a:cs typeface="Arial" charset="0"/>
              </a:rPr>
              <a:t>meeting was arranged in less than one week following </a:t>
            </a:r>
            <a:r>
              <a:rPr kumimoji="0" lang="en-GB" sz="2400" b="1" i="0" u="none" strike="noStrike" kern="1200" cap="none" spc="0" normalizeH="0" baseline="30000" noProof="0" dirty="0" smtClean="0">
                <a:ln>
                  <a:noFill/>
                </a:ln>
                <a:solidFill>
                  <a:srgbClr val="002060"/>
                </a:solidFill>
                <a:effectLst/>
                <a:uLnTx/>
                <a:uFillTx/>
                <a:latin typeface="Arial" charset="0"/>
                <a:ea typeface="Arial" charset="0"/>
                <a:cs typeface="Arial" charset="0"/>
              </a:rPr>
              <a:t>a </a:t>
            </a:r>
            <a:r>
              <a:rPr kumimoji="0" lang="en-GB" sz="2400" b="1" i="0" u="none" strike="noStrike" kern="1200" cap="none" spc="0" normalizeH="0" baseline="30000" noProof="0" dirty="0">
                <a:ln>
                  <a:noFill/>
                </a:ln>
                <a:solidFill>
                  <a:srgbClr val="002060"/>
                </a:solidFill>
                <a:effectLst/>
                <a:uLnTx/>
                <a:uFillTx/>
                <a:latin typeface="Arial" charset="0"/>
                <a:ea typeface="Arial" charset="0"/>
                <a:cs typeface="Arial" charset="0"/>
              </a:rPr>
              <a:t>proactive Twitter communications by Joe. This is a great example of following healthcare decision makers, being proactive and capitalising on opportunities to promote </a:t>
            </a:r>
            <a:r>
              <a:rPr kumimoji="0" lang="en-GB" sz="2400" b="1" i="0" u="none" strike="noStrike" kern="1200" cap="none" spc="0" normalizeH="0" baseline="30000" noProof="0" dirty="0" smtClean="0">
                <a:ln>
                  <a:noFill/>
                </a:ln>
                <a:solidFill>
                  <a:srgbClr val="002060"/>
                </a:solidFill>
                <a:effectLst/>
                <a:uLnTx/>
                <a:uFillTx/>
                <a:latin typeface="Arial" charset="0"/>
                <a:ea typeface="Arial" charset="0"/>
                <a:cs typeface="Arial" charset="0"/>
              </a:rPr>
              <a:t>physio. </a:t>
            </a:r>
          </a:p>
        </p:txBody>
      </p:sp>
      <p:sp>
        <p:nvSpPr>
          <p:cNvPr id="7" name="Rectangle 6"/>
          <p:cNvSpPr/>
          <p:nvPr/>
        </p:nvSpPr>
        <p:spPr>
          <a:xfrm>
            <a:off x="1499790" y="931905"/>
            <a:ext cx="922032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000" cap="none" spc="-100" normalizeH="0" baseline="0" noProof="0" dirty="0" smtClean="0">
                <a:ln>
                  <a:noFill/>
                </a:ln>
                <a:solidFill>
                  <a:srgbClr val="002060"/>
                </a:solidFill>
                <a:effectLst/>
                <a:uLnTx/>
                <a:uFillTx/>
                <a:latin typeface="Arial" charset="0"/>
                <a:ea typeface="Arial" charset="0"/>
                <a:cs typeface="Arial" charset="0"/>
              </a:rPr>
              <a:t>Local examples</a:t>
            </a:r>
            <a:endPar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0440" y="3162932"/>
            <a:ext cx="5151120" cy="3108960"/>
          </a:xfrm>
          <a:prstGeom prst="rect">
            <a:avLst/>
          </a:prstGeom>
        </p:spPr>
      </p:pic>
    </p:spTree>
    <p:extLst>
      <p:ext uri="{BB962C8B-B14F-4D97-AF65-F5344CB8AC3E}">
        <p14:creationId xmlns:p14="http://schemas.microsoft.com/office/powerpoint/2010/main" val="207072437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6" name="TextBox 5"/>
          <p:cNvSpPr txBox="1"/>
          <p:nvPr/>
        </p:nvSpPr>
        <p:spPr>
          <a:xfrm>
            <a:off x="1499790" y="2133600"/>
            <a:ext cx="1006875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C000">
                  <a:lumMod val="60000"/>
                  <a:lumOff val="40000"/>
                </a:srgbClr>
              </a:buClr>
              <a:buSzPct val="115000"/>
              <a:buFontTx/>
              <a:buNone/>
              <a:tabLst/>
              <a:defRPr/>
            </a:pPr>
            <a:r>
              <a:rPr lang="en-GB" sz="2400" b="1" dirty="0">
                <a:solidFill>
                  <a:srgbClr val="002060"/>
                </a:solidFill>
                <a:latin typeface="Arial" charset="0"/>
                <a:ea typeface="Arial" charset="0"/>
                <a:cs typeface="Arial" charset="0"/>
              </a:rPr>
              <a:t>15 minutes</a:t>
            </a:r>
          </a:p>
          <a:p>
            <a:pPr marL="0" marR="0" lvl="0" indent="0" algn="l" defTabSz="914400" rtl="0" eaLnBrk="1" fontAlgn="auto" latinLnBrk="0" hangingPunct="1">
              <a:lnSpc>
                <a:spcPct val="100000"/>
              </a:lnSpc>
              <a:spcBef>
                <a:spcPts val="0"/>
              </a:spcBef>
              <a:spcAft>
                <a:spcPts val="0"/>
              </a:spcAft>
              <a:buClr>
                <a:srgbClr val="FFC000">
                  <a:lumMod val="60000"/>
                  <a:lumOff val="40000"/>
                </a:srgbClr>
              </a:buClr>
              <a:buSzPct val="115000"/>
              <a:buFontTx/>
              <a:buNone/>
              <a:tabLst/>
              <a:defRPr/>
            </a:pPr>
            <a:endParaRPr lang="en-GB" sz="2400" b="1" dirty="0">
              <a:solidFill>
                <a:srgbClr val="002060"/>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
                <a:srgbClr val="FFC000">
                  <a:lumMod val="60000"/>
                  <a:lumOff val="40000"/>
                </a:srgbClr>
              </a:buClr>
              <a:buSzPct val="115000"/>
              <a:buFontTx/>
              <a:buNone/>
              <a:tabLst/>
              <a:defRPr/>
            </a:pPr>
            <a:r>
              <a:rPr lang="en-GB" sz="2400" b="1" dirty="0" smtClean="0">
                <a:solidFill>
                  <a:srgbClr val="002060"/>
                </a:solidFill>
                <a:latin typeface="Arial" charset="0"/>
                <a:ea typeface="Arial" charset="0"/>
                <a:cs typeface="Arial" charset="0"/>
              </a:rPr>
              <a:t>Review the </a:t>
            </a:r>
            <a:r>
              <a:rPr lang="en-GB" sz="2400" b="1" dirty="0">
                <a:solidFill>
                  <a:srgbClr val="002060"/>
                </a:solidFill>
                <a:latin typeface="Arial" charset="0"/>
                <a:ea typeface="Arial" charset="0"/>
                <a:cs typeface="Arial" charset="0"/>
              </a:rPr>
              <a:t>examples of what you can do to promote physio</a:t>
            </a:r>
          </a:p>
          <a:p>
            <a:pPr marL="0" marR="0" lvl="0" indent="0" algn="l" defTabSz="914400" rtl="0" eaLnBrk="1" fontAlgn="auto" latinLnBrk="0" hangingPunct="1">
              <a:lnSpc>
                <a:spcPct val="100000"/>
              </a:lnSpc>
              <a:spcBef>
                <a:spcPts val="0"/>
              </a:spcBef>
              <a:spcAft>
                <a:spcPts val="0"/>
              </a:spcAft>
              <a:buClr>
                <a:srgbClr val="FFC000">
                  <a:lumMod val="60000"/>
                  <a:lumOff val="40000"/>
                </a:srgbClr>
              </a:buClr>
              <a:buSzPct val="115000"/>
              <a:buFontTx/>
              <a:buNone/>
              <a:tabLst/>
              <a:defRPr/>
            </a:pPr>
            <a:endParaRPr lang="en-GB" sz="2400" b="1" dirty="0">
              <a:solidFill>
                <a:srgbClr val="002060"/>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
                <a:srgbClr val="FFC000">
                  <a:lumMod val="60000"/>
                  <a:lumOff val="40000"/>
                </a:srgbClr>
              </a:buClr>
              <a:buSzPct val="115000"/>
              <a:buFontTx/>
              <a:buNone/>
              <a:tabLst/>
              <a:defRPr/>
            </a:pPr>
            <a:r>
              <a:rPr lang="en-GB" sz="2400" b="1" dirty="0" smtClean="0">
                <a:solidFill>
                  <a:srgbClr val="002060"/>
                </a:solidFill>
                <a:latin typeface="Arial" charset="0"/>
                <a:ea typeface="Arial" charset="0"/>
                <a:cs typeface="Arial" charset="0"/>
              </a:rPr>
              <a:t>Think about what you can do and record your </a:t>
            </a:r>
            <a:r>
              <a:rPr lang="en-GB" sz="2400" b="1" dirty="0">
                <a:solidFill>
                  <a:srgbClr val="002060"/>
                </a:solidFill>
                <a:latin typeface="Arial" charset="0"/>
                <a:ea typeface="Arial" charset="0"/>
                <a:cs typeface="Arial" charset="0"/>
              </a:rPr>
              <a:t>pledges</a:t>
            </a:r>
          </a:p>
          <a:p>
            <a:pPr marL="0" marR="0" lvl="0" indent="0" algn="l" defTabSz="914400" rtl="0" eaLnBrk="1" fontAlgn="auto" latinLnBrk="0" hangingPunct="1">
              <a:lnSpc>
                <a:spcPct val="100000"/>
              </a:lnSpc>
              <a:spcBef>
                <a:spcPts val="0"/>
              </a:spcBef>
              <a:spcAft>
                <a:spcPts val="0"/>
              </a:spcAft>
              <a:buClr>
                <a:srgbClr val="FFC000">
                  <a:lumMod val="60000"/>
                  <a:lumOff val="40000"/>
                </a:srgbClr>
              </a:buClr>
              <a:buSzPct val="115000"/>
              <a:buFontTx/>
              <a:buNone/>
              <a:tabLst/>
              <a:defRPr/>
            </a:pPr>
            <a:endParaRPr lang="en-GB" sz="2400" b="1" dirty="0">
              <a:solidFill>
                <a:srgbClr val="002060"/>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
                <a:srgbClr val="FFC000">
                  <a:lumMod val="60000"/>
                  <a:lumOff val="40000"/>
                </a:srgbClr>
              </a:buClr>
              <a:buSzPct val="115000"/>
              <a:buFontTx/>
              <a:buNone/>
              <a:tabLst/>
              <a:defRPr/>
            </a:pPr>
            <a:r>
              <a:rPr lang="en-GB" sz="2400" b="1" dirty="0">
                <a:solidFill>
                  <a:srgbClr val="002060"/>
                </a:solidFill>
                <a:latin typeface="Arial" charset="0"/>
                <a:ea typeface="Arial" charset="0"/>
                <a:cs typeface="Arial" charset="0"/>
              </a:rPr>
              <a:t>Share </a:t>
            </a:r>
            <a:r>
              <a:rPr lang="en-GB" sz="2400" b="1" dirty="0" smtClean="0">
                <a:solidFill>
                  <a:srgbClr val="002060"/>
                </a:solidFill>
                <a:latin typeface="Arial" charset="0"/>
                <a:ea typeface="Arial" charset="0"/>
                <a:cs typeface="Arial" charset="0"/>
              </a:rPr>
              <a:t>them on </a:t>
            </a:r>
            <a:r>
              <a:rPr lang="en-GB" sz="2400" b="1" dirty="0">
                <a:solidFill>
                  <a:srgbClr val="002060"/>
                </a:solidFill>
                <a:latin typeface="Arial" charset="0"/>
                <a:ea typeface="Arial" charset="0"/>
                <a:cs typeface="Arial" charset="0"/>
              </a:rPr>
              <a:t>social media #physiofit4thefuture </a:t>
            </a:r>
          </a:p>
          <a:p>
            <a:pPr marL="0" marR="0" lvl="0" indent="0" algn="l" defTabSz="914400" rtl="0" eaLnBrk="1" fontAlgn="auto" latinLnBrk="0" hangingPunct="1">
              <a:lnSpc>
                <a:spcPct val="100000"/>
              </a:lnSpc>
              <a:spcBef>
                <a:spcPts val="0"/>
              </a:spcBef>
              <a:spcAft>
                <a:spcPts val="0"/>
              </a:spcAft>
              <a:buClr>
                <a:srgbClr val="FFC000">
                  <a:lumMod val="60000"/>
                  <a:lumOff val="40000"/>
                </a:srgbClr>
              </a:buClr>
              <a:buSzPct val="115000"/>
              <a:buFontTx/>
              <a:buNone/>
              <a:tabLst/>
              <a:defRPr/>
            </a:pPr>
            <a:endParaRPr lang="en-GB" sz="2400" b="1" dirty="0">
              <a:solidFill>
                <a:srgbClr val="002060"/>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
                <a:srgbClr val="FFC000">
                  <a:lumMod val="60000"/>
                  <a:lumOff val="40000"/>
                </a:srgbClr>
              </a:buClr>
              <a:buSzPct val="115000"/>
              <a:buFontTx/>
              <a:buNone/>
              <a:tabLst/>
              <a:defRPr/>
            </a:pPr>
            <a:r>
              <a:rPr lang="en-GB" sz="2400" b="1" dirty="0">
                <a:solidFill>
                  <a:srgbClr val="002060"/>
                </a:solidFill>
                <a:latin typeface="Arial" charset="0"/>
                <a:ea typeface="Arial" charset="0"/>
                <a:cs typeface="Arial" charset="0"/>
              </a:rPr>
              <a:t>Regroup and share ideas! </a:t>
            </a:r>
            <a:endParaRPr lang="en-GB" sz="2400" b="1" dirty="0">
              <a:solidFill>
                <a:srgbClr val="002060"/>
              </a:solidFill>
              <a:latin typeface="Arial" charset="0"/>
              <a:ea typeface="Arial" charset="0"/>
              <a:cs typeface="Arial" charset="0"/>
            </a:endParaRPr>
          </a:p>
        </p:txBody>
      </p:sp>
      <p:sp>
        <p:nvSpPr>
          <p:cNvPr id="7" name="Rectangle 6"/>
          <p:cNvSpPr/>
          <p:nvPr/>
        </p:nvSpPr>
        <p:spPr>
          <a:xfrm>
            <a:off x="1499790" y="931905"/>
            <a:ext cx="922032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000" cap="none" spc="-100" normalizeH="0" baseline="0" noProof="0" dirty="0" smtClean="0">
                <a:ln>
                  <a:noFill/>
                </a:ln>
                <a:solidFill>
                  <a:srgbClr val="002060"/>
                </a:solidFill>
                <a:effectLst/>
                <a:uLnTx/>
                <a:uFillTx/>
                <a:latin typeface="Arial" charset="0"/>
                <a:ea typeface="Arial" charset="0"/>
                <a:cs typeface="Arial" charset="0"/>
              </a:rPr>
              <a:t>What can you do?</a:t>
            </a:r>
            <a:endPar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71085348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9D952-0326-B04F-8FBF-3BB40E883C8E}"/>
              </a:ext>
            </a:extLst>
          </p:cNvPr>
          <p:cNvPicPr>
            <a:picLocks noChangeAspect="1"/>
          </p:cNvPicPr>
          <p:nvPr/>
        </p:nvPicPr>
        <p:blipFill>
          <a:blip r:embed="rId4"/>
          <a:stretch>
            <a:fillRect/>
          </a:stretch>
        </p:blipFill>
        <p:spPr>
          <a:xfrm>
            <a:off x="171643" y="162407"/>
            <a:ext cx="2150533" cy="575733"/>
          </a:xfrm>
          <a:prstGeom prst="rect">
            <a:avLst/>
          </a:prstGeom>
        </p:spPr>
      </p:pic>
      <p:pic>
        <p:nvPicPr>
          <p:cNvPr id="4" name="Picture 3">
            <a:extLst>
              <a:ext uri="{FF2B5EF4-FFF2-40B4-BE49-F238E27FC236}">
                <a16:creationId xmlns:a16="http://schemas.microsoft.com/office/drawing/2014/main" id="{64492F0D-6076-584A-9ED1-62989F19602A}"/>
              </a:ext>
            </a:extLst>
          </p:cNvPr>
          <p:cNvPicPr>
            <a:picLocks noChangeAspect="1"/>
          </p:cNvPicPr>
          <p:nvPr/>
        </p:nvPicPr>
        <p:blipFill>
          <a:blip r:embed="rId5"/>
          <a:stretch>
            <a:fillRect/>
          </a:stretch>
        </p:blipFill>
        <p:spPr>
          <a:xfrm>
            <a:off x="2423801" y="1460123"/>
            <a:ext cx="8433684" cy="3826672"/>
          </a:xfrm>
          <a:prstGeom prst="rect">
            <a:avLst/>
          </a:prstGeom>
        </p:spPr>
      </p:pic>
    </p:spTree>
    <p:extLst>
      <p:ext uri="{BB962C8B-B14F-4D97-AF65-F5344CB8AC3E}">
        <p14:creationId xmlns:p14="http://schemas.microsoft.com/office/powerpoint/2010/main" val="2516719089"/>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283618-0EA1-2147-B91B-3A156F538F2A}"/>
              </a:ext>
            </a:extLst>
          </p:cNvPr>
          <p:cNvPicPr>
            <a:picLocks noChangeAspect="1"/>
          </p:cNvPicPr>
          <p:nvPr/>
        </p:nvPicPr>
        <p:blipFill>
          <a:blip r:embed="rId3"/>
          <a:stretch>
            <a:fillRect/>
          </a:stretch>
        </p:blipFill>
        <p:spPr>
          <a:xfrm>
            <a:off x="2724609" y="2418826"/>
            <a:ext cx="7501031" cy="2006311"/>
          </a:xfrm>
          <a:prstGeom prst="rect">
            <a:avLst/>
          </a:prstGeom>
        </p:spPr>
      </p:pic>
    </p:spTree>
    <p:extLst>
      <p:ext uri="{BB962C8B-B14F-4D97-AF65-F5344CB8AC3E}">
        <p14:creationId xmlns:p14="http://schemas.microsoft.com/office/powerpoint/2010/main" val="882321441"/>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82367D-5CFC-AD4A-AE15-1397251A1126}"/>
              </a:ext>
            </a:extLst>
          </p:cNvPr>
          <p:cNvPicPr>
            <a:picLocks noChangeAspect="1"/>
          </p:cNvPicPr>
          <p:nvPr/>
        </p:nvPicPr>
        <p:blipFill>
          <a:blip r:embed="rId3"/>
          <a:stretch>
            <a:fillRect/>
          </a:stretch>
        </p:blipFill>
        <p:spPr>
          <a:xfrm>
            <a:off x="195077" y="125584"/>
            <a:ext cx="2477475" cy="662653"/>
          </a:xfrm>
          <a:prstGeom prst="rect">
            <a:avLst/>
          </a:prstGeom>
          <a:ln>
            <a:noFill/>
          </a:ln>
          <a:effectLst/>
        </p:spPr>
      </p:pic>
      <p:sp>
        <p:nvSpPr>
          <p:cNvPr id="5" name="Subtitle 2">
            <a:extLst>
              <a:ext uri="{FF2B5EF4-FFF2-40B4-BE49-F238E27FC236}">
                <a16:creationId xmlns:a16="http://schemas.microsoft.com/office/drawing/2014/main" id="{47813E53-0A61-B04F-8F49-ACDEB2CB2F4A}"/>
              </a:ext>
            </a:extLst>
          </p:cNvPr>
          <p:cNvSpPr txBox="1">
            <a:spLocks/>
          </p:cNvSpPr>
          <p:nvPr/>
        </p:nvSpPr>
        <p:spPr>
          <a:xfrm>
            <a:off x="0" y="2397843"/>
            <a:ext cx="12192000" cy="220768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377">
              <a:lnSpc>
                <a:spcPts val="2133"/>
              </a:lnSpc>
              <a:spcBef>
                <a:spcPts val="1067"/>
              </a:spcBef>
              <a:buNone/>
            </a:pPr>
            <a:r>
              <a:rPr lang="en-GB" sz="4800" b="1" spc="-133" dirty="0" smtClean="0">
                <a:solidFill>
                  <a:srgbClr val="322D61"/>
                </a:solidFill>
                <a:latin typeface="Arial" panose="020B0604020202020204" pitchFamily="34" charset="0"/>
                <a:cs typeface="Arial" panose="020B0604020202020204" pitchFamily="34" charset="0"/>
              </a:rPr>
              <a:t>Karen </a:t>
            </a:r>
            <a:r>
              <a:rPr lang="en-GB" sz="4800" b="1" spc="-133" dirty="0">
                <a:solidFill>
                  <a:srgbClr val="322D61"/>
                </a:solidFill>
                <a:latin typeface="Arial" panose="020B0604020202020204" pitchFamily="34" charset="0"/>
                <a:cs typeface="Arial" panose="020B0604020202020204" pitchFamily="34" charset="0"/>
              </a:rPr>
              <a:t>Middleton CBE FCSP</a:t>
            </a:r>
          </a:p>
          <a:p>
            <a:pPr marL="0" indent="0" algn="ctr" defTabSz="914377">
              <a:lnSpc>
                <a:spcPts val="2133"/>
              </a:lnSpc>
              <a:spcBef>
                <a:spcPts val="1067"/>
              </a:spcBef>
              <a:buNone/>
            </a:pPr>
            <a:r>
              <a:rPr lang="en-GB" sz="2400" spc="-67" dirty="0">
                <a:solidFill>
                  <a:srgbClr val="322D61"/>
                </a:solidFill>
                <a:latin typeface="Arial" panose="020B0604020202020204" pitchFamily="34" charset="0"/>
                <a:cs typeface="Arial" panose="020B0604020202020204" pitchFamily="34" charset="0"/>
              </a:rPr>
              <a:t>Chief Executive, Chartered Society of Physiotherapy</a:t>
            </a:r>
          </a:p>
          <a:p>
            <a:pPr marL="0" indent="0" algn="ctr" defTabSz="914377">
              <a:lnSpc>
                <a:spcPts val="2133"/>
              </a:lnSpc>
              <a:spcBef>
                <a:spcPts val="1067"/>
              </a:spcBef>
              <a:buNone/>
            </a:pPr>
            <a:r>
              <a:rPr lang="en-GB" sz="2400" spc="-67" dirty="0">
                <a:solidFill>
                  <a:srgbClr val="322D61"/>
                </a:solidFill>
                <a:latin typeface="Arial" panose="020B0604020202020204" pitchFamily="34" charset="0"/>
                <a:cs typeface="Arial" panose="020B0604020202020204" pitchFamily="34" charset="0"/>
              </a:rPr>
              <a:t>middletonk@csp.org.uk</a:t>
            </a:r>
          </a:p>
          <a:p>
            <a:pPr marL="0" indent="0" algn="ctr" defTabSz="914377">
              <a:lnSpc>
                <a:spcPts val="2133"/>
              </a:lnSpc>
              <a:spcBef>
                <a:spcPts val="1067"/>
              </a:spcBef>
              <a:buNone/>
            </a:pPr>
            <a:r>
              <a:rPr lang="en-GB" sz="2400" spc="-67" dirty="0">
                <a:solidFill>
                  <a:srgbClr val="322D61"/>
                </a:solidFill>
                <a:latin typeface="Arial" panose="020B0604020202020204" pitchFamily="34" charset="0"/>
                <a:cs typeface="Arial" panose="020B0604020202020204" pitchFamily="34" charset="0"/>
              </a:rPr>
              <a:t>@</a:t>
            </a:r>
            <a:r>
              <a:rPr lang="en-GB" sz="2400" spc="-67" dirty="0" err="1">
                <a:solidFill>
                  <a:srgbClr val="322D61"/>
                </a:solidFill>
                <a:latin typeface="Arial" panose="020B0604020202020204" pitchFamily="34" charset="0"/>
                <a:cs typeface="Arial" panose="020B0604020202020204" pitchFamily="34" charset="0"/>
              </a:rPr>
              <a:t>KMiddletonCSP</a:t>
            </a:r>
            <a:endParaRPr lang="en-GB" sz="2400" spc="-67" dirty="0">
              <a:solidFill>
                <a:srgbClr val="322D61"/>
              </a:solidFill>
              <a:latin typeface="Arial" panose="020B0604020202020204" pitchFamily="34" charset="0"/>
              <a:cs typeface="Arial" panose="020B0604020202020204" pitchFamily="34" charset="0"/>
            </a:endParaRPr>
          </a:p>
          <a:p>
            <a:pPr marL="0" indent="0" algn="ctr" defTabSz="914377">
              <a:lnSpc>
                <a:spcPts val="2133"/>
              </a:lnSpc>
              <a:spcBef>
                <a:spcPts val="1067"/>
              </a:spcBef>
              <a:buNone/>
            </a:pPr>
            <a:endParaRPr lang="en-GB" sz="2400" spc="-67" dirty="0" smtClean="0">
              <a:solidFill>
                <a:srgbClr val="322D61"/>
              </a:solidFill>
              <a:latin typeface="Arial" panose="020B0604020202020204" pitchFamily="34" charset="0"/>
              <a:cs typeface="Arial" panose="020B0604020202020204" pitchFamily="34" charset="0"/>
            </a:endParaRPr>
          </a:p>
          <a:p>
            <a:pPr marL="0" indent="0" algn="ctr" defTabSz="914377">
              <a:lnSpc>
                <a:spcPts val="2133"/>
              </a:lnSpc>
              <a:spcBef>
                <a:spcPts val="1067"/>
              </a:spcBef>
              <a:buNone/>
            </a:pPr>
            <a:endParaRPr lang="en-GB" sz="2400" spc="-67" dirty="0">
              <a:solidFill>
                <a:srgbClr val="322D61"/>
              </a:solidFill>
              <a:latin typeface="Arial" panose="020B0604020202020204" pitchFamily="34" charset="0"/>
              <a:cs typeface="Arial" panose="020B0604020202020204" pitchFamily="34" charset="0"/>
            </a:endParaRPr>
          </a:p>
          <a:p>
            <a:pPr marL="0" indent="0" algn="ctr" defTabSz="914377">
              <a:lnSpc>
                <a:spcPts val="2133"/>
              </a:lnSpc>
              <a:spcBef>
                <a:spcPts val="1067"/>
              </a:spcBef>
              <a:buNone/>
            </a:pPr>
            <a:endParaRPr lang="en-GB" sz="2400" spc="-67" dirty="0">
              <a:solidFill>
                <a:srgbClr val="322D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699919"/>
      </p:ext>
    </p:extLst>
  </p:cSld>
  <p:clrMapOvr>
    <a:masterClrMapping/>
  </p:clrMapOvr>
  <mc:AlternateContent xmlns:mc="http://schemas.openxmlformats.org/markup-compatibility/2006" xmlns:p14="http://schemas.microsoft.com/office/powerpoint/2010/main">
    <mc:Choice Requires="p14">
      <p:transition spd="slow" p14:dur="2250" advClick="0" advTm="2000">
        <p:fade/>
      </p:transition>
    </mc:Choice>
    <mc:Fallback xmlns="">
      <p:transition spd="slow" advClick="0"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2746" y="151050"/>
            <a:ext cx="2039977" cy="545635"/>
          </a:xfrm>
          <a:prstGeom prst="rect">
            <a:avLst/>
          </a:prstGeom>
        </p:spPr>
      </p:pic>
      <p:sp>
        <p:nvSpPr>
          <p:cNvPr id="6" name="TextBox 5"/>
          <p:cNvSpPr txBox="1"/>
          <p:nvPr/>
        </p:nvSpPr>
        <p:spPr>
          <a:xfrm>
            <a:off x="1499789" y="2762265"/>
            <a:ext cx="9220323" cy="3046988"/>
          </a:xfrm>
          <a:prstGeom prst="rect">
            <a:avLst/>
          </a:prstGeom>
          <a:noFill/>
        </p:spPr>
        <p:txBody>
          <a:bodyPr wrap="square" rtlCol="0">
            <a:spAutoFit/>
          </a:bodyPr>
          <a:lstStyle/>
          <a:p>
            <a:pPr>
              <a:buClr>
                <a:schemeClr val="accent4">
                  <a:lumMod val="60000"/>
                  <a:lumOff val="40000"/>
                </a:schemeClr>
              </a:buClr>
              <a:buSzPct val="115000"/>
            </a:pPr>
            <a:endParaRPr lang="en-US" sz="2400" baseline="30000" dirty="0">
              <a:solidFill>
                <a:srgbClr val="002060"/>
              </a:solidFill>
              <a:latin typeface="Arial" charset="0"/>
              <a:ea typeface="Arial" charset="0"/>
              <a:cs typeface="Arial" charset="0"/>
            </a:endParaRPr>
          </a:p>
          <a:p>
            <a:pPr marL="342900" indent="-342900">
              <a:buClr>
                <a:schemeClr val="accent4">
                  <a:lumMod val="60000"/>
                  <a:lumOff val="40000"/>
                </a:schemeClr>
              </a:buClr>
              <a:buSzPct val="115000"/>
              <a:buFont typeface="Arial" charset="0"/>
              <a:buChar char="•"/>
            </a:pPr>
            <a:r>
              <a:rPr lang="en-GB" sz="2400" b="1" baseline="30000" dirty="0">
                <a:solidFill>
                  <a:srgbClr val="002060"/>
                </a:solidFill>
                <a:latin typeface="Arial" charset="0"/>
                <a:ea typeface="Arial" charset="0"/>
                <a:cs typeface="Arial" charset="0"/>
              </a:rPr>
              <a:t>Published on 7 January 2019, the NHS England Long Term Plan is a major breakthrough for </a:t>
            </a:r>
            <a:r>
              <a:rPr lang="en-GB" sz="2400" b="1" baseline="30000" dirty="0" smtClean="0">
                <a:solidFill>
                  <a:srgbClr val="002060"/>
                </a:solidFill>
                <a:latin typeface="Arial" charset="0"/>
                <a:ea typeface="Arial" charset="0"/>
                <a:cs typeface="Arial" charset="0"/>
              </a:rPr>
              <a:t>physio </a:t>
            </a:r>
            <a:r>
              <a:rPr lang="en-GB" sz="2400" b="1" baseline="30000" dirty="0">
                <a:solidFill>
                  <a:srgbClr val="002060"/>
                </a:solidFill>
                <a:latin typeface="Arial" charset="0"/>
                <a:ea typeface="Arial" charset="0"/>
                <a:cs typeface="Arial" charset="0"/>
              </a:rPr>
              <a:t>in England.</a:t>
            </a:r>
          </a:p>
          <a:p>
            <a:pPr marL="342900" indent="-342900">
              <a:buClr>
                <a:schemeClr val="accent4">
                  <a:lumMod val="60000"/>
                  <a:lumOff val="40000"/>
                </a:scheme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indent="-342900">
              <a:buClr>
                <a:schemeClr val="accent4">
                  <a:lumMod val="60000"/>
                  <a:lumOff val="40000"/>
                </a:schemeClr>
              </a:buClr>
              <a:buSzPct val="115000"/>
              <a:buFont typeface="Arial" charset="0"/>
              <a:buChar char="•"/>
            </a:pPr>
            <a:r>
              <a:rPr lang="en-GB" sz="2400" b="1" baseline="30000" dirty="0">
                <a:solidFill>
                  <a:srgbClr val="002060"/>
                </a:solidFill>
                <a:latin typeface="Arial" charset="0"/>
                <a:ea typeface="Arial" charset="0"/>
                <a:cs typeface="Arial" charset="0"/>
              </a:rPr>
              <a:t>It sets out NHS England’s ambitions for service improvements for the next ten years, and a detailed strategy for how to achieve these over the next five.</a:t>
            </a:r>
          </a:p>
          <a:p>
            <a:pPr marL="342900" indent="-342900">
              <a:buClr>
                <a:schemeClr val="accent4">
                  <a:lumMod val="60000"/>
                  <a:lumOff val="40000"/>
                </a:scheme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indent="-342900">
              <a:buClr>
                <a:schemeClr val="accent4">
                  <a:lumMod val="60000"/>
                  <a:lumOff val="40000"/>
                </a:schemeClr>
              </a:buClr>
              <a:buSzPct val="115000"/>
              <a:buFont typeface="Arial" charset="0"/>
              <a:buChar char="•"/>
            </a:pPr>
            <a:r>
              <a:rPr lang="en-GB" sz="2400" b="1" baseline="30000" dirty="0">
                <a:solidFill>
                  <a:srgbClr val="002060"/>
                </a:solidFill>
                <a:latin typeface="Arial" charset="0"/>
                <a:ea typeface="Arial" charset="0"/>
                <a:cs typeface="Arial" charset="0"/>
              </a:rPr>
              <a:t>The CSP worked hard to ensure that </a:t>
            </a:r>
            <a:r>
              <a:rPr lang="en-GB" sz="2400" b="1" baseline="30000" dirty="0" smtClean="0">
                <a:solidFill>
                  <a:srgbClr val="002060"/>
                </a:solidFill>
                <a:latin typeface="Arial" charset="0"/>
                <a:ea typeface="Arial" charset="0"/>
                <a:cs typeface="Arial" charset="0"/>
              </a:rPr>
              <a:t>physio </a:t>
            </a:r>
            <a:r>
              <a:rPr lang="en-GB" sz="2400" b="1" baseline="30000" dirty="0">
                <a:solidFill>
                  <a:srgbClr val="002060"/>
                </a:solidFill>
                <a:latin typeface="Arial" charset="0"/>
                <a:ea typeface="Arial" charset="0"/>
                <a:cs typeface="Arial" charset="0"/>
              </a:rPr>
              <a:t>was positioned front and centre in the plan – and it worked! </a:t>
            </a:r>
          </a:p>
          <a:p>
            <a:pPr marL="342900" indent="-342900">
              <a:buClr>
                <a:schemeClr val="accent4">
                  <a:lumMod val="60000"/>
                  <a:lumOff val="40000"/>
                </a:scheme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indent="-342900">
              <a:buClr>
                <a:schemeClr val="accent4">
                  <a:lumMod val="60000"/>
                  <a:lumOff val="40000"/>
                </a:schemeClr>
              </a:buClr>
              <a:buSzPct val="115000"/>
              <a:buFont typeface="Arial" charset="0"/>
              <a:buChar char="•"/>
            </a:pPr>
            <a:r>
              <a:rPr lang="en-GB" sz="2400" b="1" baseline="30000" dirty="0">
                <a:solidFill>
                  <a:srgbClr val="002060"/>
                </a:solidFill>
                <a:latin typeface="Arial" charset="0"/>
                <a:ea typeface="Arial" charset="0"/>
                <a:cs typeface="Arial" charset="0"/>
              </a:rPr>
              <a:t>However, the work is only just beginning and it’s vital that the physio workforce is listened to as the NHS Long Term Plan is developed. That’s where you come in! </a:t>
            </a:r>
          </a:p>
        </p:txBody>
      </p:sp>
      <p:sp>
        <p:nvSpPr>
          <p:cNvPr id="7" name="Rectangle 6"/>
          <p:cNvSpPr/>
          <p:nvPr/>
        </p:nvSpPr>
        <p:spPr>
          <a:xfrm>
            <a:off x="1499790" y="1192605"/>
            <a:ext cx="9220323" cy="1569660"/>
          </a:xfrm>
          <a:prstGeom prst="rect">
            <a:avLst/>
          </a:prstGeom>
        </p:spPr>
        <p:txBody>
          <a:bodyPr wrap="square">
            <a:spAutoFit/>
          </a:bodyPr>
          <a:lstStyle/>
          <a:p>
            <a:r>
              <a:rPr lang="en-US" sz="4800" b="1" kern="1000" spc="-100" dirty="0" smtClean="0">
                <a:solidFill>
                  <a:srgbClr val="002060"/>
                </a:solidFill>
                <a:latin typeface="Arial" charset="0"/>
                <a:ea typeface="Arial" charset="0"/>
                <a:cs typeface="Arial" charset="0"/>
              </a:rPr>
              <a:t>Influencing the NHS England Long Term Plan </a:t>
            </a:r>
            <a:endParaRPr lang="en-US" sz="4800" b="1" kern="1000" spc="-1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val="69457667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2746" y="151050"/>
            <a:ext cx="2039977" cy="545635"/>
          </a:xfrm>
          <a:prstGeom prst="rect">
            <a:avLst/>
          </a:prstGeom>
        </p:spPr>
      </p:pic>
      <p:sp>
        <p:nvSpPr>
          <p:cNvPr id="6" name="TextBox 5"/>
          <p:cNvSpPr txBox="1"/>
          <p:nvPr/>
        </p:nvSpPr>
        <p:spPr>
          <a:xfrm>
            <a:off x="1499790" y="2152665"/>
            <a:ext cx="864548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C000">
                  <a:lumMod val="60000"/>
                  <a:lumOff val="40000"/>
                </a:srgbClr>
              </a:buClr>
              <a:buSzPct val="115000"/>
              <a:buFontTx/>
              <a:buNone/>
              <a:tabLst/>
              <a:defRPr/>
            </a:pPr>
            <a:endParaRPr kumimoji="0" lang="en-US" sz="2400" b="0" i="0" u="none" strike="noStrike" kern="1200" cap="none" spc="0" normalizeH="0" baseline="30000" noProof="0" dirty="0">
              <a:ln>
                <a:noFill/>
              </a:ln>
              <a:solidFill>
                <a:srgbClr val="002060"/>
              </a:solidFill>
              <a:effectLst/>
              <a:uLnTx/>
              <a:uFillTx/>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Across a range of conditions, and in a range of settings, </a:t>
            </a:r>
            <a:r>
              <a:rPr lang="en-GB" sz="2400" b="1" baseline="30000" dirty="0" smtClean="0">
                <a:solidFill>
                  <a:srgbClr val="002060"/>
                </a:solidFill>
                <a:latin typeface="Arial" charset="0"/>
                <a:ea typeface="Arial" charset="0"/>
                <a:cs typeface="Arial" charset="0"/>
              </a:rPr>
              <a:t>physio </a:t>
            </a:r>
            <a:r>
              <a:rPr lang="en-GB" sz="2400" b="1" baseline="30000" dirty="0">
                <a:solidFill>
                  <a:srgbClr val="002060"/>
                </a:solidFill>
                <a:latin typeface="Arial" charset="0"/>
                <a:ea typeface="Arial" charset="0"/>
                <a:cs typeface="Arial" charset="0"/>
              </a:rPr>
              <a:t>and rehabilitation are highlighted in the Long Term Plan. There are significant opportunities for us to capitalise on. </a:t>
            </a:r>
          </a:p>
          <a:p>
            <a:pPr marL="342900" lvl="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Specific commitments include:</a:t>
            </a:r>
          </a:p>
          <a:p>
            <a:pPr marL="800100" lvl="1"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increasing the number of physios in primary care</a:t>
            </a:r>
          </a:p>
          <a:p>
            <a:pPr marL="800100" lvl="1"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rolling out first contact physios</a:t>
            </a:r>
          </a:p>
          <a:p>
            <a:pPr marL="800100" lvl="1"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improving access to rehabilitation in a wide range of areas including frailty, stroke, pulmonary and cardiac conditions</a:t>
            </a:r>
            <a:endParaRPr lang="en-GB" sz="2400" b="1" baseline="30000" dirty="0">
              <a:solidFill>
                <a:srgbClr val="002060"/>
              </a:solidFill>
              <a:latin typeface="Arial" charset="0"/>
              <a:ea typeface="Arial" charset="0"/>
              <a:cs typeface="Arial" charset="0"/>
            </a:endParaRPr>
          </a:p>
        </p:txBody>
      </p:sp>
      <p:sp>
        <p:nvSpPr>
          <p:cNvPr id="7" name="Rectangle 6"/>
          <p:cNvSpPr/>
          <p:nvPr/>
        </p:nvSpPr>
        <p:spPr>
          <a:xfrm>
            <a:off x="1499790" y="1192605"/>
            <a:ext cx="922032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000" cap="none" spc="-100" normalizeH="0" baseline="0" noProof="0" dirty="0" smtClean="0">
                <a:ln>
                  <a:noFill/>
                </a:ln>
                <a:solidFill>
                  <a:srgbClr val="002060"/>
                </a:solidFill>
                <a:effectLst/>
                <a:uLnTx/>
                <a:uFillTx/>
                <a:latin typeface="Arial" charset="0"/>
                <a:ea typeface="Arial" charset="0"/>
                <a:cs typeface="Arial" charset="0"/>
              </a:rPr>
              <a:t>Opportunities</a:t>
            </a:r>
            <a:r>
              <a:rPr kumimoji="0" lang="en-US" sz="4800" b="1" i="0" u="none" strike="noStrike" kern="1000" cap="none" spc="-100" normalizeH="0" noProof="0" dirty="0" smtClean="0">
                <a:ln>
                  <a:noFill/>
                </a:ln>
                <a:solidFill>
                  <a:srgbClr val="002060"/>
                </a:solidFill>
                <a:effectLst/>
                <a:uLnTx/>
                <a:uFillTx/>
                <a:latin typeface="Arial" charset="0"/>
                <a:ea typeface="Arial" charset="0"/>
                <a:cs typeface="Arial" charset="0"/>
              </a:rPr>
              <a:t> for physio</a:t>
            </a:r>
            <a:endPar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8645874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6" name="TextBox 5"/>
          <p:cNvSpPr txBox="1"/>
          <p:nvPr/>
        </p:nvSpPr>
        <p:spPr>
          <a:xfrm>
            <a:off x="1499789" y="2121385"/>
            <a:ext cx="10373555"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C000">
                  <a:lumMod val="60000"/>
                  <a:lumOff val="40000"/>
                </a:srgbClr>
              </a:buClr>
              <a:buSzPct val="115000"/>
              <a:buFontTx/>
              <a:buNone/>
              <a:tabLst/>
              <a:defRPr/>
            </a:pPr>
            <a:endParaRPr kumimoji="0" lang="en-US" sz="2400" b="0" i="0" u="none" strike="noStrike" kern="1200" cap="none" spc="0" normalizeH="0" baseline="30000" noProof="0" dirty="0">
              <a:ln>
                <a:noFill/>
              </a:ln>
              <a:solidFill>
                <a:srgbClr val="002060"/>
              </a:solidFill>
              <a:effectLst/>
              <a:uLnTx/>
              <a:uFillTx/>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The plan references FCPs as part of its vision for primary care &amp; puts FCP implementation on a firmer footing </a:t>
            </a:r>
            <a:endParaRPr lang="en-GB" sz="2400" b="1" baseline="30000" dirty="0" smtClean="0">
              <a:solidFill>
                <a:srgbClr val="002060"/>
              </a:solidFill>
              <a:latin typeface="Arial" charset="0"/>
              <a:ea typeface="Arial" charset="0"/>
              <a:cs typeface="Arial" charset="0"/>
            </a:endParaRPr>
          </a:p>
          <a:p>
            <a:pPr lvl="0">
              <a:buClr>
                <a:srgbClr val="FFC000">
                  <a:lumMod val="60000"/>
                  <a:lumOff val="40000"/>
                </a:srgbClr>
              </a:buClr>
              <a:buSzPct val="115000"/>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The NHS Long Term Plan should ensure everyone in England has access to a FCP </a:t>
            </a:r>
            <a:r>
              <a:rPr lang="en-GB" sz="2400" b="1" baseline="30000" dirty="0" smtClean="0">
                <a:solidFill>
                  <a:srgbClr val="002060"/>
                </a:solidFill>
                <a:latin typeface="Arial" charset="0"/>
                <a:ea typeface="Arial" charset="0"/>
                <a:cs typeface="Arial" charset="0"/>
              </a:rPr>
              <a:t>from </a:t>
            </a:r>
            <a:r>
              <a:rPr lang="en-GB" sz="2400" b="1" baseline="30000" dirty="0">
                <a:solidFill>
                  <a:srgbClr val="002060"/>
                </a:solidFill>
                <a:latin typeface="Arial" charset="0"/>
                <a:ea typeface="Arial" charset="0"/>
                <a:cs typeface="Arial" charset="0"/>
              </a:rPr>
              <a:t>their GP – so that a majority of </a:t>
            </a:r>
            <a:r>
              <a:rPr lang="en-GB" sz="2400" b="1" baseline="30000" dirty="0" smtClean="0">
                <a:solidFill>
                  <a:srgbClr val="002060"/>
                </a:solidFill>
                <a:latin typeface="Arial" charset="0"/>
                <a:ea typeface="Arial" charset="0"/>
                <a:cs typeface="Arial" charset="0"/>
              </a:rPr>
              <a:t>MSK </a:t>
            </a:r>
            <a:r>
              <a:rPr lang="en-GB" sz="2400" b="1" baseline="30000" dirty="0">
                <a:solidFill>
                  <a:srgbClr val="002060"/>
                </a:solidFill>
                <a:latin typeface="Arial" charset="0"/>
                <a:ea typeface="Arial" charset="0"/>
                <a:cs typeface="Arial" charset="0"/>
              </a:rPr>
              <a:t>issues are dealt with entirely within primary </a:t>
            </a:r>
            <a:r>
              <a:rPr lang="en-GB" sz="2400" b="1" baseline="30000" dirty="0" smtClean="0">
                <a:solidFill>
                  <a:srgbClr val="002060"/>
                </a:solidFill>
                <a:latin typeface="Arial" charset="0"/>
                <a:ea typeface="Arial" charset="0"/>
                <a:cs typeface="Arial" charset="0"/>
              </a:rPr>
              <a:t>care</a:t>
            </a:r>
          </a:p>
          <a:p>
            <a:pPr lvl="0">
              <a:buClr>
                <a:srgbClr val="FFC000">
                  <a:lumMod val="60000"/>
                  <a:lumOff val="40000"/>
                </a:srgbClr>
              </a:buClr>
              <a:buSzPct val="115000"/>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Primary care is one of the most visible pinch points in the NHS, with many patients reporting long waiting times to see their under-pressure </a:t>
            </a:r>
            <a:r>
              <a:rPr lang="en-GB" sz="2400" b="1" baseline="30000" dirty="0" smtClean="0">
                <a:solidFill>
                  <a:srgbClr val="002060"/>
                </a:solidFill>
                <a:latin typeface="Arial" charset="0"/>
                <a:ea typeface="Arial" charset="0"/>
                <a:cs typeface="Arial" charset="0"/>
              </a:rPr>
              <a:t>GP</a:t>
            </a:r>
          </a:p>
          <a:p>
            <a:pPr marL="342900" lvl="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Increasingly, physiotherapists are doing their part to ease those pressures by working alongside GPs as the first point of contact for patients with a musculoskeletal </a:t>
            </a:r>
            <a:r>
              <a:rPr lang="en-GB" sz="2400" b="1" baseline="30000" dirty="0" smtClean="0">
                <a:solidFill>
                  <a:srgbClr val="002060"/>
                </a:solidFill>
                <a:latin typeface="Arial" charset="0"/>
                <a:ea typeface="Arial" charset="0"/>
                <a:cs typeface="Arial" charset="0"/>
              </a:rPr>
              <a:t>condition</a:t>
            </a:r>
            <a:endParaRPr lang="en-GB" sz="2400" b="1" baseline="30000" dirty="0">
              <a:solidFill>
                <a:srgbClr val="002060"/>
              </a:solidFill>
              <a:latin typeface="Arial" charset="0"/>
              <a:ea typeface="Arial" charset="0"/>
              <a:cs typeface="Arial" charset="0"/>
            </a:endParaRPr>
          </a:p>
          <a:p>
            <a:pPr lvl="0">
              <a:buClr>
                <a:srgbClr val="FFC000">
                  <a:lumMod val="60000"/>
                  <a:lumOff val="40000"/>
                </a:srgbClr>
              </a:buClr>
              <a:buSzPct val="115000"/>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This removes the need for a referral and speeds up access to specialist </a:t>
            </a:r>
            <a:r>
              <a:rPr lang="en-GB" sz="2400" b="1" baseline="30000" dirty="0" smtClean="0">
                <a:solidFill>
                  <a:srgbClr val="002060"/>
                </a:solidFill>
                <a:latin typeface="Arial" charset="0"/>
                <a:ea typeface="Arial" charset="0"/>
                <a:cs typeface="Arial" charset="0"/>
              </a:rPr>
              <a:t>care</a:t>
            </a:r>
          </a:p>
          <a:p>
            <a:pPr lvl="0">
              <a:buClr>
                <a:srgbClr val="FFC000">
                  <a:lumMod val="60000"/>
                  <a:lumOff val="40000"/>
                </a:srgbClr>
              </a:buClr>
              <a:buSzPct val="115000"/>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The long-term plan affords an opportunity to reshape the primary care landscape to further increase capacity and ensure more patients see the right professional at the right time.</a:t>
            </a:r>
            <a:endParaRPr lang="en-GB" sz="2400" b="1" baseline="30000" dirty="0">
              <a:solidFill>
                <a:srgbClr val="002060"/>
              </a:solidFill>
              <a:latin typeface="Arial" charset="0"/>
              <a:ea typeface="Arial" charset="0"/>
              <a:cs typeface="Arial" charset="0"/>
            </a:endParaRPr>
          </a:p>
        </p:txBody>
      </p:sp>
      <p:sp>
        <p:nvSpPr>
          <p:cNvPr id="7" name="Rectangle 6"/>
          <p:cNvSpPr/>
          <p:nvPr/>
        </p:nvSpPr>
        <p:spPr>
          <a:xfrm>
            <a:off x="1499790" y="557833"/>
            <a:ext cx="9220323"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kern="1000" spc="-100" dirty="0">
                <a:solidFill>
                  <a:srgbClr val="002060"/>
                </a:solidFill>
                <a:latin typeface="Arial" charset="0"/>
                <a:ea typeface="Arial" charset="0"/>
                <a:cs typeface="Arial" charset="0"/>
              </a:rPr>
              <a:t>P</a:t>
            </a:r>
            <a:r>
              <a:rPr kumimoji="0" lang="en-US" sz="4800" b="1" i="0" u="none" strike="noStrike" kern="1000" cap="none" spc="-100" normalizeH="0" baseline="0" noProof="0" dirty="0" err="1" smtClean="0">
                <a:ln>
                  <a:noFill/>
                </a:ln>
                <a:solidFill>
                  <a:srgbClr val="002060"/>
                </a:solidFill>
                <a:effectLst/>
                <a:uLnTx/>
                <a:uFillTx/>
                <a:latin typeface="Arial" charset="0"/>
                <a:ea typeface="Arial" charset="0"/>
                <a:cs typeface="Arial" charset="0"/>
              </a:rPr>
              <a:t>hysio</a:t>
            </a:r>
            <a:r>
              <a:rPr kumimoji="0" lang="en-US" sz="4800" b="1" i="0" u="none" strike="noStrike" kern="1000" cap="none" spc="-100" normalizeH="0" baseline="0" noProof="0" dirty="0" smtClean="0">
                <a:ln>
                  <a:noFill/>
                </a:ln>
                <a:solidFill>
                  <a:srgbClr val="002060"/>
                </a:solidFill>
                <a:effectLst/>
                <a:uLnTx/>
                <a:uFillTx/>
                <a:latin typeface="Arial" charset="0"/>
                <a:ea typeface="Arial" charset="0"/>
                <a:cs typeface="Arial" charset="0"/>
              </a:rPr>
              <a:t> at </a:t>
            </a:r>
            <a:r>
              <a:rPr kumimoji="0" lang="en-US" sz="4800" b="1" i="0" u="none" strike="noStrike" kern="1000" cap="none" spc="-100" normalizeH="0" baseline="0" noProof="0" dirty="0" err="1" smtClean="0">
                <a:ln>
                  <a:noFill/>
                </a:ln>
                <a:solidFill>
                  <a:srgbClr val="002060"/>
                </a:solidFill>
                <a:effectLst/>
                <a:uLnTx/>
                <a:uFillTx/>
                <a:latin typeface="Arial" charset="0"/>
                <a:ea typeface="Arial" charset="0"/>
                <a:cs typeface="Arial" charset="0"/>
              </a:rPr>
              <a:t>th</a:t>
            </a:r>
            <a:r>
              <a:rPr lang="en-US" sz="4800" b="1" kern="1000" spc="-100" dirty="0" smtClean="0">
                <a:solidFill>
                  <a:srgbClr val="002060"/>
                </a:solidFill>
                <a:latin typeface="Arial" charset="0"/>
                <a:ea typeface="Arial" charset="0"/>
                <a:cs typeface="Arial" charset="0"/>
              </a:rPr>
              <a:t>e heart of Primary Care</a:t>
            </a:r>
            <a:endPar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22666258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6" name="TextBox 5"/>
          <p:cNvSpPr txBox="1"/>
          <p:nvPr/>
        </p:nvSpPr>
        <p:spPr>
          <a:xfrm>
            <a:off x="1499789" y="1967345"/>
            <a:ext cx="1006875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C000">
                  <a:lumMod val="60000"/>
                  <a:lumOff val="40000"/>
                </a:srgbClr>
              </a:buClr>
              <a:buSzPct val="115000"/>
              <a:buFontTx/>
              <a:buNone/>
              <a:tabLst/>
              <a:defRPr/>
            </a:pPr>
            <a:endParaRPr kumimoji="0" lang="en-US" sz="2400" b="0" i="0" u="none" strike="noStrike" kern="1200" cap="none" spc="0" normalizeH="0" baseline="30000" noProof="0" dirty="0">
              <a:ln>
                <a:noFill/>
              </a:ln>
              <a:solidFill>
                <a:srgbClr val="002060"/>
              </a:solidFill>
              <a:effectLst/>
              <a:uLnTx/>
              <a:uFillTx/>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Rehab matters - to patients, their families and carers, and to the system as a whole. Everyone has the right to </a:t>
            </a:r>
            <a:r>
              <a:rPr lang="en-GB" sz="2400" b="1" baseline="30000" dirty="0" smtClean="0">
                <a:solidFill>
                  <a:srgbClr val="002060"/>
                </a:solidFill>
                <a:latin typeface="Arial" charset="0"/>
                <a:ea typeface="Arial" charset="0"/>
                <a:cs typeface="Arial" charset="0"/>
              </a:rPr>
              <a:t>rehab</a:t>
            </a: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It gives life back to people after injury or illness and reduces their need for health and social care services in the </a:t>
            </a:r>
            <a:r>
              <a:rPr lang="en-GB" sz="2400" b="1" baseline="30000" dirty="0" smtClean="0">
                <a:solidFill>
                  <a:srgbClr val="002060"/>
                </a:solidFill>
                <a:latin typeface="Arial" charset="0"/>
                <a:ea typeface="Arial" charset="0"/>
                <a:cs typeface="Arial" charset="0"/>
              </a:rPr>
              <a:t>future</a:t>
            </a: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At present, access to it is inconsistent across the country, causing unacceptable consequences for too many </a:t>
            </a:r>
            <a:r>
              <a:rPr lang="en-GB" sz="2400" b="1" baseline="30000" dirty="0" smtClean="0">
                <a:solidFill>
                  <a:srgbClr val="002060"/>
                </a:solidFill>
                <a:latin typeface="Arial" charset="0"/>
                <a:ea typeface="Arial" charset="0"/>
                <a:cs typeface="Arial" charset="0"/>
              </a:rPr>
              <a:t>patients</a:t>
            </a: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The good news is that rehabilitation is front and centre of the long term plan. It featured as an area for improvement across the clinical priorities in the </a:t>
            </a:r>
            <a:r>
              <a:rPr lang="en-GB" sz="2400" b="1" baseline="30000" dirty="0" smtClean="0">
                <a:solidFill>
                  <a:srgbClr val="002060"/>
                </a:solidFill>
                <a:latin typeface="Arial" charset="0"/>
                <a:ea typeface="Arial" charset="0"/>
                <a:cs typeface="Arial" charset="0"/>
              </a:rPr>
              <a:t>plan</a:t>
            </a: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The long-term plan signalled a new approach to rehab, organised around symptoms and patient needs, rather than condition, </a:t>
            </a:r>
            <a:r>
              <a:rPr lang="en-GB" sz="2400" b="1" baseline="30000" dirty="0" smtClean="0">
                <a:solidFill>
                  <a:srgbClr val="002060"/>
                </a:solidFill>
                <a:latin typeface="Arial" charset="0"/>
                <a:ea typeface="Arial" charset="0"/>
                <a:cs typeface="Arial" charset="0"/>
              </a:rPr>
              <a:t>by </a:t>
            </a:r>
            <a:r>
              <a:rPr lang="en-GB" sz="2400" b="1" baseline="30000" dirty="0">
                <a:solidFill>
                  <a:srgbClr val="002060"/>
                </a:solidFill>
                <a:latin typeface="Arial" charset="0"/>
                <a:ea typeface="Arial" charset="0"/>
                <a:cs typeface="Arial" charset="0"/>
              </a:rPr>
              <a:t>taking on board the potential for combined cardiac and respiratory rehab </a:t>
            </a:r>
            <a:r>
              <a:rPr lang="en-GB" sz="2400" b="1" baseline="30000" dirty="0" smtClean="0">
                <a:solidFill>
                  <a:srgbClr val="002060"/>
                </a:solidFill>
                <a:latin typeface="Arial" charset="0"/>
                <a:ea typeface="Arial" charset="0"/>
                <a:cs typeface="Arial" charset="0"/>
              </a:rPr>
              <a:t>programmes</a:t>
            </a: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This was a point that the CSP highlighted in its submission to the plan.</a:t>
            </a:r>
            <a:endParaRPr lang="en-GB" sz="2400" b="1" baseline="30000" dirty="0">
              <a:solidFill>
                <a:srgbClr val="002060"/>
              </a:solidFill>
              <a:latin typeface="Arial" charset="0"/>
              <a:ea typeface="Arial" charset="0"/>
              <a:cs typeface="Arial" charset="0"/>
            </a:endParaRPr>
          </a:p>
        </p:txBody>
      </p:sp>
      <p:sp>
        <p:nvSpPr>
          <p:cNvPr id="7" name="Rectangle 6"/>
          <p:cNvSpPr/>
          <p:nvPr/>
        </p:nvSpPr>
        <p:spPr>
          <a:xfrm>
            <a:off x="1499790" y="623008"/>
            <a:ext cx="9220323"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000" cap="none" spc="-100" normalizeH="0" baseline="0" noProof="0" dirty="0" smtClean="0">
                <a:ln>
                  <a:noFill/>
                </a:ln>
                <a:solidFill>
                  <a:srgbClr val="002060"/>
                </a:solidFill>
                <a:effectLst/>
                <a:uLnTx/>
                <a:uFillTx/>
                <a:latin typeface="Arial" charset="0"/>
                <a:ea typeface="Arial" charset="0"/>
                <a:cs typeface="Arial" charset="0"/>
              </a:rPr>
              <a:t>Rehab: ensuring no-one misses out</a:t>
            </a:r>
            <a:endPar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427248140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6" name="TextBox 5"/>
          <p:cNvSpPr txBox="1"/>
          <p:nvPr/>
        </p:nvSpPr>
        <p:spPr>
          <a:xfrm>
            <a:off x="1499790" y="1790611"/>
            <a:ext cx="10068756" cy="3539430"/>
          </a:xfrm>
          <a:prstGeom prst="rect">
            <a:avLst/>
          </a:prstGeom>
          <a:noFill/>
        </p:spPr>
        <p:txBody>
          <a:bodyPr wrap="square" rtlCol="0">
            <a:spAutoFit/>
          </a:bodyPr>
          <a:lstStyle/>
          <a:p>
            <a:pPr>
              <a:buClr>
                <a:srgbClr val="FFC000">
                  <a:lumMod val="60000"/>
                  <a:lumOff val="40000"/>
                </a:srgbClr>
              </a:buClr>
              <a:buSzPct val="115000"/>
            </a:pPr>
            <a:r>
              <a:rPr lang="en-GB" sz="2400" baseline="30000" dirty="0">
                <a:solidFill>
                  <a:srgbClr val="002060"/>
                </a:solidFill>
                <a:latin typeface="Arial" charset="0"/>
                <a:ea typeface="Arial" charset="0"/>
                <a:cs typeface="Arial" charset="0"/>
              </a:rPr>
              <a:t> </a:t>
            </a:r>
            <a:endParaRPr lang="en-GB" sz="2400" b="1" baseline="30000" dirty="0">
              <a:solidFill>
                <a:srgbClr val="002060"/>
              </a:solidFill>
              <a:latin typeface="Arial" charset="0"/>
              <a:ea typeface="Arial" charset="0"/>
              <a:cs typeface="Arial" charset="0"/>
            </a:endParaRPr>
          </a:p>
          <a:p>
            <a:pPr marL="34290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The Long Term Plan sets out a series of bold ambitions for improving care for older people, including: </a:t>
            </a:r>
          </a:p>
          <a:p>
            <a:pPr marL="34290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A renewed emphasis on proactive case finding of people living with moderate frailty risk, with patients identified through primary care records and offered targeted support, including for musculoskeletal conditions and falls prevention</a:t>
            </a:r>
          </a:p>
          <a:p>
            <a:pPr marL="34290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A roll out of the Enhanced Health in Care Homes model, with all care homes nation-wide supported by a multidisciplinary team – including rehabilitative and therapeutic staff - by the end of the decade</a:t>
            </a:r>
          </a:p>
          <a:p>
            <a:pPr marL="34290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The establishment of acute frailty services in all A&amp;E centres, and the placement of therapists at the beginning of acute care pathways.</a:t>
            </a:r>
          </a:p>
        </p:txBody>
      </p:sp>
      <p:sp>
        <p:nvSpPr>
          <p:cNvPr id="7" name="Rectangle 6"/>
          <p:cNvSpPr/>
          <p:nvPr/>
        </p:nvSpPr>
        <p:spPr>
          <a:xfrm>
            <a:off x="1499790" y="931905"/>
            <a:ext cx="922032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000" cap="none" spc="-100" normalizeH="0" baseline="0" noProof="0" dirty="0" smtClean="0">
                <a:ln>
                  <a:noFill/>
                </a:ln>
                <a:solidFill>
                  <a:srgbClr val="002060"/>
                </a:solidFill>
                <a:effectLst/>
                <a:uLnTx/>
                <a:uFillTx/>
                <a:latin typeface="Arial" charset="0"/>
                <a:ea typeface="Arial" charset="0"/>
                <a:cs typeface="Arial" charset="0"/>
              </a:rPr>
              <a:t>Ageing well</a:t>
            </a:r>
            <a:endPar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09611392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6" name="TextBox 5"/>
          <p:cNvSpPr txBox="1"/>
          <p:nvPr/>
        </p:nvSpPr>
        <p:spPr>
          <a:xfrm>
            <a:off x="1333534" y="1565565"/>
            <a:ext cx="10858466"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C000">
                  <a:lumMod val="60000"/>
                  <a:lumOff val="40000"/>
                </a:srgbClr>
              </a:buClr>
              <a:buSzPct val="115000"/>
              <a:buFontTx/>
              <a:buNone/>
              <a:tabLst/>
              <a:defRPr/>
            </a:pPr>
            <a:endParaRPr kumimoji="0" lang="en-GB" sz="2400" b="1" i="0" u="none" strike="noStrike" kern="1200" cap="none" spc="0" normalizeH="0" baseline="30000" noProof="0" dirty="0">
              <a:ln>
                <a:noFill/>
              </a:ln>
              <a:solidFill>
                <a:srgbClr val="002060"/>
              </a:solidFill>
              <a:effectLst/>
              <a:uLnTx/>
              <a:uFillTx/>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The </a:t>
            </a:r>
            <a:r>
              <a:rPr lang="en-GB" sz="2400" b="1" baseline="30000" dirty="0" smtClean="0">
                <a:solidFill>
                  <a:srgbClr val="002060"/>
                </a:solidFill>
                <a:latin typeface="Arial" charset="0"/>
                <a:ea typeface="Arial" charset="0"/>
                <a:cs typeface="Arial" charset="0"/>
              </a:rPr>
              <a:t>physio </a:t>
            </a:r>
            <a:r>
              <a:rPr lang="en-GB" sz="2400" b="1" baseline="30000" dirty="0">
                <a:solidFill>
                  <a:srgbClr val="002060"/>
                </a:solidFill>
                <a:latin typeface="Arial" charset="0"/>
                <a:ea typeface="Arial" charset="0"/>
                <a:cs typeface="Arial" charset="0"/>
              </a:rPr>
              <a:t>workforce needs to grow, within broader changes to our health and care workforce. </a:t>
            </a:r>
            <a:r>
              <a:rPr lang="en-GB" sz="2400" b="1" baseline="30000" dirty="0" smtClean="0">
                <a:solidFill>
                  <a:srgbClr val="002060"/>
                </a:solidFill>
                <a:latin typeface="Arial" charset="0"/>
                <a:ea typeface="Arial" charset="0"/>
                <a:cs typeface="Arial" charset="0"/>
              </a:rPr>
              <a:t>Growth </a:t>
            </a:r>
            <a:r>
              <a:rPr lang="en-GB" sz="2400" b="1" baseline="30000" dirty="0">
                <a:solidFill>
                  <a:srgbClr val="002060"/>
                </a:solidFill>
                <a:latin typeface="Arial" charset="0"/>
                <a:ea typeface="Arial" charset="0"/>
                <a:cs typeface="Arial" charset="0"/>
              </a:rPr>
              <a:t>is required across all professions, but with nurses, physiotherapists, other </a:t>
            </a:r>
            <a:r>
              <a:rPr lang="en-GB" sz="2400" b="1" baseline="30000" dirty="0" smtClean="0">
                <a:solidFill>
                  <a:srgbClr val="002060"/>
                </a:solidFill>
                <a:latin typeface="Arial" charset="0"/>
                <a:ea typeface="Arial" charset="0"/>
                <a:cs typeface="Arial" charset="0"/>
              </a:rPr>
              <a:t>AHPs </a:t>
            </a:r>
            <a:r>
              <a:rPr lang="en-GB" sz="2400" b="1" baseline="30000" dirty="0">
                <a:solidFill>
                  <a:srgbClr val="002060"/>
                </a:solidFill>
                <a:latin typeface="Arial" charset="0"/>
                <a:ea typeface="Arial" charset="0"/>
                <a:cs typeface="Arial" charset="0"/>
              </a:rPr>
              <a:t>&amp; non-medical professionals and support workers forming a larger part of the </a:t>
            </a:r>
            <a:r>
              <a:rPr lang="en-GB" sz="2400" b="1" baseline="30000" dirty="0" smtClean="0">
                <a:solidFill>
                  <a:srgbClr val="002060"/>
                </a:solidFill>
                <a:latin typeface="Arial" charset="0"/>
                <a:ea typeface="Arial" charset="0"/>
                <a:cs typeface="Arial" charset="0"/>
              </a:rPr>
              <a:t>workforce</a:t>
            </a: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The </a:t>
            </a:r>
            <a:r>
              <a:rPr lang="en-GB" sz="2400" b="1" baseline="30000" dirty="0" smtClean="0">
                <a:solidFill>
                  <a:srgbClr val="002060"/>
                </a:solidFill>
                <a:latin typeface="Arial" charset="0"/>
                <a:ea typeface="Arial" charset="0"/>
                <a:cs typeface="Arial" charset="0"/>
              </a:rPr>
              <a:t>physio </a:t>
            </a:r>
            <a:r>
              <a:rPr lang="en-GB" sz="2400" b="1" baseline="30000" dirty="0">
                <a:solidFill>
                  <a:srgbClr val="002060"/>
                </a:solidFill>
                <a:latin typeface="Arial" charset="0"/>
                <a:ea typeface="Arial" charset="0"/>
                <a:cs typeface="Arial" charset="0"/>
              </a:rPr>
              <a:t>workforce is growing and represents a solution to immediate shortages in other professions in the NHS. It is now going through a period of </a:t>
            </a:r>
            <a:r>
              <a:rPr lang="en-GB" sz="2400" b="1" baseline="30000" dirty="0" smtClean="0">
                <a:solidFill>
                  <a:srgbClr val="002060"/>
                </a:solidFill>
                <a:latin typeface="Arial" charset="0"/>
                <a:ea typeface="Arial" charset="0"/>
                <a:cs typeface="Arial" charset="0"/>
              </a:rPr>
              <a:t>expansion</a:t>
            </a: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Since </a:t>
            </a:r>
            <a:r>
              <a:rPr lang="en-GB" sz="2400" b="1" baseline="30000" dirty="0" smtClean="0">
                <a:solidFill>
                  <a:srgbClr val="002060"/>
                </a:solidFill>
                <a:latin typeface="Arial" charset="0"/>
                <a:ea typeface="Arial" charset="0"/>
                <a:cs typeface="Arial" charset="0"/>
              </a:rPr>
              <a:t>the </a:t>
            </a:r>
            <a:r>
              <a:rPr lang="en-GB" sz="2400" b="1" baseline="30000" dirty="0">
                <a:solidFill>
                  <a:srgbClr val="002060"/>
                </a:solidFill>
                <a:latin typeface="Arial" charset="0"/>
                <a:ea typeface="Arial" charset="0"/>
                <a:cs typeface="Arial" charset="0"/>
              </a:rPr>
              <a:t>changes to education funding, there has been an increase in student places of 41.5% (34% increase across the UK). This expansion needs to be supported and utilised in the transformation of rehabilitation pathways and primary </a:t>
            </a:r>
            <a:r>
              <a:rPr lang="en-GB" sz="2400" b="1" baseline="30000" dirty="0" smtClean="0">
                <a:solidFill>
                  <a:srgbClr val="002060"/>
                </a:solidFill>
                <a:latin typeface="Arial" charset="0"/>
                <a:ea typeface="Arial" charset="0"/>
                <a:cs typeface="Arial" charset="0"/>
              </a:rPr>
              <a:t>care</a:t>
            </a: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There is no shortage of people wanting to join the </a:t>
            </a:r>
            <a:r>
              <a:rPr lang="en-GB" sz="2400" b="1" baseline="30000" dirty="0" smtClean="0">
                <a:solidFill>
                  <a:srgbClr val="002060"/>
                </a:solidFill>
                <a:latin typeface="Arial" charset="0"/>
                <a:ea typeface="Arial" charset="0"/>
                <a:cs typeface="Arial" charset="0"/>
              </a:rPr>
              <a:t>physio </a:t>
            </a:r>
            <a:r>
              <a:rPr lang="en-GB" sz="2400" b="1" baseline="30000" dirty="0">
                <a:solidFill>
                  <a:srgbClr val="002060"/>
                </a:solidFill>
                <a:latin typeface="Arial" charset="0"/>
                <a:ea typeface="Arial" charset="0"/>
                <a:cs typeface="Arial" charset="0"/>
              </a:rPr>
              <a:t>profession, with high competition for university </a:t>
            </a:r>
            <a:r>
              <a:rPr lang="en-GB" sz="2400" b="1" baseline="30000" dirty="0" smtClean="0">
                <a:solidFill>
                  <a:srgbClr val="002060"/>
                </a:solidFill>
                <a:latin typeface="Arial" charset="0"/>
                <a:ea typeface="Arial" charset="0"/>
                <a:cs typeface="Arial" charset="0"/>
              </a:rPr>
              <a:t>places.</a:t>
            </a:r>
            <a:r>
              <a:rPr lang="en-GB" sz="2400" b="1" dirty="0" smtClean="0">
                <a:solidFill>
                  <a:srgbClr val="002060"/>
                </a:solidFill>
                <a:latin typeface="Arial" charset="0"/>
                <a:ea typeface="Arial" charset="0"/>
                <a:cs typeface="Arial" charset="0"/>
              </a:rPr>
              <a:t> </a:t>
            </a:r>
            <a:r>
              <a:rPr lang="en-GB" sz="2400" b="1" baseline="30000" dirty="0" smtClean="0">
                <a:solidFill>
                  <a:srgbClr val="002060"/>
                </a:solidFill>
                <a:latin typeface="Arial" charset="0"/>
                <a:ea typeface="Arial" charset="0"/>
                <a:cs typeface="Arial" charset="0"/>
              </a:rPr>
              <a:t>The </a:t>
            </a:r>
            <a:r>
              <a:rPr lang="en-GB" sz="2400" b="1" baseline="30000" dirty="0">
                <a:solidFill>
                  <a:srgbClr val="002060"/>
                </a:solidFill>
                <a:latin typeface="Arial" charset="0"/>
                <a:ea typeface="Arial" charset="0"/>
                <a:cs typeface="Arial" charset="0"/>
              </a:rPr>
              <a:t>skills and expertise this offers can also help drive the transformation of primary care and community services in the longer </a:t>
            </a:r>
            <a:r>
              <a:rPr lang="en-GB" sz="2400" b="1" baseline="30000" dirty="0" smtClean="0">
                <a:solidFill>
                  <a:srgbClr val="002060"/>
                </a:solidFill>
                <a:latin typeface="Arial" charset="0"/>
                <a:ea typeface="Arial" charset="0"/>
                <a:cs typeface="Arial" charset="0"/>
              </a:rPr>
              <a:t>term</a:t>
            </a: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The long-term plan offers the chance to break down the barriers that exist and deliver a workforce that best meets the needs of patients.</a:t>
            </a:r>
            <a:endParaRPr lang="en-GB" sz="2400" b="1" baseline="30000" dirty="0">
              <a:solidFill>
                <a:srgbClr val="002060"/>
              </a:solidFill>
              <a:latin typeface="Arial" charset="0"/>
              <a:ea typeface="Arial" charset="0"/>
              <a:cs typeface="Arial" charset="0"/>
            </a:endParaRPr>
          </a:p>
        </p:txBody>
      </p:sp>
      <p:sp>
        <p:nvSpPr>
          <p:cNvPr id="7" name="Rectangle 6"/>
          <p:cNvSpPr/>
          <p:nvPr/>
        </p:nvSpPr>
        <p:spPr>
          <a:xfrm>
            <a:off x="1610626" y="682761"/>
            <a:ext cx="922032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kern="1000" spc="-100" dirty="0">
                <a:solidFill>
                  <a:srgbClr val="002060"/>
                </a:solidFill>
                <a:latin typeface="Arial" charset="0"/>
                <a:ea typeface="Arial" charset="0"/>
                <a:cs typeface="Arial" charset="0"/>
              </a:rPr>
              <a:t>T</a:t>
            </a:r>
            <a:r>
              <a:rPr kumimoji="0" lang="en-US" sz="4800" b="1" i="0" u="none" strike="noStrike" kern="1000" cap="none" spc="-100" normalizeH="0" baseline="0" noProof="0" dirty="0" smtClean="0">
                <a:ln>
                  <a:noFill/>
                </a:ln>
                <a:solidFill>
                  <a:srgbClr val="002060"/>
                </a:solidFill>
                <a:effectLst/>
                <a:uLnTx/>
                <a:uFillTx/>
                <a:latin typeface="Arial" charset="0"/>
                <a:ea typeface="Arial" charset="0"/>
                <a:cs typeface="Arial" charset="0"/>
              </a:rPr>
              <a:t>he future workforce</a:t>
            </a:r>
            <a:endPar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280589795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6" name="TextBox 5"/>
          <p:cNvSpPr txBox="1"/>
          <p:nvPr/>
        </p:nvSpPr>
        <p:spPr>
          <a:xfrm>
            <a:off x="1499789" y="1676399"/>
            <a:ext cx="1006875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C000">
                  <a:lumMod val="60000"/>
                  <a:lumOff val="40000"/>
                </a:srgbClr>
              </a:buClr>
              <a:buSzPct val="115000"/>
              <a:buFontTx/>
              <a:buNone/>
              <a:tabLst/>
              <a:defRPr/>
            </a:pPr>
            <a:endParaRPr kumimoji="0" lang="en-GB" sz="2400" b="1" i="0" u="none" strike="noStrike" kern="1200" cap="none" spc="0" normalizeH="0" baseline="30000" noProof="0" dirty="0">
              <a:ln>
                <a:noFill/>
              </a:ln>
              <a:solidFill>
                <a:srgbClr val="002060"/>
              </a:solidFill>
              <a:effectLst/>
              <a:uLnTx/>
              <a:uFillTx/>
              <a:latin typeface="Arial" charset="0"/>
              <a:ea typeface="Arial" charset="0"/>
              <a:cs typeface="Arial" charset="0"/>
            </a:endParaRPr>
          </a:p>
          <a:p>
            <a:pPr lvl="0">
              <a:buClr>
                <a:srgbClr val="FFC000">
                  <a:lumMod val="60000"/>
                  <a:lumOff val="40000"/>
                </a:srgbClr>
              </a:buClr>
              <a:buSzPct val="115000"/>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Each Sustainability and Transformation Partnership (STP) will develop a local plan to address what’s been set out in the </a:t>
            </a:r>
            <a:r>
              <a:rPr lang="en-GB" sz="2400" b="1" baseline="30000" dirty="0" smtClean="0">
                <a:solidFill>
                  <a:srgbClr val="002060"/>
                </a:solidFill>
                <a:latin typeface="Arial" charset="0"/>
                <a:ea typeface="Arial" charset="0"/>
                <a:cs typeface="Arial" charset="0"/>
              </a:rPr>
              <a:t>LTP </a:t>
            </a: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Local plans for 2018/19 are being developed now and should be in place in every STP area by </a:t>
            </a:r>
            <a:r>
              <a:rPr lang="en-GB" sz="2400" b="1" baseline="30000" dirty="0" smtClean="0">
                <a:solidFill>
                  <a:srgbClr val="002060"/>
                </a:solidFill>
                <a:latin typeface="Arial" charset="0"/>
                <a:ea typeface="Arial" charset="0"/>
                <a:cs typeface="Arial" charset="0"/>
              </a:rPr>
              <a:t>soon. Local </a:t>
            </a:r>
            <a:r>
              <a:rPr lang="en-GB" sz="2400" b="1" baseline="30000" dirty="0">
                <a:solidFill>
                  <a:srgbClr val="002060"/>
                </a:solidFill>
                <a:latin typeface="Arial" charset="0"/>
                <a:ea typeface="Arial" charset="0"/>
                <a:cs typeface="Arial" charset="0"/>
              </a:rPr>
              <a:t>five year plans should be in place by the autumn. Alongside these will be plans for developing the workforce that is needed in order to deliver and realise the ambitions that are set </a:t>
            </a:r>
            <a:r>
              <a:rPr lang="en-GB" sz="2400" b="1" baseline="30000" dirty="0" smtClean="0">
                <a:solidFill>
                  <a:srgbClr val="002060"/>
                </a:solidFill>
                <a:latin typeface="Arial" charset="0"/>
                <a:ea typeface="Arial" charset="0"/>
                <a:cs typeface="Arial" charset="0"/>
              </a:rPr>
              <a:t>out</a:t>
            </a: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The CSP is taking action to highlight the contribution that </a:t>
            </a:r>
            <a:r>
              <a:rPr lang="en-GB" sz="2400" b="1" baseline="30000" dirty="0" smtClean="0">
                <a:solidFill>
                  <a:srgbClr val="002060"/>
                </a:solidFill>
                <a:latin typeface="Arial" charset="0"/>
                <a:ea typeface="Arial" charset="0"/>
                <a:cs typeface="Arial" charset="0"/>
              </a:rPr>
              <a:t>physio </a:t>
            </a:r>
            <a:r>
              <a:rPr lang="en-GB" sz="2400" b="1" baseline="30000" dirty="0">
                <a:solidFill>
                  <a:srgbClr val="002060"/>
                </a:solidFill>
                <a:latin typeface="Arial" charset="0"/>
                <a:ea typeface="Arial" charset="0"/>
                <a:cs typeface="Arial" charset="0"/>
              </a:rPr>
              <a:t>staff can make to development and delivery of the plans with STPs, but we need to work with you to maximise this important </a:t>
            </a:r>
            <a:r>
              <a:rPr lang="en-GB" sz="2400" b="1" baseline="30000" dirty="0" smtClean="0">
                <a:solidFill>
                  <a:srgbClr val="002060"/>
                </a:solidFill>
                <a:latin typeface="Arial" charset="0"/>
                <a:ea typeface="Arial" charset="0"/>
                <a:cs typeface="Arial" charset="0"/>
              </a:rPr>
              <a:t>opportunity </a:t>
            </a:r>
            <a:endParaRPr lang="en-GB" sz="2400" b="1" baseline="30000" dirty="0">
              <a:solidFill>
                <a:srgbClr val="002060"/>
              </a:solidFill>
              <a:latin typeface="Arial" charset="0"/>
              <a:ea typeface="Arial" charset="0"/>
              <a:cs typeface="Arial" charset="0"/>
            </a:endParaRPr>
          </a:p>
          <a:p>
            <a:pPr lvl="0">
              <a:buClr>
                <a:srgbClr val="FFC000">
                  <a:lumMod val="60000"/>
                  <a:lumOff val="40000"/>
                </a:srgbClr>
              </a:buClr>
              <a:buSzPct val="115000"/>
            </a:pPr>
            <a:r>
              <a:rPr lang="en-GB" sz="2400" b="1" baseline="30000" dirty="0">
                <a:solidFill>
                  <a:srgbClr val="002060"/>
                </a:solidFill>
                <a:latin typeface="Arial" charset="0"/>
                <a:ea typeface="Arial" charset="0"/>
                <a:cs typeface="Arial" charset="0"/>
              </a:rPr>
              <a:t> </a:t>
            </a: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You can help position </a:t>
            </a:r>
            <a:r>
              <a:rPr lang="en-GB" sz="2400" b="1" baseline="30000" dirty="0" smtClean="0">
                <a:solidFill>
                  <a:srgbClr val="002060"/>
                </a:solidFill>
                <a:latin typeface="Arial" charset="0"/>
                <a:ea typeface="Arial" charset="0"/>
                <a:cs typeface="Arial" charset="0"/>
              </a:rPr>
              <a:t>physio </a:t>
            </a:r>
            <a:r>
              <a:rPr lang="en-GB" sz="2400" b="1" baseline="30000" dirty="0">
                <a:solidFill>
                  <a:srgbClr val="002060"/>
                </a:solidFill>
                <a:latin typeface="Arial" charset="0"/>
                <a:ea typeface="Arial" charset="0"/>
                <a:cs typeface="Arial" charset="0"/>
              </a:rPr>
              <a:t>at the forefront when healthcare decision makers are developing plans and allocating resources in your local </a:t>
            </a:r>
            <a:r>
              <a:rPr lang="en-GB" sz="2400" b="1" baseline="30000" dirty="0" smtClean="0">
                <a:solidFill>
                  <a:srgbClr val="002060"/>
                </a:solidFill>
                <a:latin typeface="Arial" charset="0"/>
                <a:ea typeface="Arial" charset="0"/>
                <a:cs typeface="Arial" charset="0"/>
              </a:rPr>
              <a:t>area</a:t>
            </a: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endParaRPr lang="en-GB" sz="2400" b="1" baseline="30000" dirty="0">
              <a:solidFill>
                <a:srgbClr val="002060"/>
              </a:solidFill>
              <a:latin typeface="Arial" charset="0"/>
              <a:ea typeface="Arial" charset="0"/>
              <a:cs typeface="Arial" charset="0"/>
            </a:endParaRPr>
          </a:p>
          <a:p>
            <a:pPr marL="342900" lvl="0" indent="-342900">
              <a:buClr>
                <a:srgbClr val="FFC000">
                  <a:lumMod val="60000"/>
                  <a:lumOff val="40000"/>
                </a:srgbClr>
              </a:buClr>
              <a:buSzPct val="115000"/>
              <a:buFont typeface="Arial" charset="0"/>
              <a:buChar char="•"/>
            </a:pPr>
            <a:r>
              <a:rPr lang="en-GB" sz="2400" b="1" baseline="30000" dirty="0">
                <a:solidFill>
                  <a:srgbClr val="002060"/>
                </a:solidFill>
                <a:latin typeface="Arial" charset="0"/>
                <a:ea typeface="Arial" charset="0"/>
                <a:cs typeface="Arial" charset="0"/>
              </a:rPr>
              <a:t>T</a:t>
            </a:r>
            <a:r>
              <a:rPr lang="en-GB" sz="2400" b="1" baseline="30000" dirty="0" smtClean="0">
                <a:solidFill>
                  <a:srgbClr val="002060"/>
                </a:solidFill>
                <a:latin typeface="Arial" charset="0"/>
                <a:ea typeface="Arial" charset="0"/>
                <a:cs typeface="Arial" charset="0"/>
              </a:rPr>
              <a:t>he </a:t>
            </a:r>
            <a:r>
              <a:rPr lang="en-GB" sz="2400" b="1" baseline="30000" dirty="0">
                <a:solidFill>
                  <a:srgbClr val="002060"/>
                </a:solidFill>
                <a:latin typeface="Arial" charset="0"/>
                <a:ea typeface="Arial" charset="0"/>
                <a:cs typeface="Arial" charset="0"/>
              </a:rPr>
              <a:t>focus </a:t>
            </a:r>
            <a:r>
              <a:rPr lang="en-GB" sz="2400" b="1" baseline="30000" dirty="0" smtClean="0">
                <a:solidFill>
                  <a:srgbClr val="002060"/>
                </a:solidFill>
                <a:latin typeface="Arial" charset="0"/>
                <a:ea typeface="Arial" charset="0"/>
                <a:cs typeface="Arial" charset="0"/>
              </a:rPr>
              <a:t>is now </a:t>
            </a:r>
            <a:r>
              <a:rPr lang="en-GB" sz="2400" b="1" baseline="30000" dirty="0">
                <a:solidFill>
                  <a:srgbClr val="002060"/>
                </a:solidFill>
                <a:latin typeface="Arial" charset="0"/>
                <a:ea typeface="Arial" charset="0"/>
                <a:cs typeface="Arial" charset="0"/>
              </a:rPr>
              <a:t>on the </a:t>
            </a:r>
            <a:r>
              <a:rPr lang="en-GB" sz="2400" b="1" baseline="30000" dirty="0" smtClean="0">
                <a:solidFill>
                  <a:srgbClr val="002060"/>
                </a:solidFill>
                <a:latin typeface="Arial" charset="0"/>
                <a:ea typeface="Arial" charset="0"/>
                <a:cs typeface="Arial" charset="0"/>
              </a:rPr>
              <a:t>STP </a:t>
            </a:r>
            <a:r>
              <a:rPr lang="en-GB" sz="2400" b="1" baseline="30000" dirty="0">
                <a:solidFill>
                  <a:srgbClr val="002060"/>
                </a:solidFill>
                <a:latin typeface="Arial" charset="0"/>
                <a:ea typeface="Arial" charset="0"/>
                <a:cs typeface="Arial" charset="0"/>
              </a:rPr>
              <a:t>local </a:t>
            </a:r>
            <a:r>
              <a:rPr lang="en-GB" sz="2400" b="1" baseline="30000" dirty="0" smtClean="0">
                <a:solidFill>
                  <a:srgbClr val="002060"/>
                </a:solidFill>
                <a:latin typeface="Arial" charset="0"/>
                <a:ea typeface="Arial" charset="0"/>
                <a:cs typeface="Arial" charset="0"/>
              </a:rPr>
              <a:t>plans </a:t>
            </a:r>
            <a:r>
              <a:rPr lang="en-GB" sz="2400" b="1" baseline="30000" dirty="0">
                <a:solidFill>
                  <a:srgbClr val="002060"/>
                </a:solidFill>
                <a:latin typeface="Arial" charset="0"/>
                <a:ea typeface="Arial" charset="0"/>
                <a:cs typeface="Arial" charset="0"/>
              </a:rPr>
              <a:t>and influencing how these </a:t>
            </a:r>
            <a:r>
              <a:rPr lang="en-GB" sz="2400" b="1" baseline="30000" dirty="0" smtClean="0">
                <a:solidFill>
                  <a:srgbClr val="002060"/>
                </a:solidFill>
                <a:latin typeface="Arial" charset="0"/>
                <a:ea typeface="Arial" charset="0"/>
                <a:cs typeface="Arial" charset="0"/>
              </a:rPr>
              <a:t>develop.</a:t>
            </a:r>
            <a:endParaRPr kumimoji="0" lang="en-GB" sz="2400" b="1" i="0" u="none" strike="noStrike" kern="1200" cap="none" spc="0" normalizeH="0" baseline="30000" noProof="0" dirty="0">
              <a:ln>
                <a:noFill/>
              </a:ln>
              <a:solidFill>
                <a:srgbClr val="002060"/>
              </a:solidFill>
              <a:effectLst/>
              <a:uLnTx/>
              <a:uFillTx/>
              <a:latin typeface="Arial" charset="0"/>
              <a:ea typeface="Arial" charset="0"/>
              <a:cs typeface="Arial" charset="0"/>
            </a:endParaRPr>
          </a:p>
        </p:txBody>
      </p:sp>
      <p:sp>
        <p:nvSpPr>
          <p:cNvPr id="7" name="Rectangle 6"/>
          <p:cNvSpPr/>
          <p:nvPr/>
        </p:nvSpPr>
        <p:spPr>
          <a:xfrm>
            <a:off x="1499790" y="427517"/>
            <a:ext cx="9220323"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000" cap="none" spc="-100" normalizeH="0" baseline="0" noProof="0" dirty="0" smtClean="0">
                <a:ln>
                  <a:noFill/>
                </a:ln>
                <a:solidFill>
                  <a:srgbClr val="002060"/>
                </a:solidFill>
                <a:effectLst/>
                <a:uLnTx/>
                <a:uFillTx/>
                <a:latin typeface="Arial" charset="0"/>
                <a:ea typeface="Arial" charset="0"/>
                <a:cs typeface="Arial" charset="0"/>
              </a:rPr>
              <a:t>What physio staff need to do: Think Physio Act Local</a:t>
            </a:r>
            <a:endPar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35287420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wnload [Read-Only]" id="{AA2C2B42-5821-4C98-BD8A-F86B8E242564}" vid="{449D175A-D595-4D95-920A-01F9D50091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CSP_Corporate Powerpoint Template 2018</Template>
  <TotalTime>83</TotalTime>
  <Words>771</Words>
  <Application>Microsoft Office PowerPoint</Application>
  <PresentationFormat>Widescreen</PresentationFormat>
  <Paragraphs>123</Paragraphs>
  <Slides>15</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Chartered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Chappell</dc:creator>
  <cp:lastModifiedBy>Catherine Chappell</cp:lastModifiedBy>
  <cp:revision>9</cp:revision>
  <dcterms:created xsi:type="dcterms:W3CDTF">2019-04-09T14:47:03Z</dcterms:created>
  <dcterms:modified xsi:type="dcterms:W3CDTF">2019-04-09T16:11:01Z</dcterms:modified>
</cp:coreProperties>
</file>