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5"/>
  </p:notesMasterIdLst>
  <p:sldIdLst>
    <p:sldId id="256" r:id="rId6"/>
    <p:sldId id="260" r:id="rId7"/>
    <p:sldId id="259" r:id="rId8"/>
    <p:sldId id="257" r:id="rId9"/>
    <p:sldId id="258" r:id="rId10"/>
    <p:sldId id="266" r:id="rId11"/>
    <p:sldId id="263" r:id="rId12"/>
    <p:sldId id="267" r:id="rId13"/>
    <p:sldId id="268" r:id="rId14"/>
  </p:sldIdLst>
  <p:sldSz cx="9144000" cy="6858000" type="screen4x3"/>
  <p:notesSz cx="6669088" cy="987266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71B5"/>
    <a:srgbClr val="005EB8"/>
    <a:srgbClr val="78BE20"/>
    <a:srgbClr val="EA5D10"/>
    <a:srgbClr val="009639"/>
    <a:srgbClr val="DA291C"/>
    <a:srgbClr val="ED8B00"/>
    <a:srgbClr val="8BB6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980" autoAdjust="0"/>
  </p:normalViewPr>
  <p:slideViewPr>
    <p:cSldViewPr>
      <p:cViewPr varScale="1">
        <p:scale>
          <a:sx n="78" d="100"/>
          <a:sy n="78" d="100"/>
        </p:scale>
        <p:origin x="1522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2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59878A-29AB-454A-AD86-2389F9765356}" type="datetimeFigureOut">
              <a:rPr lang="en-GB" smtClean="0"/>
              <a:t>13/10/2019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8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32CEA-EA84-4C19-8B9B-C89477541F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396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32CEA-EA84-4C19-8B9B-C89477541F4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48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32CEA-EA84-4C19-8B9B-C89477541F4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036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32CEA-EA84-4C19-8B9B-C89477541F4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999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Fleetwood</a:t>
            </a:r>
            <a:r>
              <a:rPr lang="en-GB" baseline="0" dirty="0"/>
              <a:t> is part of the Fylde and Wyre CCG</a:t>
            </a:r>
            <a:endParaRPr lang="en-GB" dirty="0"/>
          </a:p>
          <a:p>
            <a:r>
              <a:rPr lang="en-GB" dirty="0"/>
              <a:t>Age and sex</a:t>
            </a:r>
            <a:r>
              <a:rPr lang="en-GB" baseline="0" dirty="0"/>
              <a:t> profile of registered patients from January 2019 roughly 50/50 split male and female</a:t>
            </a:r>
          </a:p>
          <a:p>
            <a:r>
              <a:rPr lang="en-GB" baseline="0" dirty="0"/>
              <a:t>Total number of patients 28,394 </a:t>
            </a:r>
          </a:p>
          <a:p>
            <a:r>
              <a:rPr lang="en-GB" baseline="0" dirty="0"/>
              <a:t>26.6% of the population is aged 60 and above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32CEA-EA84-4C19-8B9B-C89477541F4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229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32CEA-EA84-4C19-8B9B-C89477541F4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870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Since 1</a:t>
            </a:r>
            <a:r>
              <a:rPr lang="en-GB" baseline="30000" dirty="0"/>
              <a:t>st</a:t>
            </a:r>
            <a:r>
              <a:rPr lang="en-GB" dirty="0"/>
              <a:t> July -30</a:t>
            </a:r>
            <a:r>
              <a:rPr lang="en-GB" baseline="30000" dirty="0"/>
              <a:t>th</a:t>
            </a:r>
            <a:r>
              <a:rPr lang="en-GB" dirty="0"/>
              <a:t> September</a:t>
            </a:r>
            <a:r>
              <a:rPr lang="en-GB" baseline="0" dirty="0"/>
              <a:t> we have seen 252 patients as a first contact.</a:t>
            </a:r>
          </a:p>
          <a:p>
            <a:r>
              <a:rPr lang="en-GB" baseline="0" dirty="0"/>
              <a:t>174 of those were streamed from reception, 78 were streamed from GP.</a:t>
            </a:r>
          </a:p>
          <a:p>
            <a:endParaRPr lang="en-GB" baseline="0" dirty="0"/>
          </a:p>
          <a:p>
            <a:r>
              <a:rPr lang="en-GB" baseline="0" dirty="0"/>
              <a:t>Patient satisfaction –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 out of those recorded 100% said they were satisfied with the care they received in the clinic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100% felt that the health professional treated them with respect and dignity in their appointment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94% were extremely likely to recommend the service to friends and family, with 97% saying they would recommend.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32CEA-EA84-4C19-8B9B-C89477541F4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730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9346247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492896"/>
            <a:ext cx="8229600" cy="396044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124054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68760"/>
            <a:ext cx="2057400" cy="52565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68760"/>
            <a:ext cx="6019800" cy="52565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97836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9604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9698986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784164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896"/>
            <a:ext cx="4038600" cy="3960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896"/>
            <a:ext cx="4038600" cy="3960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481975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08012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242088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140968"/>
            <a:ext cx="4040188" cy="33123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242088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140968"/>
            <a:ext cx="4041775" cy="33123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2546090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395661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6588643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3008313" cy="94602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40768"/>
            <a:ext cx="5111750" cy="47853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48880"/>
            <a:ext cx="3008313" cy="37772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2512649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15374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65919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72048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584478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26876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564904"/>
            <a:ext cx="8229600" cy="3959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358" y="267930"/>
            <a:ext cx="18415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7" y="6197102"/>
            <a:ext cx="9153622" cy="733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5EB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5EB8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5EB8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5EB8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5EB8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A71B5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A71B5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A71B5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A71B5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FIRST CONTACT PRACTIONER IN MSK CARE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sz="1200" b="1" dirty="0"/>
          </a:p>
          <a:p>
            <a:r>
              <a:rPr lang="en-GB" sz="1400" b="1" dirty="0"/>
              <a:t>Catherine Whiles</a:t>
            </a:r>
            <a:endParaRPr lang="en-GB" sz="1400" dirty="0"/>
          </a:p>
          <a:p>
            <a:r>
              <a:rPr lang="en-GB" sz="1400" b="1" dirty="0"/>
              <a:t>Clinical Specialist Physiotherapist</a:t>
            </a:r>
          </a:p>
          <a:p>
            <a:r>
              <a:rPr lang="en-GB" sz="1400" b="1" dirty="0"/>
              <a:t>First Contact Practitioner in Physiotherapy</a:t>
            </a:r>
            <a:endParaRPr lang="en-GB" sz="1400" dirty="0"/>
          </a:p>
          <a:p>
            <a:r>
              <a:rPr lang="en-GB" sz="1400" b="1" dirty="0"/>
              <a:t>MSK Service</a:t>
            </a:r>
            <a:endParaRPr lang="en-GB" sz="1400" dirty="0"/>
          </a:p>
          <a:p>
            <a:r>
              <a:rPr lang="en-GB" sz="1400" b="1" dirty="0"/>
              <a:t>Adult Community Services &amp; Long Term Conditions </a:t>
            </a:r>
            <a:endParaRPr lang="en-GB" sz="1400" dirty="0"/>
          </a:p>
          <a:p>
            <a:r>
              <a:rPr lang="en-GB" sz="1400" b="1" dirty="0"/>
              <a:t>Blackpool Teaching Hospitals NHS Foundation Trust</a:t>
            </a:r>
            <a:endParaRPr lang="en-GB" sz="1400" dirty="0"/>
          </a:p>
          <a:p>
            <a:r>
              <a:rPr lang="en-GB" b="1" dirty="0"/>
              <a:t> 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3091710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Implementation FCP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/>
              <a:t>Part of NHSE implementation plan</a:t>
            </a:r>
          </a:p>
          <a:p>
            <a:r>
              <a:rPr lang="en-GB" sz="2000" dirty="0"/>
              <a:t>At least one neighbourhood as an early implementer site for FCP</a:t>
            </a:r>
          </a:p>
          <a:p>
            <a:r>
              <a:rPr lang="en-GB" sz="2000" dirty="0"/>
              <a:t>CCG presented with 3 options</a:t>
            </a:r>
          </a:p>
          <a:p>
            <a:r>
              <a:rPr lang="en-GB" sz="2000" dirty="0"/>
              <a:t>Remain within current MSK Service financial envelope </a:t>
            </a:r>
          </a:p>
          <a:p>
            <a:r>
              <a:rPr lang="en-GB" sz="2000" dirty="0"/>
              <a:t>Rapid access Physiotherapy FCP model developed</a:t>
            </a:r>
          </a:p>
          <a:p>
            <a:r>
              <a:rPr lang="en-GB" sz="2000" dirty="0"/>
              <a:t>July 2019</a:t>
            </a:r>
          </a:p>
          <a:p>
            <a:r>
              <a:rPr lang="en-GB" sz="2000" dirty="0"/>
              <a:t>3 GP Practices </a:t>
            </a:r>
          </a:p>
          <a:p>
            <a:r>
              <a:rPr lang="en-GB" sz="2000" dirty="0"/>
              <a:t>Run with existing staff from the MSK service within the local area</a:t>
            </a:r>
          </a:p>
        </p:txBody>
      </p:sp>
    </p:spTree>
    <p:extLst>
      <p:ext uri="{BB962C8B-B14F-4D97-AF65-F5344CB8AC3E}">
        <p14:creationId xmlns:p14="http://schemas.microsoft.com/office/powerpoint/2010/main" val="135013192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We Are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744416"/>
          </a:xfrm>
        </p:spPr>
        <p:txBody>
          <a:bodyPr/>
          <a:lstStyle/>
          <a:p>
            <a:r>
              <a:rPr lang="en-GB" sz="2000" dirty="0"/>
              <a:t>Fylde coast health care made up of: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GB" sz="2000" dirty="0"/>
              <a:t>Blackpool teaching hospital NHS Foundation Trust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GB" sz="2000" dirty="0"/>
              <a:t>Blackpool CCG – 21 GP practices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GB" sz="2000" dirty="0"/>
              <a:t>Fylde and Wyre CCG – 19 GP practices 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GB" sz="2000" dirty="0"/>
          </a:p>
          <a:p>
            <a:pPr marL="914400" lvl="2" indent="0">
              <a:buNone/>
            </a:pPr>
            <a:r>
              <a:rPr lang="en-GB" sz="2000" dirty="0"/>
              <a:t>Neighbourhood: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GB" sz="2000" dirty="0"/>
              <a:t>Broadway Medical Centre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GB" sz="2000" dirty="0"/>
              <a:t>Fleetwood Surgery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GB" sz="2000" dirty="0"/>
              <a:t>The </a:t>
            </a:r>
            <a:r>
              <a:rPr lang="en-GB" sz="2000" dirty="0" err="1"/>
              <a:t>Mountview</a:t>
            </a:r>
            <a:r>
              <a:rPr lang="en-GB" sz="2000" dirty="0"/>
              <a:t> Practice</a:t>
            </a:r>
            <a:r>
              <a:rPr lang="en-GB" dirty="0"/>
              <a:t>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34097C-AF33-4F40-B5A0-23DC49D5F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8553" y="4186479"/>
            <a:ext cx="2738247" cy="205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2274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438" y="1124744"/>
            <a:ext cx="2905125" cy="4814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79912" y="5938838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Female              Male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79912" y="507955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FLEETWOOD  </a:t>
            </a:r>
            <a:r>
              <a:rPr lang="en-GB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4477006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5EB8"/>
                </a:solidFill>
              </a:rPr>
              <a:t>28,394 – total number of registered patients January 2019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8DCC20-00F0-A843-91E6-4896CF2D1FEB}"/>
              </a:ext>
            </a:extLst>
          </p:cNvPr>
          <p:cNvSpPr txBox="1"/>
          <p:nvPr/>
        </p:nvSpPr>
        <p:spPr>
          <a:xfrm>
            <a:off x="6516216" y="4477006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>
                <a:solidFill>
                  <a:srgbClr val="0A71B5"/>
                </a:solidFill>
              </a:rPr>
              <a:t>26.6% of the population is 60 and above </a:t>
            </a:r>
            <a:endParaRPr lang="en-US" dirty="0">
              <a:solidFill>
                <a:srgbClr val="0A71B5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6B69F4-9693-B44D-A16F-1756562AD870}"/>
              </a:ext>
            </a:extLst>
          </p:cNvPr>
          <p:cNvSpPr txBox="1"/>
          <p:nvPr/>
        </p:nvSpPr>
        <p:spPr>
          <a:xfrm rot="18772339">
            <a:off x="3665246" y="2551503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CD4517-C1AE-B045-A565-5479B6A9B40C}"/>
              </a:ext>
            </a:extLst>
          </p:cNvPr>
          <p:cNvSpPr txBox="1"/>
          <p:nvPr/>
        </p:nvSpPr>
        <p:spPr>
          <a:xfrm>
            <a:off x="395536" y="969620"/>
            <a:ext cx="1612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>
              <a:solidFill>
                <a:srgbClr val="005EB8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64" y="963344"/>
            <a:ext cx="1264008" cy="136349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29364" y="2326834"/>
            <a:ext cx="12538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51.8% 48.2%</a:t>
            </a:r>
          </a:p>
        </p:txBody>
      </p:sp>
    </p:spTree>
    <p:extLst>
      <p:ext uri="{BB962C8B-B14F-4D97-AF65-F5344CB8AC3E}">
        <p14:creationId xmlns:p14="http://schemas.microsoft.com/office/powerpoint/2010/main" val="16448205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MSK SERVICE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000" dirty="0"/>
              <a:t>Community based service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/>
              <a:t>2 Tier service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/>
              <a:t>Consultant Physiotherapist, Extended Scope Practitioners, Consultant Orthopaedic Surgeon, GP with special interest in MSK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/>
              <a:t>Clinical Specialist Physiotherapists, Physiotherapists, Physiotherapy assistants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/>
              <a:t>Offers single point of access, providing triage of referrals to MSK and T&amp;O, clinical assessment, including investigations when required and appropriate management or onwards referral</a:t>
            </a:r>
          </a:p>
        </p:txBody>
      </p:sp>
    </p:spTree>
    <p:extLst>
      <p:ext uri="{BB962C8B-B14F-4D97-AF65-F5344CB8AC3E}">
        <p14:creationId xmlns:p14="http://schemas.microsoft.com/office/powerpoint/2010/main" val="23192746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197AB-F759-0E4D-B9F3-41403F325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080120"/>
          </a:xfrm>
        </p:spPr>
        <p:txBody>
          <a:bodyPr/>
          <a:lstStyle/>
          <a:p>
            <a:r>
              <a:rPr lang="en-GB" dirty="0"/>
              <a:t>SERVICE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ED673-3799-C549-865A-A521AB8F5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544" y="2420888"/>
            <a:ext cx="4040188" cy="639762"/>
          </a:xfrm>
        </p:spPr>
        <p:txBody>
          <a:bodyPr/>
          <a:lstStyle/>
          <a:p>
            <a:r>
              <a:rPr lang="en-GB" dirty="0">
                <a:solidFill>
                  <a:srgbClr val="0A71B5"/>
                </a:solidFill>
              </a:rPr>
              <a:t>CHALLENGES</a:t>
            </a:r>
            <a:r>
              <a:rPr lang="en-GB" dirty="0"/>
              <a:t> 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F30905-3F2D-004E-8E7E-E3FF252A9A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3140968"/>
            <a:ext cx="4041775" cy="3312367"/>
          </a:xfrm>
        </p:spPr>
        <p:txBody>
          <a:bodyPr/>
          <a:lstStyle/>
          <a:p>
            <a:r>
              <a:rPr lang="en-GB" sz="2000" dirty="0"/>
              <a:t>First line management at appropriate time</a:t>
            </a:r>
          </a:p>
          <a:p>
            <a:endParaRPr lang="en-GB" sz="2000" dirty="0"/>
          </a:p>
          <a:p>
            <a:r>
              <a:rPr lang="en-GB" sz="2000" dirty="0"/>
              <a:t>Rapid access to MSK service</a:t>
            </a:r>
          </a:p>
          <a:p>
            <a:endParaRPr lang="en-GB" sz="2000" dirty="0"/>
          </a:p>
          <a:p>
            <a:r>
              <a:rPr lang="en-GB" sz="2000" dirty="0"/>
              <a:t>Time</a:t>
            </a:r>
          </a:p>
          <a:p>
            <a:endParaRPr lang="en-GB" sz="2000" dirty="0"/>
          </a:p>
          <a:p>
            <a:r>
              <a:rPr lang="en-GB" sz="2000" dirty="0"/>
              <a:t>FFT satisfaction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F9DAF0-FFF2-9442-B2F0-57A874C9DA1F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4644008" y="2420888"/>
            <a:ext cx="4041775" cy="639762"/>
          </a:xfrm>
        </p:spPr>
        <p:txBody>
          <a:bodyPr/>
          <a:lstStyle/>
          <a:p>
            <a:r>
              <a:rPr lang="en-GB" dirty="0">
                <a:solidFill>
                  <a:srgbClr val="0A71B5"/>
                </a:solidFill>
              </a:rPr>
              <a:t>BENEFITS</a:t>
            </a:r>
            <a:endParaRPr lang="en-US" dirty="0">
              <a:solidFill>
                <a:srgbClr val="0A71B5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814634-4658-9C4A-A63F-376BDF862F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3140968"/>
            <a:ext cx="4040188" cy="3312367"/>
          </a:xfrm>
        </p:spPr>
        <p:txBody>
          <a:bodyPr/>
          <a:lstStyle/>
          <a:p>
            <a:r>
              <a:rPr lang="en-GB" sz="2000" dirty="0"/>
              <a:t>IT – community / GP systems</a:t>
            </a:r>
          </a:p>
          <a:p>
            <a:endParaRPr lang="en-GB" sz="2000" dirty="0"/>
          </a:p>
          <a:p>
            <a:r>
              <a:rPr lang="en-GB" sz="2000" dirty="0"/>
              <a:t>Implementation </a:t>
            </a:r>
          </a:p>
          <a:p>
            <a:endParaRPr lang="en-GB" sz="2000" dirty="0"/>
          </a:p>
          <a:p>
            <a:r>
              <a:rPr lang="en-GB" sz="2000" dirty="0"/>
              <a:t>Care Navigator Education </a:t>
            </a:r>
          </a:p>
          <a:p>
            <a:endParaRPr lang="en-GB" sz="2000" dirty="0"/>
          </a:p>
          <a:p>
            <a:r>
              <a:rPr lang="en-GB" sz="2000" dirty="0"/>
              <a:t>Utilisation / empty clinics </a:t>
            </a:r>
          </a:p>
          <a:p>
            <a:endParaRPr lang="en-US" sz="2000" dirty="0"/>
          </a:p>
        </p:txBody>
      </p:sp>
      <p:pic>
        <p:nvPicPr>
          <p:cNvPr id="8" name="Picture 3" descr="C:\Users\catherine.whiles\AppData\Local\Microsoft\Windows\INetCache\IE\0FPR1K1K\question-2309042_640[1].jpg">
            <a:extLst>
              <a:ext uri="{FF2B5EF4-FFF2-40B4-BE49-F238E27FC236}">
                <a16:creationId xmlns:a16="http://schemas.microsoft.com/office/drawing/2014/main" id="{CF937D75-C4BD-3E4B-932A-0A19157F3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76671"/>
            <a:ext cx="2372639" cy="208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6787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Patient Satisfaction </a:t>
            </a:r>
          </a:p>
        </p:txBody>
      </p:sp>
      <p:pic>
        <p:nvPicPr>
          <p:cNvPr id="1026" name="Picture 2" descr="C:\Users\catherine.whiles\AppData\Local\Microsoft\Windows\INetCache\IE\VYUZQJDW\listening-feedback-communication[1]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907" y="4639323"/>
            <a:ext cx="2492499" cy="140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868284" y="4700564"/>
            <a:ext cx="1748504" cy="1422989"/>
          </a:xfrm>
          <a:prstGeom prst="wedgeRoundRectCallout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ysClr val="windowText" lastClr="000000"/>
                </a:solidFill>
              </a:rPr>
              <a:t>Very impressed. I was able to see the correct person without a long wait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5519117" y="2195976"/>
            <a:ext cx="914400" cy="612648"/>
          </a:xfrm>
          <a:prstGeom prst="wedgeRoundRectCallout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ysClr val="windowText" lastClr="000000"/>
                </a:solidFill>
              </a:rPr>
              <a:t>Excellent care 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6732240" y="4554413"/>
            <a:ext cx="1454015" cy="1305688"/>
          </a:xfrm>
          <a:prstGeom prst="wedgeRoundRectCallout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ysClr val="windowText" lastClr="000000"/>
                </a:solidFill>
              </a:rPr>
              <a:t>Very impressed with the service, hope it continues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899592" y="3672826"/>
            <a:ext cx="1094138" cy="836293"/>
          </a:xfrm>
          <a:prstGeom prst="wedgeRoundRectCallout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ysClr val="windowText" lastClr="000000"/>
                </a:solidFill>
              </a:rPr>
              <a:t>Great from start to finish 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539553" y="2343335"/>
            <a:ext cx="2908354" cy="869642"/>
          </a:xfrm>
          <a:prstGeom prst="wedgeRoundRectCallout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ysClr val="windowText" lastClr="000000"/>
                </a:solidFill>
              </a:rPr>
              <a:t>Very quick appointment, extremely helpful and knowledgeable, made me feel at ease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3730386" y="2954928"/>
            <a:ext cx="2245931" cy="1136044"/>
          </a:xfrm>
          <a:prstGeom prst="wedgeRoundRectCallout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ysClr val="windowText" lastClr="000000"/>
                </a:solidFill>
              </a:rPr>
              <a:t>Left the appointment reassured that I was treated well and that everything was explained to me throughout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2411760" y="3550590"/>
            <a:ext cx="1181082" cy="864096"/>
          </a:xfrm>
          <a:prstGeom prst="wedgeRoundRectCallout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ysClr val="windowText" lastClr="000000"/>
                </a:solidFill>
              </a:rPr>
              <a:t>Excellent treatment 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6372200" y="2778156"/>
            <a:ext cx="2313892" cy="1080120"/>
          </a:xfrm>
          <a:prstGeom prst="wedgeRoundRectCallout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ysClr val="windowText" lastClr="000000"/>
                </a:solidFill>
              </a:rPr>
              <a:t>Quick service, referral to physio organised promptly</a:t>
            </a:r>
          </a:p>
        </p:txBody>
      </p:sp>
    </p:spTree>
    <p:extLst>
      <p:ext uri="{BB962C8B-B14F-4D97-AF65-F5344CB8AC3E}">
        <p14:creationId xmlns:p14="http://schemas.microsoft.com/office/powerpoint/2010/main" val="2824569669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BBAEE-0E8E-5049-826A-CB6748115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PERSONAL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B7F0A-5975-7042-A75D-41A2E71225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rgbClr val="0A71B5"/>
                </a:solidFill>
              </a:rPr>
              <a:t>CHALLENGES</a:t>
            </a:r>
            <a:endParaRPr lang="en-US" dirty="0">
              <a:solidFill>
                <a:srgbClr val="0A71B5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04FB37-C80B-3743-98A7-96C6B71EBE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Title</a:t>
            </a:r>
          </a:p>
          <a:p>
            <a:r>
              <a:rPr lang="en-GB" dirty="0"/>
              <a:t>Integration primary care team</a:t>
            </a:r>
          </a:p>
          <a:p>
            <a:r>
              <a:rPr lang="en-GB" dirty="0"/>
              <a:t>FCP module – mentor </a:t>
            </a:r>
          </a:p>
          <a:p>
            <a:r>
              <a:rPr lang="en-GB" dirty="0"/>
              <a:t>Consulting styles </a:t>
            </a:r>
          </a:p>
          <a:p>
            <a:r>
              <a:rPr lang="en-GB" dirty="0"/>
              <a:t>Isolation  </a:t>
            </a:r>
          </a:p>
          <a:p>
            <a:r>
              <a:rPr lang="en-GB" dirty="0"/>
              <a:t>Fear of missing something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0FDC10-95DB-4849-9904-A3CFAA9868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>
                <a:solidFill>
                  <a:srgbClr val="0A71B5"/>
                </a:solidFill>
              </a:rPr>
              <a:t>BENEFITS</a:t>
            </a:r>
            <a:endParaRPr lang="en-US" dirty="0">
              <a:solidFill>
                <a:srgbClr val="0A71B5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9F44E3-19EB-D341-A2B1-01876C063FE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/>
              <a:t>Support</a:t>
            </a:r>
          </a:p>
          <a:p>
            <a:r>
              <a:rPr lang="en-GB" dirty="0"/>
              <a:t>Uclan Module </a:t>
            </a:r>
          </a:p>
          <a:p>
            <a:r>
              <a:rPr lang="en-GB" dirty="0"/>
              <a:t>New skills </a:t>
            </a:r>
          </a:p>
          <a:p>
            <a:r>
              <a:rPr lang="en-GB" dirty="0"/>
              <a:t>FCP/MSK service </a:t>
            </a:r>
          </a:p>
          <a:p>
            <a:r>
              <a:rPr lang="en-GB" dirty="0"/>
              <a:t>Quality Improvement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E1DFEA-C113-A547-84E6-9E91BEF34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66" y="122612"/>
            <a:ext cx="3533375" cy="257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6635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681D4-E458-0246-A9DA-EDC7951158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 YOU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404A9-5D26-0243-8F34-8E598F82FF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859181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609AC51C127C4EB415566BF2EF7530" ma:contentTypeVersion="2" ma:contentTypeDescription="Create a new document." ma:contentTypeScope="" ma:versionID="c27c0ef97167efc48e378a3543044098">
  <xsd:schema xmlns:xsd="http://www.w3.org/2001/XMLSchema" xmlns:xs="http://www.w3.org/2001/XMLSchema" xmlns:p="http://schemas.microsoft.com/office/2006/metadata/properties" xmlns:ns1="http://schemas.microsoft.com/sharepoint/v3" xmlns:ns2="0bad8fe3-5959-42de-a75d-4d6b4c8fb126" targetNamespace="http://schemas.microsoft.com/office/2006/metadata/properties" ma:root="true" ma:fieldsID="8451c29ca8bc63fa492aee7036fe8870" ns1:_="" ns2:_="">
    <xsd:import namespace="http://schemas.microsoft.com/sharepoint/v3"/>
    <xsd:import namespace="0bad8fe3-5959-42de-a75d-4d6b4c8fb126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ad8fe3-5959-42de-a75d-4d6b4c8fb12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SharedWithUsers xmlns="0bad8fe3-5959-42de-a75d-4d6b4c8fb126">
      <UserInfo>
        <DisplayName>Oates Judith (BFWH)</DisplayName>
        <AccountId>87</AccountId>
        <AccountType/>
      </UserInfo>
    </SharedWithUsers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6B5E8B0-1D6A-4891-AB9F-8BDA490CC0C0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793A8B42-EB22-4E91-9B71-298B72B1A381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sharepoint/v3"/>
    <ds:schemaRef ds:uri="0bad8fe3-5959-42de-a75d-4d6b4c8fb126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13FCD7B-1E82-4FD8-9E30-22F944F9ECD3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0bad8fe3-5959-42de-a75d-4d6b4c8fb126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E2E5237A-8097-4314-BD11-7B179B11AB0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1240</TotalTime>
  <Words>486</Words>
  <Application>Microsoft Office PowerPoint</Application>
  <PresentationFormat>On-screen Show (4:3)</PresentationFormat>
  <Paragraphs>98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Office Theme</vt:lpstr>
      <vt:lpstr>FIRST CONTACT PRACTIONER IN MSK CARE</vt:lpstr>
      <vt:lpstr>Implementation FCP  </vt:lpstr>
      <vt:lpstr>Who We Are </vt:lpstr>
      <vt:lpstr>PowerPoint Presentation</vt:lpstr>
      <vt:lpstr>MSK SERVICE </vt:lpstr>
      <vt:lpstr>SERVICE </vt:lpstr>
      <vt:lpstr>Patient Satisfaction </vt:lpstr>
      <vt:lpstr>PERSONAL </vt:lpstr>
      <vt:lpstr>THANK YOU</vt:lpstr>
    </vt:vector>
  </TitlesOfParts>
  <Company>BFW Hospitals NHS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quinnd3</dc:creator>
  <cp:lastModifiedBy>Neil Sugden</cp:lastModifiedBy>
  <cp:revision>65</cp:revision>
  <cp:lastPrinted>2019-10-08T16:04:44Z</cp:lastPrinted>
  <dcterms:created xsi:type="dcterms:W3CDTF">2014-06-17T12:21:05Z</dcterms:created>
  <dcterms:modified xsi:type="dcterms:W3CDTF">2019-10-13T11:35:44Z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0x0101001D609AC51C127C4EB415566BF2EF7530</vt:lpwstr>
  </property>
  <property fmtid="{D5CDD505-2E9C-101B-9397-08002B2CF9AE}" pid="3" name="ContentType">
    <vt:lpwstr>Document</vt:lpwstr>
  </property>
</Properties>
</file>