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3">
  <p:sldMasterIdLst>
    <p:sldMasterId id="2147483648" r:id="rId1"/>
    <p:sldMasterId id="2147483825" r:id="rId2"/>
    <p:sldMasterId id="2147483830" r:id="rId3"/>
    <p:sldMasterId id="2147483857" r:id="rId4"/>
    <p:sldMasterId id="2147483992" r:id="rId5"/>
    <p:sldMasterId id="2147483994" r:id="rId6"/>
    <p:sldMasterId id="2147484017" r:id="rId7"/>
    <p:sldMasterId id="2147484095" r:id="rId8"/>
    <p:sldMasterId id="2147484127" r:id="rId9"/>
  </p:sldMasterIdLst>
  <p:notesMasterIdLst>
    <p:notesMasterId r:id="rId64"/>
  </p:notesMasterIdLst>
  <p:sldIdLst>
    <p:sldId id="973" r:id="rId10"/>
    <p:sldId id="1211" r:id="rId11"/>
    <p:sldId id="1036" r:id="rId12"/>
    <p:sldId id="1164" r:id="rId13"/>
    <p:sldId id="1213" r:id="rId14"/>
    <p:sldId id="1214" r:id="rId15"/>
    <p:sldId id="1167" r:id="rId16"/>
    <p:sldId id="1215" r:id="rId17"/>
    <p:sldId id="1168" r:id="rId18"/>
    <p:sldId id="1169" r:id="rId19"/>
    <p:sldId id="1170" r:id="rId20"/>
    <p:sldId id="1171" r:id="rId21"/>
    <p:sldId id="1172" r:id="rId22"/>
    <p:sldId id="1173" r:id="rId23"/>
    <p:sldId id="1174" r:id="rId24"/>
    <p:sldId id="1175" r:id="rId25"/>
    <p:sldId id="1176" r:id="rId26"/>
    <p:sldId id="1177" r:id="rId27"/>
    <p:sldId id="1178" r:id="rId28"/>
    <p:sldId id="1179" r:id="rId29"/>
    <p:sldId id="1180" r:id="rId30"/>
    <p:sldId id="1181" r:id="rId31"/>
    <p:sldId id="1182" r:id="rId32"/>
    <p:sldId id="1183" r:id="rId33"/>
    <p:sldId id="1184" r:id="rId34"/>
    <p:sldId id="1185" r:id="rId35"/>
    <p:sldId id="1186" r:id="rId36"/>
    <p:sldId id="1187" r:id="rId37"/>
    <p:sldId id="1188" r:id="rId38"/>
    <p:sldId id="1189" r:id="rId39"/>
    <p:sldId id="1190" r:id="rId40"/>
    <p:sldId id="1191" r:id="rId41"/>
    <p:sldId id="1192" r:id="rId42"/>
    <p:sldId id="1193" r:id="rId43"/>
    <p:sldId id="1194" r:id="rId44"/>
    <p:sldId id="1195" r:id="rId45"/>
    <p:sldId id="1196" r:id="rId46"/>
    <p:sldId id="1197" r:id="rId47"/>
    <p:sldId id="1198" r:id="rId48"/>
    <p:sldId id="1199" r:id="rId49"/>
    <p:sldId id="1200" r:id="rId50"/>
    <p:sldId id="1201" r:id="rId51"/>
    <p:sldId id="1202" r:id="rId52"/>
    <p:sldId id="1203" r:id="rId53"/>
    <p:sldId id="1204" r:id="rId54"/>
    <p:sldId id="1205" r:id="rId55"/>
    <p:sldId id="1206" r:id="rId56"/>
    <p:sldId id="1207" r:id="rId57"/>
    <p:sldId id="1208" r:id="rId58"/>
    <p:sldId id="1209" r:id="rId59"/>
    <p:sldId id="1216" r:id="rId60"/>
    <p:sldId id="1217" r:id="rId61"/>
    <p:sldId id="1212" r:id="rId62"/>
    <p:sldId id="1165" r:id="rId63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Kew" initials="PK" lastIdx="1" clrIdx="0">
    <p:extLst>
      <p:ext uri="{19B8F6BF-5375-455C-9EA6-DF929625EA0E}">
        <p15:presenceInfo xmlns:p15="http://schemas.microsoft.com/office/powerpoint/2012/main" userId="38baf09ea46977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  <a:srgbClr val="7A34AE"/>
    <a:srgbClr val="F0AB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 autoAdjust="0"/>
    <p:restoredTop sz="81047" autoAdjust="0"/>
  </p:normalViewPr>
  <p:slideViewPr>
    <p:cSldViewPr>
      <p:cViewPr varScale="1">
        <p:scale>
          <a:sx n="93" d="100"/>
          <a:sy n="93" d="100"/>
        </p:scale>
        <p:origin x="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84E53-D184-450F-A500-A383605C2EE5}" type="datetimeFigureOut">
              <a:rPr lang="en-GB" smtClean="0"/>
              <a:pPr/>
              <a:t>26/11/2019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5208C-D5B8-41AA-9899-0311D22C91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46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E99518-376E-46D0-BF72-ABB722A11F76}" type="slidenum">
              <a:rPr lang="en-GB" altLang="en-US"/>
              <a:pPr eaLnBrk="1" hangingPunct="1"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381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24AB9C-806B-4323-8A56-1EE5471ADD9C}" type="slidenum">
              <a:rPr lang="en-GB" altLang="en-US"/>
              <a:pPr eaLnBrk="1" hangingPunct="1"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736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A67F75-4D56-4A33-A3EC-B06680AFBFE3}" type="slidenum">
              <a:rPr lang="en-GB" altLang="en-US"/>
              <a:pPr eaLnBrk="1" hangingPunct="1">
                <a:spcBef>
                  <a:spcPct val="0"/>
                </a:spcBef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934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…have spend ages assessing someone  &amp; suggested physio but then they say </a:t>
            </a:r>
          </a:p>
          <a:p>
            <a:r>
              <a:rPr lang="en-GB" altLang="en-US" smtClean="0"/>
              <a:t>‘ oh no as long as it’s nothing serious I can live with it’ </a:t>
            </a:r>
          </a:p>
          <a:p>
            <a:r>
              <a:rPr lang="en-GB" altLang="en-US" smtClean="0"/>
              <a:t>‘just wanted to make sure this normal’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04DF08-8CCF-404F-9189-526F67B2F98D}" type="slidenum">
              <a:rPr lang="en-GB" altLang="en-US"/>
              <a:pPr eaLnBrk="1" hangingPunct="1">
                <a:spcBef>
                  <a:spcPct val="0"/>
                </a:spcBef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3099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..which leads onto WHY is this patient here?</a:t>
            </a:r>
          </a:p>
          <a:p>
            <a:pPr>
              <a:defRPr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Family nagged me to come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Friend, relative had same things and it was cancer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Stressed due to PIP assessment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Due at Arden house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Want surgery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Told 10years ago would need operation in 10years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E4BA45-DDDC-4E59-9BED-2B57903B8553}" type="slidenum">
              <a:rPr lang="en-GB" altLang="en-US"/>
              <a:pPr eaLnBrk="1" hangingPunct="1">
                <a:spcBef>
                  <a:spcPct val="0"/>
                </a:spcBef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3241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Do I need to change the way I approach an assessment</a:t>
            </a:r>
          </a:p>
          <a:p>
            <a:endParaRPr lang="en-GB" altLang="en-US" smtClean="0"/>
          </a:p>
          <a:p>
            <a:r>
              <a:rPr lang="en-GB" altLang="en-US" smtClean="0"/>
              <a:t>5 points – connecting, summarising, handling over, safety netting, house keeping,,,,</a:t>
            </a:r>
          </a:p>
          <a:p>
            <a:r>
              <a:rPr lang="en-GB" altLang="en-US" smtClean="0"/>
              <a:t>(Neighbour 1987)</a:t>
            </a:r>
          </a:p>
          <a:p>
            <a:endParaRPr lang="en-GB" altLang="en-US" smtClean="0"/>
          </a:p>
          <a:p>
            <a:r>
              <a:rPr lang="en-GB" altLang="en-US" smtClean="0"/>
              <a:t>ICE  - ideas, concerns, expectation of patient.</a:t>
            </a:r>
          </a:p>
          <a:p>
            <a:endParaRPr lang="en-GB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D3F0B3-70DE-4511-B2FA-A91FFAB140BA}" type="slidenum">
              <a:rPr lang="en-GB" altLang="en-US"/>
              <a:pPr eaLnBrk="1" hangingPunct="1">
                <a:spcBef>
                  <a:spcPct val="0"/>
                </a:spcBef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7305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At the end of a consultation sometimes it hard not to feel …</a:t>
            </a: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6B3E55-CB0A-4EB2-8EEE-626136FF8476}" type="slidenum">
              <a:rPr lang="en-GB" altLang="en-US"/>
              <a:pPr eaLnBrk="1" hangingPunct="1">
                <a:spcBef>
                  <a:spcPct val="0"/>
                </a:spcBef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7081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…go to next slide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89BE06-8BB1-45A1-BB8B-7EA2D92625F0}" type="slidenum">
              <a:rPr lang="en-GB" altLang="en-US"/>
              <a:pPr eaLnBrk="1" hangingPunct="1">
                <a:spcBef>
                  <a:spcPct val="0"/>
                </a:spcBef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7832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Feeling comfortable with this – often a source of stress if don’t know and then can affect ability to think/act straight</a:t>
            </a:r>
          </a:p>
          <a:p>
            <a:endParaRPr lang="en-GB" altLang="en-US" smtClean="0"/>
          </a:p>
          <a:p>
            <a:r>
              <a:rPr lang="en-GB" altLang="en-US" smtClean="0"/>
              <a:t>It’s ok to admit you don’t know</a:t>
            </a:r>
          </a:p>
          <a:p>
            <a:endParaRPr lang="en-GB" altLang="en-US" smtClean="0"/>
          </a:p>
          <a:p>
            <a:r>
              <a:rPr lang="en-GB" altLang="en-US" smtClean="0"/>
              <a:t>Accepting that don’t know may make us listen more and pick up more clues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4EAF2A-E482-46F2-8359-8DDB8E7C1CDE}" type="slidenum">
              <a:rPr lang="en-GB" altLang="en-US"/>
              <a:pPr eaLnBrk="1" hangingPunct="1">
                <a:spcBef>
                  <a:spcPct val="0"/>
                </a:spcBef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9623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If it doesn’t fit</a:t>
            </a: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B14796-3146-4EEA-8410-4A3A96C41B43}" type="slidenum">
              <a:rPr lang="en-GB" altLang="en-US"/>
              <a:pPr eaLnBrk="1" hangingPunct="1">
                <a:spcBef>
                  <a:spcPct val="0"/>
                </a:spcBef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8628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You are not there alone and use other members of the team to discuss  and raise concerns.</a:t>
            </a:r>
          </a:p>
          <a:p>
            <a:r>
              <a:rPr lang="en-GB" altLang="en-US" smtClean="0"/>
              <a:t>Talk to consultants, C&amp;B advice consultation, AE, rheumatology on call, email Consultants.</a:t>
            </a: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85594E-C8E3-4A67-BB27-10273D93345E}" type="slidenum">
              <a:rPr lang="en-GB" altLang="en-US"/>
              <a:pPr eaLnBrk="1" hangingPunct="1">
                <a:spcBef>
                  <a:spcPct val="0"/>
                </a:spcBef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855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FCDB96-1E0C-4C34-8FD4-F635DB6CE7A1}" type="slidenum">
              <a:rPr lang="en-GB" altLang="en-US"/>
              <a:pPr eaLnBrk="1" hangingPunct="1"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451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BAC5FA-AD43-4DDE-9D9E-DCBC44CAA6AC}" type="slidenum">
              <a:rPr lang="en-GB" altLang="en-US"/>
              <a:pPr eaLnBrk="1" hangingPunct="1">
                <a:spcBef>
                  <a:spcPct val="0"/>
                </a:spcBef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6320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…. Patients don’t always agree with what you say / like it or want to hear it</a:t>
            </a: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843CDE-1321-47FE-8D0A-0E3586A38270}" type="slidenum">
              <a:rPr lang="en-GB" altLang="en-US"/>
              <a:pPr eaLnBrk="1" hangingPunct="1">
                <a:spcBef>
                  <a:spcPct val="0"/>
                </a:spcBef>
              </a:pPr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2923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Building  resilience .</a:t>
            </a:r>
          </a:p>
          <a:p>
            <a:r>
              <a:rPr lang="en-GB" altLang="en-US" smtClean="0"/>
              <a:t>Learning from these  experience – reflecting if you could have done anything differt.</a:t>
            </a:r>
          </a:p>
          <a:p>
            <a:r>
              <a:rPr lang="en-GB" altLang="en-US" smtClean="0"/>
              <a:t>Accepting that now everyone will be happy.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7D8CDD-9217-4DAB-89E0-429B1AE2B82C}" type="slidenum">
              <a:rPr lang="en-GB" altLang="en-US"/>
              <a:pPr eaLnBrk="1" hangingPunct="1">
                <a:spcBef>
                  <a:spcPct val="0"/>
                </a:spcBef>
              </a:pPr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121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Importance of having a good network of support and colleagues you can discuss things with, get support from.</a:t>
            </a: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F041B7-D731-47B0-9C5C-719343621A38}" type="slidenum">
              <a:rPr lang="en-GB" altLang="en-US"/>
              <a:pPr eaLnBrk="1" hangingPunct="1">
                <a:spcBef>
                  <a:spcPct val="0"/>
                </a:spcBef>
              </a:pPr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9406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, and sometimes feel like empathy fatigue</a:t>
            </a:r>
          </a:p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Need to have a why to unload, unwind. </a:t>
            </a:r>
          </a:p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Also need to be able to clear head between patients.</a:t>
            </a: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BD3726-C4EB-4B46-81C4-EA93269FF615}" type="slidenum">
              <a:rPr lang="en-GB" altLang="en-US"/>
              <a:pPr eaLnBrk="1" hangingPunct="1">
                <a:spcBef>
                  <a:spcPct val="0"/>
                </a:spcBef>
              </a:pPr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1754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What are our experiences of the job.</a:t>
            </a:r>
          </a:p>
          <a:p>
            <a:r>
              <a:rPr lang="en-GB" altLang="en-US" smtClean="0"/>
              <a:t>Outcomes from 2019 from patient I’ve seen so far. </a:t>
            </a:r>
          </a:p>
          <a:p>
            <a:r>
              <a:rPr lang="en-GB" altLang="en-US" smtClean="0"/>
              <a:t>81% people managed with advise, physiotherapy referral or injection.</a:t>
            </a:r>
          </a:p>
          <a:p>
            <a:r>
              <a:rPr lang="en-GB" altLang="en-US" smtClean="0"/>
              <a:t>Had a change since July with a single point of assess into secondary care.</a:t>
            </a:r>
          </a:p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269718-F3A7-420B-B234-389ECA7E788C}" type="slidenum">
              <a:rPr lang="en-GB" altLang="en-US"/>
              <a:pPr eaLnBrk="1" hangingPunct="1">
                <a:spcBef>
                  <a:spcPct val="0"/>
                </a:spcBef>
              </a:pPr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1571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Over the time been doing the  job have I changes in what I do with people?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2FE868-9BB5-4D53-BAD9-E3199E32CB54}" type="slidenum">
              <a:rPr lang="en-GB" altLang="en-US"/>
              <a:pPr eaLnBrk="1" hangingPunct="1">
                <a:spcBef>
                  <a:spcPct val="0"/>
                </a:spcBef>
              </a:pPr>
              <a:t>44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5877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77 patients referred on to Orthopaedic – these are their outcomes.</a:t>
            </a:r>
          </a:p>
          <a:p>
            <a:r>
              <a:rPr lang="en-GB" altLang="en-US" smtClean="0"/>
              <a:t>Conversion – 85%  to operation, investigation or injection.</a:t>
            </a: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56DE34-FD7F-4F12-AD0E-191C64A79C62}" type="slidenum">
              <a:rPr lang="en-GB" altLang="en-US"/>
              <a:pPr eaLnBrk="1" hangingPunct="1">
                <a:spcBef>
                  <a:spcPct val="0"/>
                </a:spcBef>
              </a:pPr>
              <a:t>45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252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Secondary care includes all referral to IMATS – single point of assess – so a back pain  that might need  imaging or patients that are more complex.</a:t>
            </a:r>
          </a:p>
          <a:p>
            <a:r>
              <a:rPr lang="en-GB" altLang="en-US" smtClean="0"/>
              <a:t>Since July physiotherapy MSK is self referral.</a:t>
            </a:r>
          </a:p>
          <a:p>
            <a:r>
              <a:rPr lang="en-GB" altLang="en-US" smtClean="0"/>
              <a:t>Other:  Podiatry, back to the GP, Pharmacy.</a:t>
            </a: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406762-024D-4F0B-B6C9-9EFB3BF3CFF1}" type="slidenum">
              <a:rPr lang="en-GB" altLang="en-US"/>
              <a:pPr eaLnBrk="1" hangingPunct="1">
                <a:spcBef>
                  <a:spcPct val="0"/>
                </a:spcBef>
              </a:pPr>
              <a:t>46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3932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Other:     Pain Clinic, Neurology, General Surgery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A8C229-8D96-4266-941B-BFEAF752EB9A}" type="slidenum">
              <a:rPr lang="en-GB" altLang="en-US"/>
              <a:pPr eaLnBrk="1" hangingPunct="1">
                <a:spcBef>
                  <a:spcPct val="0"/>
                </a:spcBef>
              </a:pPr>
              <a:t>47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735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Brief background to the service we provide.</a:t>
            </a:r>
          </a:p>
          <a:p>
            <a:r>
              <a:rPr lang="en-GB" altLang="en-US" smtClean="0"/>
              <a:t>How we got started and where we are now.</a:t>
            </a:r>
          </a:p>
          <a:p>
            <a:r>
              <a:rPr lang="en-GB" altLang="en-US" smtClean="0"/>
              <a:t>Delivered in partnership working with Connect from October 2018</a:t>
            </a: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03FD03-DA77-4AC1-A68E-245B4FE609F7}" type="slidenum">
              <a:rPr lang="en-GB" altLang="en-US"/>
              <a:pPr eaLnBrk="1" hangingPunct="1"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74408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83% - Surgery/ CT / MRI / MRIA /NCS – which are unavailable to GP practice</a:t>
            </a:r>
          </a:p>
          <a:p>
            <a:r>
              <a:rPr lang="en-GB" altLang="en-US" smtClean="0"/>
              <a:t>17% - Physiotherapy, were better, nothing wrong, suspicion of red flags – spinal with no IMAT service</a:t>
            </a: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E1F852-E65F-4EDC-AA12-DEFA89E8208D}" type="slidenum">
              <a:rPr lang="en-GB" altLang="en-US"/>
              <a:pPr eaLnBrk="1" hangingPunct="1">
                <a:spcBef>
                  <a:spcPct val="0"/>
                </a:spcBef>
              </a:pPr>
              <a:t>48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651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Brief bit about the  name FCP, Ortho practitioner, MSKP</a:t>
            </a:r>
          </a:p>
          <a:p>
            <a:r>
              <a:rPr lang="en-GB" altLang="en-US" smtClean="0"/>
              <a:t>Previous bad/not positive experiences with physiotherapy.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2641AE-ECC3-4486-8DD0-5C3B2CD7CC02}" type="slidenum">
              <a:rPr lang="en-GB" altLang="en-US"/>
              <a:pPr eaLnBrk="1" hangingPunct="1"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480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FBFADA-4ED3-4FF2-9CEB-D9A9EB81C5B8}" type="slidenum">
              <a:rPr lang="en-GB" altLang="en-US"/>
              <a:pPr eaLnBrk="1" hangingPunct="1"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983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Perfect – straight forwards – no complex presentation / history </a:t>
            </a:r>
          </a:p>
          <a:p>
            <a:pPr>
              <a:defRPr/>
            </a:pPr>
            <a:r>
              <a:rPr lang="en-GB" dirty="0" smtClean="0"/>
              <a:t>Fits perfectly within the GIRFT / FCP process and incredibly rewarding when faced with these sorts of patients where we a ideally placed to influence the patients experience and outcomes. 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Alternative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onset knee OA diagnosis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40 odd year old with recurrent de quervains 4/7 history wishing for repeat injection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Patient arriving to discuss options for knee / hip OA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Acute sprains / pain / injury</a:t>
            </a:r>
          </a:p>
          <a:p>
            <a:pPr marL="171450" indent="-171450">
              <a:buFontTx/>
              <a:buChar char="-"/>
              <a:defRPr/>
            </a:pPr>
            <a:endParaRPr lang="en-GB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FA244A-07B1-4098-BEF6-84007EC4CA3D}" type="slidenum">
              <a:rPr lang="en-GB" altLang="en-US"/>
              <a:pPr eaLnBrk="1" hangingPunct="1"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567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Patient attends with a number of differing problems to first appointment;</a:t>
            </a:r>
          </a:p>
          <a:p>
            <a:r>
              <a:rPr lang="en-GB" altLang="en-US" smtClean="0"/>
              <a:t>	- How do you prioritise </a:t>
            </a:r>
          </a:p>
          <a:p>
            <a:r>
              <a:rPr lang="en-GB" altLang="en-US" smtClean="0"/>
              <a:t>	- 20mins?</a:t>
            </a:r>
          </a:p>
          <a:p>
            <a:r>
              <a:rPr lang="en-GB" altLang="en-US" smtClean="0"/>
              <a:t>	- Any thoughts?</a:t>
            </a:r>
          </a:p>
          <a:p>
            <a:endParaRPr lang="en-GB" altLang="en-US" smtClean="0"/>
          </a:p>
          <a:p>
            <a:r>
              <a:rPr lang="en-GB" altLang="en-US" smtClean="0"/>
              <a:t>What if I told you he had a past medical history of left hip OA on imaging for which he has had a previous USGI (March 2018) and wants repeat…oh….and skin cancer…(last patch removed 2008)</a:t>
            </a:r>
          </a:p>
          <a:p>
            <a:endParaRPr lang="en-GB" altLang="en-US" smtClean="0"/>
          </a:p>
          <a:p>
            <a:r>
              <a:rPr lang="en-GB" altLang="en-US" smtClean="0"/>
              <a:t>Subjective clearance of red flags (pmh – skin cancer removal from right ear 2008)</a:t>
            </a:r>
          </a:p>
          <a:p>
            <a:endParaRPr lang="en-GB" altLang="en-US" smtClean="0"/>
          </a:p>
          <a:p>
            <a:r>
              <a:rPr lang="en-GB" altLang="en-US" smtClean="0"/>
              <a:t>What I did…</a:t>
            </a:r>
          </a:p>
          <a:p>
            <a:r>
              <a:rPr lang="en-GB" altLang="en-US" smtClean="0"/>
              <a:t>Advanced Practice Nurse review for consideration 2WW for ?skin cancer</a:t>
            </a:r>
          </a:p>
          <a:p>
            <a:r>
              <a:rPr lang="en-GB" altLang="en-US" smtClean="0"/>
              <a:t>Consented for right knee OA and injection</a:t>
            </a:r>
          </a:p>
          <a:p>
            <a:r>
              <a:rPr lang="en-GB" altLang="en-US" smtClean="0"/>
              <a:t>Refer for imaging pelvis for left hip – pt keen for USGI but no recent imaging and clinical examination  	</a:t>
            </a:r>
          </a:p>
          <a:p>
            <a:endParaRPr lang="en-GB" altLang="en-US" smtClean="0"/>
          </a:p>
          <a:p>
            <a:r>
              <a:rPr lang="en-GB" altLang="en-US" smtClean="0"/>
              <a:t>What happened?</a:t>
            </a:r>
          </a:p>
          <a:p>
            <a:r>
              <a:rPr lang="en-GB" altLang="en-US" smtClean="0"/>
              <a:t>Knee pain improved.</a:t>
            </a:r>
          </a:p>
          <a:p>
            <a:r>
              <a:rPr lang="en-GB" altLang="en-US" smtClean="0"/>
              <a:t>Hip x-ray demonstrated progression of OA and negligible joint space – referred to ortho</a:t>
            </a:r>
          </a:p>
          <a:p>
            <a:r>
              <a:rPr lang="en-GB" altLang="en-US" smtClean="0"/>
              <a:t>Hearing tests organised </a:t>
            </a:r>
          </a:p>
          <a:p>
            <a:r>
              <a:rPr lang="en-GB" altLang="en-US" smtClean="0"/>
              <a:t>Confirmation of BCC and surgical excision following referral 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198726-D713-46A8-8A6C-2158DC285E40}" type="slidenum">
              <a:rPr lang="en-GB" altLang="en-US"/>
              <a:pPr eaLnBrk="1" hangingPunct="1"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941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GB" altLang="en-US" smtClean="0"/>
              <a:t>Challenging at the best of times and in the space of 20minutes extremely so….</a:t>
            </a:r>
          </a:p>
          <a:p>
            <a:r>
              <a:rPr lang="en-GB" altLang="en-US" smtClean="0"/>
              <a:t>	Objective examination</a:t>
            </a:r>
          </a:p>
          <a:p>
            <a:r>
              <a:rPr lang="en-GB" altLang="en-US" smtClean="0"/>
              <a:t>	Explaining CES</a:t>
            </a:r>
          </a:p>
          <a:p>
            <a:r>
              <a:rPr lang="en-GB" altLang="en-US" smtClean="0"/>
              <a:t>	Contacting A&amp;E on-call consultant </a:t>
            </a:r>
          </a:p>
          <a:p>
            <a:r>
              <a:rPr lang="en-GB" altLang="en-US" smtClean="0"/>
              <a:t>	Generate a letter</a:t>
            </a:r>
          </a:p>
          <a:p>
            <a:endParaRPr lang="en-GB" altLang="en-US" smtClean="0"/>
          </a:p>
          <a:p>
            <a:r>
              <a:rPr lang="en-GB" altLang="en-US" smtClean="0"/>
              <a:t>How do you feel, how do you manage your time, what impact does this have on the rest of your day / patient contact?</a:t>
            </a:r>
          </a:p>
          <a:p>
            <a:r>
              <a:rPr lang="en-GB" altLang="en-US" smtClean="0"/>
              <a:t>Do you have support?</a:t>
            </a:r>
          </a:p>
          <a:p>
            <a:r>
              <a:rPr lang="en-GB" altLang="en-US" smtClean="0"/>
              <a:t>Have you got the pathways in place / knowledge of regional pathways / management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/>
              <a:t>Alternative presentations, </a:t>
            </a:r>
          </a:p>
          <a:p>
            <a:r>
              <a:rPr lang="en-GB" altLang="en-US" smtClean="0"/>
              <a:t>	- The patient presenting with headaches, intermittent right sided radicular pain and half tongue numbness (diagnosis MS)</a:t>
            </a:r>
          </a:p>
          <a:p>
            <a:endParaRPr lang="en-GB" altLang="en-US" smtClean="0"/>
          </a:p>
          <a:p>
            <a:r>
              <a:rPr lang="en-GB" altLang="en-US" smtClean="0"/>
              <a:t>	- The late 60’s gentleman presenting with atypical hip pain, normal imaging but gross restriction to movement, explaining the need to perform blood tests and including Psa…(&amp; then finding it is spectacularly high…)</a:t>
            </a:r>
          </a:p>
          <a:p>
            <a:endParaRPr lang="en-GB" altLang="en-US" smtClean="0"/>
          </a:p>
          <a:p>
            <a:r>
              <a:rPr lang="en-GB" altLang="en-US" smtClean="0"/>
              <a:t>	- The standard Friday pm patient squeezed into your clinic as they have called in with LBP…. Drug seeking….</a:t>
            </a:r>
          </a:p>
          <a:p>
            <a:endParaRPr lang="en-GB" altLang="en-US" smtClean="0"/>
          </a:p>
          <a:p>
            <a:r>
              <a:rPr lang="en-GB" altLang="en-US" smtClean="0"/>
              <a:t>	- The young man presenting to his clinic session with his mother whilst under the influence of an unknown substance - has a panic attack, throws himself to the floor screaming I can’t get up and then passes out in the practice toilet after vomiting… (understandably memorable and very funny in a strange way)</a:t>
            </a:r>
          </a:p>
          <a:p>
            <a:endParaRPr lang="en-GB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2B06CA-259A-4EC0-AD79-97B70EE3A732}" type="slidenum">
              <a:rPr lang="en-GB" altLang="en-US"/>
              <a:pPr eaLnBrk="1" hangingPunct="1">
                <a:spcBef>
                  <a:spcPct val="0"/>
                </a:spcBef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770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6EF561-8F0A-4B4D-9556-4EB48FCC0E23}" type="slidenum">
              <a:rPr lang="en-GB" altLang="en-US"/>
              <a:pPr eaLnBrk="1" hangingPunct="1"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007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jp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0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4.png"/><Relationship Id="rId5" Type="http://schemas.openxmlformats.org/officeDocument/2006/relationships/image" Target="../media/image32.emf"/><Relationship Id="rId4" Type="http://schemas.openxmlformats.org/officeDocument/2006/relationships/image" Target="../media/image2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lang="en-US" sz="5400" b="1" kern="1200" baseline="30000" dirty="0" smtClean="0">
                <a:solidFill>
                  <a:srgbClr val="4E5590"/>
                </a:solidFill>
                <a:latin typeface="Arial Bold" pitchFamily="34" charset="0"/>
                <a:ea typeface="+mn-ea"/>
                <a:cs typeface="Arial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600200" cy="927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89244" y="721161"/>
            <a:ext cx="8382000" cy="7315200"/>
          </a:xfrm>
          <a:prstGeom prst="rect">
            <a:avLst/>
          </a:prstGeom>
        </p:spPr>
      </p:pic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600200" cy="927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3288170" cy="1905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4114800" y="5410200"/>
            <a:ext cx="6705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 baseline="30000" dirty="0" smtClean="0">
                <a:solidFill>
                  <a:srgbClr val="4E5590"/>
                </a:solidFill>
                <a:latin typeface="Arial"/>
                <a:cs typeface="Arial"/>
              </a:rPr>
              <a:t>www.csp.org.uk</a:t>
            </a:r>
            <a:endParaRPr lang="en-US" sz="7200" b="1" baseline="30000" dirty="0">
              <a:solidFill>
                <a:srgbClr val="4E5590"/>
              </a:solidFill>
              <a:latin typeface="Arial"/>
              <a:cs typeface="Arial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642938" y="2286000"/>
            <a:ext cx="7858125" cy="31432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in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33600" y="1752600"/>
            <a:ext cx="4734964" cy="274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7920880" cy="648072"/>
          </a:xfrm>
          <a:prstGeom prst="rect">
            <a:avLst/>
          </a:prstGeom>
        </p:spPr>
        <p:txBody>
          <a:bodyPr/>
          <a:lstStyle>
            <a:lvl1pPr algn="l">
              <a:defRPr sz="37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712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0825" y="2060849"/>
            <a:ext cx="8642350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2000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4096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45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4581128"/>
            <a:ext cx="6336704" cy="10086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32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7828" y="1887133"/>
            <a:ext cx="5940123" cy="18102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Click to add presentation title</a:t>
            </a:r>
            <a:br>
              <a:rPr lang="en-US" dirty="0"/>
            </a:b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7826" y="241654"/>
            <a:ext cx="5940123" cy="4024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presentation title, author and date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718854" y="5295819"/>
            <a:ext cx="1867894" cy="1374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05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company logo if applicable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7826" y="3887790"/>
            <a:ext cx="5940123" cy="708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75" b="1" baseline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To ensure you take full advantage of our new presentation template, please take a moment to read the quick reference guide available on </a:t>
            </a:r>
            <a:r>
              <a:rPr lang="en-US" dirty="0" err="1"/>
              <a:t>Spacehopper</a:t>
            </a:r>
            <a:r>
              <a:rPr lang="en-US" dirty="0"/>
              <a:t>. There you will also find a full user guide.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19281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7828" y="1887133"/>
            <a:ext cx="5940123" cy="18102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Click to add presentation title</a:t>
            </a:r>
            <a:br>
              <a:rPr lang="en-US" dirty="0"/>
            </a:b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7826" y="241654"/>
            <a:ext cx="5940123" cy="4024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presentation title, author and date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718854" y="5295819"/>
            <a:ext cx="1867894" cy="1374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05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company logo if applicable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7826" y="3887790"/>
            <a:ext cx="5940123" cy="708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75" b="1" baseline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To ensure you take full advantage of our new presentation template, please take a moment to read the quick reference guide available on </a:t>
            </a:r>
            <a:r>
              <a:rPr lang="en-US" dirty="0" err="1"/>
              <a:t>Spacehopper</a:t>
            </a:r>
            <a:r>
              <a:rPr lang="en-US" dirty="0"/>
              <a:t>. There you will also find a full user guide.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77828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731D-1EFE-479F-879B-C4D02306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E0C61-36A6-4589-A1DC-D9F9E5BC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4A4E2-AE89-443F-B0DF-D7028309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DB807B-5B30-454C-A69F-66DBD37364C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25C68-A04D-4BE3-BBC2-E59A3447F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FCB6A-D30D-43E7-8335-2A9C8ECC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1B717E-7974-455A-8B69-97C0EEBC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49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60B5-0E62-4BB7-9ADB-E21EC2EA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A7108-939F-423E-B8FD-A9DA0856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DB807B-5B30-454C-A69F-66DBD37364C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36672-8ADB-4507-A978-C8217DB5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0D5DF-7CFD-4D70-8549-4092FEE2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1B717E-7974-455A-8B69-97C0EEBC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0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628800"/>
            <a:ext cx="8424862" cy="936625"/>
          </a:xfrm>
        </p:spPr>
        <p:txBody>
          <a:bodyPr/>
          <a:lstStyle>
            <a:lvl1pPr>
              <a:buNone/>
              <a:defRPr lang="en-US" sz="4200" b="1" kern="1200" spc="-150" dirty="0" smtClean="0">
                <a:solidFill>
                  <a:srgbClr val="4E5590"/>
                </a:solidFill>
                <a:latin typeface="Arial Bold"/>
                <a:ea typeface="+mn-ea"/>
                <a:cs typeface="Arial Bold"/>
              </a:defRPr>
            </a:lvl1pPr>
            <a:lvl3pPr>
              <a:buNone/>
              <a:defRPr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600200" cy="92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19258" y="334028"/>
            <a:ext cx="2946974" cy="6257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A76-E599-41C4-91DA-B9B7E2A7FD3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3D38-88E8-43B9-8D64-988E9DB586F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04800" y="1143000"/>
            <a:ext cx="12411010" cy="9296400"/>
          </a:xfrm>
          <a:prstGeom prst="rect">
            <a:avLst/>
          </a:prstGeom>
        </p:spPr>
      </p:pic>
      <p:pic>
        <p:nvPicPr>
          <p:cNvPr id="8" name="Picture 7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>
            <a:lvl1pPr>
              <a:defRPr lang="en-GB" sz="5400" b="1" kern="1200" baseline="3000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42988" y="3644900"/>
            <a:ext cx="7200900" cy="1368425"/>
          </a:xfrm>
        </p:spPr>
        <p:txBody>
          <a:bodyPr/>
          <a:lstStyle>
            <a:lvl1pPr algn="ctr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844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04800" y="1143000"/>
            <a:ext cx="12411010" cy="929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8716"/>
            <a:ext cx="8229600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GB" sz="4800" b="1" kern="1200" baseline="3000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236"/>
            <a:ext cx="8229600" cy="384929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FF66CC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A76-E599-41C4-91DA-B9B7E2A7FD3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3D38-88E8-43B9-8D64-988E9DB586F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7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04800" y="1143000"/>
            <a:ext cx="12411010" cy="929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8716"/>
            <a:ext cx="8229600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GB" sz="4800" b="1" kern="1200" baseline="3000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236"/>
            <a:ext cx="8229600" cy="384929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FF66CC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A76-E599-41C4-91DA-B9B7E2A7FD3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3D38-88E8-43B9-8D64-988E9DB586F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58000" y="334028"/>
            <a:ext cx="2946974" cy="62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72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8716"/>
            <a:ext cx="8229600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GB" sz="4800" b="1" kern="1200" baseline="3000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236"/>
            <a:ext cx="8229600" cy="384929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FF66CC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A76-E599-41C4-91DA-B9B7E2A7FD3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3D38-88E8-43B9-8D64-988E9DB586F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53114" y="-969820"/>
            <a:ext cx="7254243" cy="98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47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ysio 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A76-E599-41C4-91DA-B9B7E2A7FD3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3D38-88E8-43B9-8D64-988E9DB586F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04800" y="1143000"/>
            <a:ext cx="12411010" cy="929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0" y="2895600"/>
            <a:ext cx="5308600" cy="2413000"/>
          </a:xfrm>
          <a:prstGeom prst="rect">
            <a:avLst/>
          </a:prstGeom>
        </p:spPr>
      </p:pic>
      <p:pic>
        <p:nvPicPr>
          <p:cNvPr id="8" name="Picture 7" descr="CSP MASTER LOGO cmy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38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687814"/>
            <a:ext cx="6635080" cy="1143000"/>
          </a:xfrm>
        </p:spPr>
        <p:txBody>
          <a:bodyPr>
            <a:noAutofit/>
          </a:bodyPr>
          <a:lstStyle>
            <a:lvl1pPr>
              <a:defRPr lang="en-GB" sz="4800" b="1" kern="1200" baseline="3000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618" y="2852936"/>
            <a:ext cx="6650182" cy="327322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295-DE05-4816-8DC8-5004B4D8B5D6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DDF-FA85-40FB-91ED-DC376DA6AEE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2455" y="1591328"/>
            <a:ext cx="2444545" cy="5190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756592" y="-1956007"/>
            <a:ext cx="12020550" cy="3912013"/>
          </a:xfrm>
          <a:prstGeom prst="rect">
            <a:avLst/>
          </a:prstGeom>
        </p:spPr>
      </p:pic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69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687814"/>
            <a:ext cx="8003232" cy="1143000"/>
          </a:xfrm>
        </p:spPr>
        <p:txBody>
          <a:bodyPr>
            <a:noAutofit/>
          </a:bodyPr>
          <a:lstStyle>
            <a:lvl1pPr algn="l">
              <a:defRPr lang="en-GB" sz="4800" b="1" kern="1200" baseline="3000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852936"/>
            <a:ext cx="8003232" cy="327322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295-DE05-4816-8DC8-5004B4D8B5D6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DDF-FA85-40FB-91ED-DC376DA6AEE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56592" y="-1956007"/>
            <a:ext cx="12020550" cy="3912013"/>
          </a:xfrm>
          <a:prstGeom prst="rect">
            <a:avLst/>
          </a:prstGeom>
        </p:spPr>
      </p:pic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43000" y="152400"/>
            <a:ext cx="14465300" cy="104521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295-DE05-4816-8DC8-5004B4D8B5D6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DDF-FA85-40FB-91ED-DC376DA6AEE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14400" y="-304800"/>
            <a:ext cx="7874000" cy="11023600"/>
          </a:xfrm>
          <a:prstGeom prst="rect">
            <a:avLst/>
          </a:prstGeom>
        </p:spPr>
      </p:pic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37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04800" y="1143000"/>
            <a:ext cx="12411010" cy="929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>
            <a:lvl1pPr algn="l">
              <a:defRPr lang="en-GB" sz="5400" b="1" kern="1200" baseline="3000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295-DE05-4816-8DC8-5004B4D8B5D6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DDF-FA85-40FB-91ED-DC376DA6AEE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133600" y="1485900"/>
            <a:ext cx="14496272" cy="1074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861048"/>
            <a:ext cx="8229600" cy="1143000"/>
          </a:xfrm>
        </p:spPr>
        <p:txBody>
          <a:bodyPr>
            <a:noAutofit/>
          </a:bodyPr>
          <a:lstStyle>
            <a:lvl1pPr>
              <a:defRPr lang="en-GB" sz="7200" b="1" kern="1200" baseline="30000" dirty="0" smtClean="0">
                <a:solidFill>
                  <a:srgbClr val="E9A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www.csp.org.uk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295-DE05-4816-8DC8-5004B4D8B5D6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DDF-FA85-40FB-91ED-DC376DA6AEE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328817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4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628800"/>
            <a:ext cx="8424862" cy="936625"/>
          </a:xfrm>
        </p:spPr>
        <p:txBody>
          <a:bodyPr/>
          <a:lstStyle>
            <a:lvl1pPr>
              <a:buNone/>
              <a:defRPr lang="en-US" sz="4200" b="1" kern="1200" spc="-150" dirty="0" smtClean="0">
                <a:solidFill>
                  <a:srgbClr val="4E5590"/>
                </a:solidFill>
                <a:latin typeface="Arial Bold"/>
                <a:ea typeface="+mn-ea"/>
                <a:cs typeface="Arial Bold"/>
              </a:defRPr>
            </a:lvl1pPr>
            <a:lvl3pPr>
              <a:buNone/>
              <a:defRPr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600200" cy="927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28800" y="2743200"/>
            <a:ext cx="7860242" cy="44329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295-DE05-4816-8DC8-5004B4D8B5D6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DDF-FA85-40FB-91ED-DC376DA6AEE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 userDrawn="1">
            <p:ph type="title"/>
          </p:nvPr>
        </p:nvSpPr>
        <p:spPr>
          <a:xfrm>
            <a:off x="914400" y="1447800"/>
            <a:ext cx="8229600" cy="1143000"/>
          </a:xfrm>
        </p:spPr>
        <p:txBody>
          <a:bodyPr/>
          <a:lstStyle/>
          <a:p>
            <a:pPr algn="l"/>
            <a:endParaRPr lang="en-US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981200" y="533400"/>
            <a:ext cx="15621000" cy="11658600"/>
          </a:xfrm>
          <a:prstGeom prst="rect">
            <a:avLst/>
          </a:prstGeom>
        </p:spPr>
      </p:pic>
      <p:pic>
        <p:nvPicPr>
          <p:cNvPr id="8" name="Picture 7" descr="CSP MASTER LOGO cmy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8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60001"/>
            <a:ext cx="7092732" cy="92632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025"/>
              </a:lnSpc>
              <a:defRPr sz="1856" b="0" i="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add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1" y="1944003"/>
            <a:ext cx="7092733" cy="353393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25"/>
              </a:lnSpc>
              <a:spcBef>
                <a:spcPts val="0"/>
              </a:spcBef>
              <a:buNone/>
              <a:defRPr sz="1856" b="0" i="0">
                <a:solidFill>
                  <a:srgbClr val="53565A"/>
                </a:solidFill>
                <a:latin typeface="Arial"/>
                <a:cs typeface="Arial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body copy (large)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35717"/>
            <a:ext cx="1066800" cy="365125"/>
          </a:xfrm>
        </p:spPr>
        <p:txBody>
          <a:bodyPr lIns="0" tIns="0" bIns="0" anchor="t"/>
          <a:lstStyle>
            <a:lvl1pPr algn="l">
              <a:defRPr sz="563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FE8EF773-C66E-465C-A741-B59E89357D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362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60001"/>
            <a:ext cx="7092732" cy="92632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025"/>
              </a:lnSpc>
              <a:defRPr sz="1856" b="0" i="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add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1" y="1944003"/>
            <a:ext cx="7092733" cy="3533933"/>
          </a:xfrm>
        </p:spPr>
        <p:txBody>
          <a:bodyPr lIns="0" tIns="0" rIns="0" bIns="0">
            <a:normAutofit/>
          </a:bodyPr>
          <a:lstStyle>
            <a:lvl1pPr marL="160735" indent="-160735" algn="l">
              <a:lnSpc>
                <a:spcPts val="118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13" b="0" i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17910" indent="-160735" algn="l">
              <a:buFont typeface="Arial" panose="020B0604020202020204" pitchFamily="34" charset="0"/>
              <a:buChar char="•"/>
              <a:defRPr sz="101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body copy (medium)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35717"/>
            <a:ext cx="1066800" cy="365125"/>
          </a:xfrm>
        </p:spPr>
        <p:txBody>
          <a:bodyPr lIns="0" tIns="0" bIns="0" anchor="t"/>
          <a:lstStyle>
            <a:lvl1pPr algn="l">
              <a:defRPr sz="563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6E5B5BC1-7DEB-46C5-82FD-7A6A2B3E85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30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60001"/>
            <a:ext cx="7092732" cy="92632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025"/>
              </a:lnSpc>
              <a:defRPr sz="1856" b="0" i="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add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1" y="1944003"/>
            <a:ext cx="4509443" cy="3533933"/>
          </a:xfrm>
        </p:spPr>
        <p:txBody>
          <a:bodyPr lIns="0" tIns="0" rIns="0" bIns="0">
            <a:normAutofit/>
          </a:bodyPr>
          <a:lstStyle>
            <a:lvl1pPr marL="160735" indent="-160735" algn="l">
              <a:lnSpc>
                <a:spcPts val="118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13" b="0" i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17910" indent="-160735" algn="l">
              <a:buFont typeface="Arial" panose="020B0604020202020204" pitchFamily="34" charset="0"/>
              <a:buChar char="•"/>
              <a:defRPr sz="101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body copy (medium)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35717"/>
            <a:ext cx="1066800" cy="365125"/>
          </a:xfrm>
        </p:spPr>
        <p:txBody>
          <a:bodyPr lIns="0" tIns="0" bIns="0" anchor="t"/>
          <a:lstStyle>
            <a:lvl1pPr algn="l">
              <a:defRPr sz="563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6E5B5BC1-7DEB-46C5-82FD-7A6A2B3E85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02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673" y="408857"/>
            <a:ext cx="7092066" cy="581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1944001"/>
            <a:ext cx="7092733" cy="3533933"/>
          </a:xfrm>
        </p:spPr>
        <p:txBody>
          <a:bodyPr>
            <a:normAutofit/>
          </a:bodyPr>
          <a:lstStyle>
            <a:lvl1pPr marL="214313" indent="-214313">
              <a:buClr>
                <a:srgbClr val="ECE81A"/>
              </a:buClr>
              <a:buSzPct val="75000"/>
              <a:buFont typeface="Wingdings" panose="05000000000000000000" pitchFamily="2" charset="2"/>
              <a:buChar char="¢"/>
              <a:defRPr sz="13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011261"/>
            <a:ext cx="9144000" cy="428646"/>
          </a:xfrm>
          <a:prstGeom prst="rect">
            <a:avLst/>
          </a:prstGeom>
          <a:gradFill flip="none" rotWithShape="1">
            <a:gsLst>
              <a:gs pos="59000">
                <a:srgbClr val="8F9194"/>
              </a:gs>
              <a:gs pos="0">
                <a:srgbClr val="53565A"/>
              </a:gs>
              <a:gs pos="8000">
                <a:srgbClr val="53565A"/>
              </a:gs>
              <a:gs pos="88000">
                <a:srgbClr val="53565A">
                  <a:tint val="44500"/>
                  <a:satMod val="160000"/>
                </a:srgbClr>
              </a:gs>
              <a:gs pos="100000">
                <a:srgbClr val="53565A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673" y="1010542"/>
            <a:ext cx="7092066" cy="425755"/>
          </a:xfrm>
        </p:spPr>
        <p:txBody>
          <a:bodyPr anchor="b">
            <a:normAutofit/>
          </a:bodyPr>
          <a:lstStyle>
            <a:lvl1pPr marL="0" indent="0">
              <a:buNone/>
              <a:defRPr sz="1575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88098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68000" y="1944001"/>
            <a:ext cx="4104001" cy="3534449"/>
          </a:xfrm>
        </p:spPr>
        <p:txBody>
          <a:bodyPr>
            <a:normAutofit/>
          </a:bodyPr>
          <a:lstStyle>
            <a:lvl1pPr marL="214313" indent="-214313">
              <a:buClr>
                <a:srgbClr val="ECE81A"/>
              </a:buClr>
              <a:buSzPct val="75000"/>
              <a:buFont typeface="Wingdings" panose="05000000000000000000" pitchFamily="2" charset="2"/>
              <a:buChar char="¢"/>
              <a:defRPr sz="13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1673" y="409853"/>
            <a:ext cx="7092066" cy="795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aseline="0"/>
            </a:lvl1pPr>
          </a:lstStyle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4890053" y="1944001"/>
            <a:ext cx="2663687" cy="353444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98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674" y="415637"/>
            <a:ext cx="7085741" cy="8063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9" y="2460567"/>
            <a:ext cx="3412239" cy="2909813"/>
          </a:xfrm>
        </p:spPr>
        <p:txBody>
          <a:bodyPr/>
          <a:lstStyle>
            <a:lvl1pPr marL="214313" indent="-214313">
              <a:buClr>
                <a:srgbClr val="ECE81A"/>
              </a:buClr>
              <a:buSzPct val="75000"/>
              <a:buFont typeface="Wingdings" panose="05000000000000000000" pitchFamily="2" charset="2"/>
              <a:buChar char="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5176" y="1928555"/>
            <a:ext cx="3418564" cy="44888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6267" y="2460567"/>
            <a:ext cx="3417473" cy="2909813"/>
          </a:xfrm>
        </p:spPr>
        <p:txBody>
          <a:bodyPr/>
          <a:lstStyle>
            <a:lvl1pPr marL="214313" indent="-214313">
              <a:buClr>
                <a:srgbClr val="ECE81A"/>
              </a:buClr>
              <a:buSzPct val="75000"/>
              <a:buFont typeface="Wingdings" panose="05000000000000000000" pitchFamily="2" charset="2"/>
              <a:buChar char="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1673" y="1928555"/>
            <a:ext cx="3418564" cy="44888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25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673" y="409489"/>
            <a:ext cx="7092067" cy="7875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 hasCustomPrompt="1"/>
          </p:nvPr>
        </p:nvSpPr>
        <p:spPr>
          <a:xfrm>
            <a:off x="461964" y="1943999"/>
            <a:ext cx="7091362" cy="379957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the icon to add a graph/chart</a:t>
            </a:r>
          </a:p>
        </p:txBody>
      </p:sp>
    </p:spTree>
    <p:extLst>
      <p:ext uri="{BB962C8B-B14F-4D97-AF65-F5344CB8AC3E}">
        <p14:creationId xmlns:p14="http://schemas.microsoft.com/office/powerpoint/2010/main" val="4009195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60001"/>
            <a:ext cx="7092732" cy="92632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700"/>
              </a:lnSpc>
              <a:defRPr sz="2475" b="0" i="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add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1944001"/>
            <a:ext cx="7092733" cy="353393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475" b="0" i="0">
                <a:solidFill>
                  <a:srgbClr val="53565A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body copy (large)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35715"/>
            <a:ext cx="1066800" cy="365125"/>
          </a:xfrm>
        </p:spPr>
        <p:txBody>
          <a:bodyPr lIns="0" tIns="0" bIns="0" anchor="t"/>
          <a:lstStyle>
            <a:lvl1pPr algn="l">
              <a:defRPr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FE8EF773-C66E-465C-A741-B59E89357D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113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60001"/>
            <a:ext cx="7092732" cy="92632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700"/>
              </a:lnSpc>
              <a:defRPr sz="2475" b="0" i="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add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1944001"/>
            <a:ext cx="7092733" cy="3533933"/>
          </a:xfrm>
        </p:spPr>
        <p:txBody>
          <a:bodyPr lIns="0" tIns="0" rIns="0" bIns="0">
            <a:normAutofit/>
          </a:bodyPr>
          <a:lstStyle>
            <a:lvl1pPr marL="214313" indent="-214313" algn="l">
              <a:lnSpc>
                <a:spcPts val="157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557213" indent="-214313" algn="l">
              <a:buFont typeface="Arial" panose="020B0604020202020204" pitchFamily="34" charset="0"/>
              <a:buChar char="•"/>
              <a:defRPr sz="13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body copy (medium)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35715"/>
            <a:ext cx="1066800" cy="365125"/>
          </a:xfrm>
        </p:spPr>
        <p:txBody>
          <a:bodyPr lIns="0" tIns="0" bIns="0" anchor="t"/>
          <a:lstStyle>
            <a:lvl1pPr algn="l">
              <a:defRPr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6E5B5BC1-7DEB-46C5-82FD-7A6A2B3E85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8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000504"/>
            <a:ext cx="7772400" cy="1768471"/>
          </a:xfrm>
        </p:spPr>
        <p:txBody>
          <a:bodyPr anchor="t">
            <a:normAutofit/>
          </a:bodyPr>
          <a:lstStyle>
            <a:lvl1pPr marL="0" algn="l">
              <a:lnSpc>
                <a:spcPct val="200000"/>
              </a:lnSpc>
              <a:spcBef>
                <a:spcPts val="1200"/>
              </a:spcBef>
              <a:defRPr lang="en-US" sz="4800" b="1" kern="1200" baseline="30000" dirty="0" smtClean="0">
                <a:solidFill>
                  <a:srgbClr val="4E5590"/>
                </a:solidFill>
                <a:latin typeface="Arial Bold" pitchFamily="34" charset="0"/>
                <a:ea typeface="+mn-ea"/>
                <a:cs typeface="Arial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267200" cy="2472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60001"/>
            <a:ext cx="7092732" cy="92632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700"/>
              </a:lnSpc>
              <a:defRPr sz="2475" b="0" i="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add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1944001"/>
            <a:ext cx="4509443" cy="3533933"/>
          </a:xfrm>
        </p:spPr>
        <p:txBody>
          <a:bodyPr lIns="0" tIns="0" rIns="0" bIns="0">
            <a:normAutofit/>
          </a:bodyPr>
          <a:lstStyle>
            <a:lvl1pPr marL="214313" indent="-214313" algn="l">
              <a:lnSpc>
                <a:spcPts val="157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557213" indent="-214313" algn="l">
              <a:buFont typeface="Arial" panose="020B0604020202020204" pitchFamily="34" charset="0"/>
              <a:buChar char="•"/>
              <a:defRPr sz="13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body copy (medium)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35715"/>
            <a:ext cx="1066800" cy="365125"/>
          </a:xfrm>
        </p:spPr>
        <p:txBody>
          <a:bodyPr lIns="0" tIns="0" bIns="0" anchor="t"/>
          <a:lstStyle>
            <a:lvl1pPr algn="l">
              <a:defRPr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6E5B5BC1-7DEB-46C5-82FD-7A6A2B3E85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48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964" y="1341438"/>
            <a:ext cx="6904508" cy="1800225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8" y="3861048"/>
            <a:ext cx="85775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4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4"/>
          <p:cNvSpPr>
            <a:spLocks noChangeShapeType="1"/>
          </p:cNvSpPr>
          <p:nvPr userDrawn="1"/>
        </p:nvSpPr>
        <p:spPr bwMode="auto">
          <a:xfrm>
            <a:off x="1905000" y="1341438"/>
            <a:ext cx="0" cy="1800225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Oval 5"/>
          <p:cNvSpPr>
            <a:spLocks noChangeArrowheads="1"/>
          </p:cNvSpPr>
          <p:nvPr userDrawn="1"/>
        </p:nvSpPr>
        <p:spPr bwMode="auto">
          <a:xfrm>
            <a:off x="242888" y="2070100"/>
            <a:ext cx="347662" cy="347663"/>
          </a:xfrm>
          <a:prstGeom prst="ellipse">
            <a:avLst/>
          </a:prstGeom>
          <a:solidFill>
            <a:srgbClr val="22BB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7" name="Oval 6"/>
          <p:cNvSpPr>
            <a:spLocks noChangeArrowheads="1"/>
          </p:cNvSpPr>
          <p:nvPr userDrawn="1"/>
        </p:nvSpPr>
        <p:spPr bwMode="auto">
          <a:xfrm>
            <a:off x="822325" y="2073275"/>
            <a:ext cx="349250" cy="347663"/>
          </a:xfrm>
          <a:prstGeom prst="ellipse">
            <a:avLst/>
          </a:prstGeom>
          <a:solidFill>
            <a:srgbClr val="2BB1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8" name="Oval 7"/>
          <p:cNvSpPr>
            <a:spLocks noChangeArrowheads="1"/>
          </p:cNvSpPr>
          <p:nvPr userDrawn="1"/>
        </p:nvSpPr>
        <p:spPr bwMode="auto">
          <a:xfrm>
            <a:off x="1403350" y="2081213"/>
            <a:ext cx="347663" cy="347662"/>
          </a:xfrm>
          <a:prstGeom prst="ellipse">
            <a:avLst/>
          </a:prstGeom>
          <a:solidFill>
            <a:srgbClr val="308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3354" y="0"/>
            <a:ext cx="4375150" cy="73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428"/>
            <a:ext cx="9144000" cy="5345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806036" y="6407962"/>
            <a:ext cx="3531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North Tyneside Integrated Musculoskeletal</a:t>
            </a:r>
            <a:r>
              <a:rPr lang="en-GB" sz="1200" b="1" baseline="0" dirty="0" smtClean="0">
                <a:solidFill>
                  <a:schemeClr val="bg1"/>
                </a:solidFill>
                <a:latin typeface="Corbel" panose="020B0503020204020204" pitchFamily="34" charset="0"/>
              </a:rPr>
              <a:t> Service</a:t>
            </a:r>
            <a:endParaRPr lang="en-GB" sz="1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34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174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093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137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0889"/>
            <a:ext cx="4040188" cy="37052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22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13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269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604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5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8991" y="1690175"/>
            <a:ext cx="3955009" cy="5157192"/>
          </a:xfrm>
          <a:prstGeom prst="rect">
            <a:avLst/>
          </a:prstGeom>
        </p:spPr>
      </p:pic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600200" cy="92707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0062" y="1279393"/>
            <a:ext cx="4720010" cy="1388048"/>
          </a:xfrm>
        </p:spPr>
        <p:txBody>
          <a:bodyPr>
            <a:noAutofit/>
          </a:bodyPr>
          <a:lstStyle>
            <a:lvl1pPr marL="0" indent="0">
              <a:buNone/>
              <a:defRPr lang="en-US" sz="4200" b="1" kern="1200" spc="-150" dirty="0" smtClean="0">
                <a:solidFill>
                  <a:srgbClr val="4E5590"/>
                </a:solidFill>
                <a:latin typeface="Arial Bold"/>
                <a:ea typeface="+mn-ea"/>
                <a:cs typeface="Arial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00063" y="2643188"/>
            <a:ext cx="4720009" cy="357187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879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640" y="980728"/>
            <a:ext cx="5145360" cy="51454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853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- Cover Slide 2">
    <p:bg>
      <p:bgPr>
        <a:solidFill>
          <a:srgbClr val="253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eldTint-1_lef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40388" y="6046788"/>
            <a:ext cx="3186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BCDCE8"/>
                </a:solidFill>
                <a:latin typeface="Palatino Linotype" charset="0"/>
                <a:cs typeface="Palatino Linotype" charset="0"/>
              </a:rPr>
              <a:t>It’s the Keele difference.</a:t>
            </a:r>
          </a:p>
        </p:txBody>
      </p:sp>
      <p:pic>
        <p:nvPicPr>
          <p:cNvPr id="6" name="Picture 4" descr="KeeleUni-RGB_ColourwithWHITEtex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03213"/>
            <a:ext cx="20716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98539" y="2854477"/>
            <a:ext cx="6740525" cy="783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998539" y="3638198"/>
            <a:ext cx="6740525" cy="535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2" y="321111"/>
            <a:ext cx="2678038" cy="13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2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no KD - Cover Slide 2">
    <p:bg>
      <p:bgPr>
        <a:solidFill>
          <a:srgbClr val="253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eldTint-1_lef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eeleUni-RGB_ColourwithWHITEtex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03213"/>
            <a:ext cx="20716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98539" y="2854477"/>
            <a:ext cx="6740525" cy="783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998539" y="3638198"/>
            <a:ext cx="6740525" cy="535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7" y="367393"/>
            <a:ext cx="3379106" cy="16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80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- Cover Slid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5640388" y="6046788"/>
            <a:ext cx="3186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GB" sz="1600" b="1">
                <a:solidFill>
                  <a:srgbClr val="FFFFFF"/>
                </a:solidFill>
                <a:latin typeface="Palatino Linotype" charset="0"/>
                <a:cs typeface="Palatino Linotype" charset="0"/>
              </a:rPr>
              <a:t>It’s the Keele difference.</a:t>
            </a:r>
          </a:p>
        </p:txBody>
      </p:sp>
      <p:pic>
        <p:nvPicPr>
          <p:cNvPr id="4" name="Picture 3" descr="KeeleUni-RGB_ColourwithWHITEtex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13" y="303213"/>
            <a:ext cx="2071687" cy="1054100"/>
          </a:xfrm>
          <a:prstGeom prst="rect">
            <a:avLst/>
          </a:prstGeom>
          <a:effectLst>
            <a:outerShdw blurRad="565150" dir="3600000" algn="tl" rotWithShape="0">
              <a:schemeClr val="tx1">
                <a:alpha val="61000"/>
              </a:schemeClr>
            </a:outerShdw>
          </a:effectLst>
        </p:spPr>
      </p:pic>
      <p:pic>
        <p:nvPicPr>
          <p:cNvPr id="5" name="Picture 3" descr="ShieldTint_white-1_lef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0013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98539" y="4079054"/>
            <a:ext cx="6740525" cy="783721"/>
          </a:xfrm>
          <a:prstGeom prst="rect">
            <a:avLst/>
          </a:prstGeom>
          <a:effectLst>
            <a:outerShdw blurRad="939800" dist="660400" dir="2700000" sx="124000" sy="124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2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6" y="224518"/>
            <a:ext cx="3060699" cy="150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no KD - Cover Slid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eleUni-RGB_ColourwithWHITEtex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13" y="303213"/>
            <a:ext cx="2071687" cy="1054100"/>
          </a:xfrm>
          <a:prstGeom prst="rect">
            <a:avLst/>
          </a:prstGeom>
          <a:effectLst>
            <a:outerShdw blurRad="565150" dir="3600000" algn="tl" rotWithShape="0">
              <a:schemeClr val="tx1">
                <a:alpha val="61000"/>
              </a:schemeClr>
            </a:outerShdw>
          </a:effectLst>
        </p:spPr>
      </p:pic>
      <p:pic>
        <p:nvPicPr>
          <p:cNvPr id="4" name="Picture 4" descr="ShieldTint_white-1_lef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0013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98539" y="4079054"/>
            <a:ext cx="6740525" cy="783721"/>
          </a:xfrm>
          <a:prstGeom prst="rect">
            <a:avLst/>
          </a:prstGeom>
          <a:effectLst>
            <a:outerShdw blurRad="939800" dist="660400" dir="2700000" sx="124000" sy="124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2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9" y="303213"/>
            <a:ext cx="2816679" cy="13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5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eldTint-1_lef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0388" y="6046788"/>
            <a:ext cx="3186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BCDCE8"/>
                </a:solidFill>
                <a:latin typeface="Palatino Linotype" charset="0"/>
                <a:cs typeface="Palatino Linotype" charset="0"/>
              </a:rPr>
              <a:t>It’s the Keele difference.</a:t>
            </a:r>
          </a:p>
        </p:txBody>
      </p:sp>
      <p:pic>
        <p:nvPicPr>
          <p:cNvPr id="6" name="Picture 5" descr="KeeleUni-RGB_Colou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303213"/>
            <a:ext cx="2078037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98539" y="2854477"/>
            <a:ext cx="6740525" cy="783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998539" y="3638198"/>
            <a:ext cx="6740525" cy="535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7" y="303213"/>
            <a:ext cx="3238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no KD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eldTint-1_lef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eeleUni-RGB_Colou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303213"/>
            <a:ext cx="2078037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98539" y="2854477"/>
            <a:ext cx="6740525" cy="783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998539" y="3638198"/>
            <a:ext cx="6740525" cy="535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3" y="303213"/>
            <a:ext cx="2868386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6046788"/>
            <a:ext cx="3186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>
                <a:solidFill>
                  <a:srgbClr val="BCDCE8"/>
                </a:solidFill>
                <a:latin typeface="Palatino Linotype" charset="0"/>
                <a:cs typeface="Palatino Linotype" charset="0"/>
              </a:rPr>
              <a:t>It’s the Keele difference.</a:t>
            </a:r>
          </a:p>
        </p:txBody>
      </p:sp>
      <p:pic>
        <p:nvPicPr>
          <p:cNvPr id="6" name="Picture 4" descr="KeeleUni-RGB_Colou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5595938"/>
            <a:ext cx="1533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hieldTint-2_rig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0"/>
            <a:ext cx="3187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356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356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no KD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KeeleUni-RGB_Colou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5595938"/>
            <a:ext cx="1533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hieldTint-2_rig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0"/>
            <a:ext cx="3187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356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356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7" y="5800531"/>
            <a:ext cx="5100167" cy="71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3230563"/>
            <a:ext cx="8229600" cy="2698768"/>
          </a:xfrm>
        </p:spPr>
        <p:txBody>
          <a:bodyPr/>
          <a:lstStyle/>
          <a:p>
            <a:pPr lvl="0"/>
            <a:r>
              <a:rPr lang="en-US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905000"/>
            <a:ext cx="8229600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200" b="1" kern="1200" spc="-150" dirty="0">
                <a:solidFill>
                  <a:srgbClr val="4E5590"/>
                </a:solidFill>
                <a:latin typeface="Arial Bold" pitchFamily="34" charset="0"/>
                <a:ea typeface="+mn-ea"/>
                <a:cs typeface="Arial Bold" pitchFamily="34" charset="0"/>
              </a:defRPr>
            </a:lvl1pPr>
          </a:lstStyle>
          <a:p>
            <a:pPr algn="l"/>
            <a:r>
              <a:rPr lang="en-US" b="1" spc="-150" dirty="0" smtClean="0">
                <a:solidFill>
                  <a:srgbClr val="4E5590"/>
                </a:solidFill>
                <a:latin typeface="Arial"/>
                <a:cs typeface="Arial"/>
              </a:rPr>
              <a:t>Type heading here</a:t>
            </a:r>
            <a:endParaRPr lang="en-US" b="1" spc="-150" dirty="0">
              <a:solidFill>
                <a:srgbClr val="4E5590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67944" y="-603448"/>
            <a:ext cx="7254243" cy="9842500"/>
          </a:xfrm>
          <a:prstGeom prst="rect">
            <a:avLst/>
          </a:prstGeom>
        </p:spPr>
      </p:pic>
      <p:pic>
        <p:nvPicPr>
          <p:cNvPr id="13" name="Picture 12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-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6046788"/>
            <a:ext cx="3186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>
                <a:solidFill>
                  <a:srgbClr val="BCDCE8"/>
                </a:solidFill>
                <a:latin typeface="Palatino Linotype" charset="0"/>
                <a:cs typeface="Palatino Linotype" charset="0"/>
              </a:rPr>
              <a:t>It’s the Keele difference.</a:t>
            </a:r>
          </a:p>
        </p:txBody>
      </p:sp>
      <p:pic>
        <p:nvPicPr>
          <p:cNvPr id="5" name="Picture 4" descr="KeeleUni-RGB_Colou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5595938"/>
            <a:ext cx="1533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hieldTint-2_rig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0"/>
            <a:ext cx="3187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8229600" cy="356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no KD -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eeleUni-RGB_Colou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5595938"/>
            <a:ext cx="1533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hieldTint-2_rig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0"/>
            <a:ext cx="3187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8229600" cy="356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3" y="5798673"/>
            <a:ext cx="4127476" cy="5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7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457200" y="6046788"/>
            <a:ext cx="3186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>
                <a:solidFill>
                  <a:srgbClr val="BCDCE8"/>
                </a:solidFill>
                <a:latin typeface="Palatino Linotype" charset="0"/>
                <a:cs typeface="Palatino Linotype" charset="0"/>
              </a:rPr>
              <a:t>It’s the Keele difference.</a:t>
            </a:r>
          </a:p>
        </p:txBody>
      </p:sp>
      <p:pic>
        <p:nvPicPr>
          <p:cNvPr id="6" name="Picture 4" descr="KeeleUni-RGB_Colou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5595938"/>
            <a:ext cx="1533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hieldTint-2_rig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0"/>
            <a:ext cx="3187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28427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366602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851011"/>
            <a:ext cx="5486400" cy="391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0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with KD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KeeleUni-RGB_Colou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5595938"/>
            <a:ext cx="1533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hieldTint-2_rig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0"/>
            <a:ext cx="3187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28427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366602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851011"/>
            <a:ext cx="5486400" cy="391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9" y="5866716"/>
            <a:ext cx="4049302" cy="56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- Thank you">
    <p:bg>
      <p:bgPr>
        <a:solidFill>
          <a:srgbClr val="253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hieldTint-1_lef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5640388" y="6046788"/>
            <a:ext cx="3186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BCDCE8"/>
                </a:solidFill>
                <a:latin typeface="Palatino Linotype" charset="0"/>
                <a:cs typeface="Palatino Linotype" charset="0"/>
              </a:rPr>
              <a:t>It’s the Keele difference.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401763" y="3248025"/>
            <a:ext cx="4273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5400" b="1">
                <a:latin typeface="Palatino Linotype" charset="0"/>
                <a:cs typeface="Palatino Linotype" charset="0"/>
              </a:rPr>
              <a:t>Thank you</a:t>
            </a:r>
          </a:p>
        </p:txBody>
      </p:sp>
      <p:pic>
        <p:nvPicPr>
          <p:cNvPr id="5" name="Picture 6" descr="KeeleUni-RGB_ColourwithWHITEtex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03213"/>
            <a:ext cx="20716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1" y="334509"/>
            <a:ext cx="3061607" cy="15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0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no KD - Thank you">
    <p:bg>
      <p:bgPr>
        <a:solidFill>
          <a:srgbClr val="253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hieldTint-1_lef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401763" y="3248025"/>
            <a:ext cx="4273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5400" b="1">
                <a:latin typeface="Palatino Linotype" charset="0"/>
                <a:cs typeface="Palatino Linotype" charset="0"/>
              </a:rPr>
              <a:t>Thank you</a:t>
            </a:r>
          </a:p>
        </p:txBody>
      </p:sp>
      <p:pic>
        <p:nvPicPr>
          <p:cNvPr id="4" name="Picture 4" descr="KeeleUni-RGB_ColourwithWHITEtex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03213"/>
            <a:ext cx="20716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7" y="406517"/>
            <a:ext cx="2583996" cy="12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51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o no KD - End Slide">
    <p:bg>
      <p:bgPr>
        <a:solidFill>
          <a:srgbClr val="253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eeleUni-RGB_ColourwithWHITEtex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03213"/>
            <a:ext cx="20716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hieldTint-1_lef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6" y="-130628"/>
            <a:ext cx="5040313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87" y="4659311"/>
            <a:ext cx="271946" cy="202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25294" y="4740954"/>
            <a:ext cx="2571750" cy="176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GB" sz="1100" b="1" dirty="0" smtClean="0"/>
              <a:t>Research Institute for</a:t>
            </a:r>
            <a:r>
              <a:rPr lang="en-GB" sz="1100" b="1" baseline="0" dirty="0" smtClean="0"/>
              <a:t> Primary Care </a:t>
            </a:r>
            <a:br>
              <a:rPr lang="en-GB" sz="1100" b="1" baseline="0" dirty="0" smtClean="0"/>
            </a:br>
            <a:r>
              <a:rPr lang="en-GB" sz="1100" b="1" baseline="0" dirty="0" smtClean="0"/>
              <a:t>and Health Sciences</a:t>
            </a:r>
            <a:endParaRPr lang="en-GB" sz="1100" b="1" dirty="0" smtClean="0"/>
          </a:p>
          <a:p>
            <a:pPr>
              <a:lnSpc>
                <a:spcPct val="110000"/>
              </a:lnSpc>
              <a:defRPr/>
            </a:pPr>
            <a:r>
              <a:rPr lang="en-GB" sz="1100" dirty="0" smtClean="0"/>
              <a:t>David </a:t>
            </a:r>
            <a:r>
              <a:rPr lang="en-GB" sz="1100" dirty="0" err="1" smtClean="0"/>
              <a:t>Weatherall</a:t>
            </a:r>
            <a:r>
              <a:rPr lang="en-GB" sz="1100" dirty="0" smtClean="0"/>
              <a:t> Building</a:t>
            </a:r>
          </a:p>
          <a:p>
            <a:pPr>
              <a:lnSpc>
                <a:spcPct val="110000"/>
              </a:lnSpc>
              <a:defRPr/>
            </a:pPr>
            <a:r>
              <a:rPr lang="en-GB" sz="1100" dirty="0" smtClean="0"/>
              <a:t>Keele University </a:t>
            </a:r>
          </a:p>
          <a:p>
            <a:pPr>
              <a:lnSpc>
                <a:spcPct val="110000"/>
              </a:lnSpc>
              <a:defRPr/>
            </a:pPr>
            <a:r>
              <a:rPr lang="en-GB" sz="1100" dirty="0" smtClean="0"/>
              <a:t>Newcastle-under-Lyme</a:t>
            </a:r>
            <a:br>
              <a:rPr lang="en-GB" sz="1100" dirty="0" smtClean="0"/>
            </a:br>
            <a:r>
              <a:rPr lang="en-GB" sz="1100" dirty="0" smtClean="0"/>
              <a:t>Staffordshire</a:t>
            </a:r>
            <a:r>
              <a:rPr lang="en-GB" sz="1100" baseline="0" dirty="0" smtClean="0"/>
              <a:t> </a:t>
            </a:r>
            <a:br>
              <a:rPr lang="en-GB" sz="1100" baseline="0" dirty="0" smtClean="0"/>
            </a:br>
            <a:r>
              <a:rPr lang="en-GB" sz="1100" baseline="0" dirty="0" smtClean="0"/>
              <a:t>ST5 5BG </a:t>
            </a:r>
            <a:endParaRPr lang="en-GB" sz="1100" dirty="0" smtClean="0"/>
          </a:p>
          <a:p>
            <a:pPr>
              <a:lnSpc>
                <a:spcPct val="110000"/>
              </a:lnSpc>
              <a:defRPr/>
            </a:pPr>
            <a:r>
              <a:rPr lang="en-GB" sz="1100" dirty="0" smtClean="0"/>
              <a:t>+44 (0)1782 732000</a:t>
            </a:r>
            <a:br>
              <a:rPr lang="en-GB" sz="1100" dirty="0" smtClean="0"/>
            </a:br>
            <a:r>
              <a:rPr lang="en-GB" sz="1100" dirty="0" smtClean="0"/>
              <a:t>keele.ac.uk/</a:t>
            </a:r>
            <a:r>
              <a:rPr lang="en-GB" sz="1100" dirty="0" err="1" smtClean="0"/>
              <a:t>pchs</a:t>
            </a:r>
            <a:endParaRPr lang="en-GB" sz="11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8" y="371475"/>
            <a:ext cx="2540307" cy="125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96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0" y="152400"/>
            <a:ext cx="7329714" cy="1026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large cs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267200" cy="24722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1472" y="2928938"/>
            <a:ext cx="8072494" cy="26431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ysio 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2256" y="1513114"/>
            <a:ext cx="5308600" cy="2413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8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21.jp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0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AB1E-6B7D-49B7-ABF6-71E4B0AA11BB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/>
          <a:srcRect t="28740"/>
          <a:stretch>
            <a:fillRect/>
          </a:stretch>
        </p:blipFill>
        <p:spPr>
          <a:xfrm>
            <a:off x="0" y="2492896"/>
            <a:ext cx="17322800" cy="11140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4143" r:id="rId13"/>
    <p:sldLayoutId id="2147484144" r:id="rId14"/>
    <p:sldLayoutId id="214748414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5400" b="1" kern="1200" baseline="30000" dirty="0">
          <a:solidFill>
            <a:srgbClr val="4E5590"/>
          </a:solidFill>
          <a:latin typeface="Arial"/>
          <a:ea typeface="+mn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0800000">
            <a:off x="0" y="1463044"/>
            <a:ext cx="8803180" cy="5411585"/>
          </a:xfrm>
          <a:prstGeom prst="rect">
            <a:avLst/>
          </a:prstGeom>
          <a:gradFill flip="none" rotWithShape="1">
            <a:gsLst>
              <a:gs pos="65000">
                <a:srgbClr val="F6F47F"/>
              </a:gs>
              <a:gs pos="0">
                <a:srgbClr val="ECE81A"/>
              </a:gs>
              <a:gs pos="100000">
                <a:srgbClr val="ECE81A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9" y="1053416"/>
            <a:ext cx="1692712" cy="833719"/>
          </a:xfrm>
          <a:prstGeom prst="rect">
            <a:avLst/>
          </a:prstGeom>
          <a:ln w="12700">
            <a:solidFill>
              <a:srgbClr val="53565A"/>
            </a:solidFill>
          </a:ln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18248" y="1887135"/>
            <a:ext cx="5915804" cy="18203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add 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25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rgbClr val="535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0800000">
            <a:off x="0" y="1463044"/>
            <a:ext cx="8803180" cy="5411585"/>
          </a:xfrm>
          <a:prstGeom prst="rect">
            <a:avLst/>
          </a:prstGeom>
          <a:gradFill flip="none" rotWithShape="1">
            <a:gsLst>
              <a:gs pos="65000">
                <a:srgbClr val="F6F47F"/>
              </a:gs>
              <a:gs pos="0">
                <a:srgbClr val="ECE81A"/>
              </a:gs>
              <a:gs pos="100000">
                <a:srgbClr val="ECE81A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9" y="1053416"/>
            <a:ext cx="1692712" cy="833719"/>
          </a:xfrm>
          <a:prstGeom prst="rect">
            <a:avLst/>
          </a:prstGeom>
          <a:ln w="12700">
            <a:solidFill>
              <a:srgbClr val="53565A"/>
            </a:solidFill>
          </a:ln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18248" y="1887135"/>
            <a:ext cx="5915804" cy="18203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add 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48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3" r:id="rId2"/>
    <p:sldLayoutId id="2147483835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rgbClr val="535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CB295-DE05-4816-8DC8-5004B4D8B5D6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7EDDF-FA85-40FB-91ED-DC376DA6A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6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0800000">
            <a:off x="0" y="1463044"/>
            <a:ext cx="8803180" cy="5411585"/>
          </a:xfrm>
          <a:prstGeom prst="rect">
            <a:avLst/>
          </a:prstGeom>
          <a:gradFill flip="none" rotWithShape="1">
            <a:gsLst>
              <a:gs pos="65000">
                <a:srgbClr val="F6F47F"/>
              </a:gs>
              <a:gs pos="0">
                <a:srgbClr val="ECE81A"/>
              </a:gs>
              <a:gs pos="100000">
                <a:srgbClr val="ECE81A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9" y="1053416"/>
            <a:ext cx="1692712" cy="833719"/>
          </a:xfrm>
          <a:prstGeom prst="rect">
            <a:avLst/>
          </a:prstGeom>
          <a:ln w="12700">
            <a:solidFill>
              <a:srgbClr val="53565A"/>
            </a:solidFill>
          </a:ln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18248" y="1887135"/>
            <a:ext cx="5915804" cy="18203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add 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8080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rgbClr val="535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3076" name="Picture 7" descr="Connect_logo_RGB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6145213"/>
            <a:ext cx="9715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7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2C011F7-CCE9-47B6-BAE3-3D27AF555F4B}" type="datetime1">
              <a:rPr lang="en-GB" smtClean="0"/>
              <a:t>26/11/2019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651F4EA-A1CD-4236-A778-CDD36B0FB1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4001" r:id="rId4"/>
    <p:sldLayoutId id="2147484002" r:id="rId5"/>
    <p:sldLayoutId id="2147484003" r:id="rId6"/>
    <p:sldLayoutId id="2147484004" r:id="rId7"/>
  </p:sldLayoutIdLst>
  <p:hf hdr="0" dt="0"/>
  <p:txStyles>
    <p:titleStyle>
      <a:lvl1pPr algn="ctr" defTabSz="257175" rtl="0" fontAlgn="base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7175"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514350"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771525"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028700"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192881" indent="-192881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417910" indent="-160735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642938" indent="-128588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900113" indent="-128588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157288" indent="-128588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3076" name="Picture 7" descr="Connect_logo_RGB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6145213"/>
            <a:ext cx="9715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2C011F7-CCE9-47B6-BAE3-3D27AF555F4B}" type="datetime1">
              <a:rPr lang="en-GB" smtClean="0"/>
              <a:t>26/11/2019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651F4EA-A1CD-4236-A778-CDD36B0FB1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</p:sldLayoutIdLst>
  <p:hf hdr="0" dt="0"/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54088"/>
            <a:ext cx="7304856" cy="817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916832"/>
            <a:ext cx="825182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371600" y="981075"/>
            <a:ext cx="0" cy="7905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434975" y="1255713"/>
            <a:ext cx="173038" cy="174625"/>
          </a:xfrm>
          <a:prstGeom prst="ellipse">
            <a:avLst/>
          </a:prstGeom>
          <a:solidFill>
            <a:srgbClr val="22BB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736600" y="1258888"/>
            <a:ext cx="174625" cy="174625"/>
          </a:xfrm>
          <a:prstGeom prst="ellipse">
            <a:avLst/>
          </a:prstGeom>
          <a:solidFill>
            <a:srgbClr val="2BB1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1039813" y="1266825"/>
            <a:ext cx="174625" cy="173038"/>
          </a:xfrm>
          <a:prstGeom prst="ellipse">
            <a:avLst/>
          </a:prstGeom>
          <a:solidFill>
            <a:srgbClr val="308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428"/>
            <a:ext cx="9144000" cy="534572"/>
          </a:xfrm>
          <a:prstGeom prst="rect">
            <a:avLst/>
          </a:prstGeom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3354" y="0"/>
            <a:ext cx="4375150" cy="73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6036" y="6407962"/>
            <a:ext cx="3531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North Tyneside Integrated Musculoskeletal</a:t>
            </a:r>
            <a:r>
              <a:rPr lang="en-GB" sz="1200" b="1" baseline="0" dirty="0" smtClean="0">
                <a:solidFill>
                  <a:schemeClr val="bg1"/>
                </a:solidFill>
                <a:latin typeface="Corbel" panose="020B0503020204020204" pitchFamily="34" charset="0"/>
              </a:rPr>
              <a:t> Service</a:t>
            </a:r>
            <a:endParaRPr lang="en-GB" sz="1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3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7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Palatino Linotype"/>
          <a:ea typeface="ＭＳ Ｐゴシック" charset="0"/>
          <a:cs typeface="Palatino Linotype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TsdWpje3dAhVJQhoKHbsFDCAQjRx6BAgBEAU&amp;url=https://bigeyedeer.wordpress.com/tag/physiotherapy/&amp;psig=AOvVaw0LQFOrop-R5dpxU6-ntmrH&amp;ust=153875322158817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7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05110" y="1844824"/>
            <a:ext cx="8640960" cy="36724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b="1" dirty="0" smtClean="0">
                <a:solidFill>
                  <a:srgbClr val="5D2884"/>
                </a:solidFill>
              </a:rPr>
              <a:t>Welcome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400" b="1" dirty="0" smtClean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28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r>
              <a:rPr lang="en-GB" sz="3600" b="1" dirty="0" smtClean="0">
                <a:solidFill>
                  <a:srgbClr val="5D2884"/>
                </a:solidFill>
              </a:rPr>
              <a:t>Understanding First Contact Physiotherapy in the North East</a:t>
            </a:r>
            <a:endParaRPr lang="en-GB" sz="36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2800" b="1" dirty="0" smtClean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36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3600" b="1" dirty="0" smtClean="0">
              <a:solidFill>
                <a:srgbClr val="5D2884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4000" b="1" dirty="0">
              <a:solidFill>
                <a:srgbClr val="5D288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102"/>
            <a:ext cx="1537765" cy="15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971550" y="1844675"/>
            <a:ext cx="69135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3200" dirty="0" smtClean="0">
                <a:latin typeface="Arial" charset="0"/>
              </a:rPr>
              <a:t>Where did the service come from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3200" dirty="0" smtClean="0">
                <a:latin typeface="Arial" charset="0"/>
              </a:rPr>
              <a:t>Patient examples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3200" dirty="0" smtClean="0">
                <a:latin typeface="Arial" charset="0"/>
              </a:rPr>
              <a:t>Personal Experience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3200" dirty="0" smtClean="0">
                <a:latin typeface="Arial" charset="0"/>
              </a:rPr>
              <a:t>Outcomes</a:t>
            </a:r>
          </a:p>
          <a:p>
            <a:pPr eaLnBrk="1" hangingPunct="1">
              <a:defRPr/>
            </a:pP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573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42988" y="1484313"/>
            <a:ext cx="72739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altLang="en-US" sz="3200" dirty="0" smtClean="0">
                <a:latin typeface="Arial" pitchFamily="34" charset="0"/>
                <a:cs typeface="Arial" pitchFamily="34" charset="0"/>
              </a:rPr>
              <a:t>3 month pilot in Oct 2016 - 10 sessions in 4 locations by 3 staff</a:t>
            </a:r>
          </a:p>
          <a:p>
            <a:pPr marL="0" indent="0">
              <a:defRPr/>
            </a:pPr>
            <a:endParaRPr lang="en-GB" alt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22 sessions over 7 locations provided by 7 different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staff (Northumbria &amp; Connect)</a:t>
            </a: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GB" altLang="en-US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538162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6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2060575"/>
            <a:ext cx="8642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0244" name="Picture 3" descr="https://www.italymagazine.com/sites/default/files/styles/624xauto/public/feature-story/leader/eastwood_good_ugly.jpg?itok=zRIoqS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30300"/>
            <a:ext cx="59436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70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2060575"/>
            <a:ext cx="8642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36 year old woman presenting with acute low back pain.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No radicular or neurological symptoms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Unremarkable medical history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mtClean="0"/>
              <a:t>Normally fit and active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i="1" smtClean="0">
                <a:solidFill>
                  <a:srgbClr val="FF0000"/>
                </a:solidFill>
              </a:rPr>
              <a:t>The Good</a:t>
            </a:r>
          </a:p>
        </p:txBody>
      </p:sp>
    </p:spTree>
    <p:extLst>
      <p:ext uri="{BB962C8B-B14F-4D97-AF65-F5344CB8AC3E}">
        <p14:creationId xmlns:p14="http://schemas.microsoft.com/office/powerpoint/2010/main" val="401127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825" y="2060575"/>
            <a:ext cx="8642350" cy="4321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79 year old chap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Right sided knee pain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Left hip pain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Left side hearing loss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Right cheek blemish</a:t>
            </a:r>
          </a:p>
          <a:p>
            <a:pPr>
              <a:defRPr/>
            </a:pPr>
            <a:r>
              <a:rPr lang="en-GB" dirty="0"/>
              <a:t>	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i="1" smtClean="0">
                <a:solidFill>
                  <a:srgbClr val="FF0000"/>
                </a:solidFill>
              </a:rPr>
              <a:t>The Bad…</a:t>
            </a:r>
          </a:p>
        </p:txBody>
      </p:sp>
    </p:spTree>
    <p:extLst>
      <p:ext uri="{BB962C8B-B14F-4D97-AF65-F5344CB8AC3E}">
        <p14:creationId xmlns:p14="http://schemas.microsoft.com/office/powerpoint/2010/main" val="3133369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825" y="2060575"/>
            <a:ext cx="8642350" cy="432117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42 year old woman, chronic low back pain, FMS, anxiety and depression with personality disorder…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New flare of symptoms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Radicular pain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chronic left LL, new right side to posterior thigh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+’ve impulse sign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Change in bladder habit, urinary frequency and ?incontinence…. (10/7)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i="1" smtClean="0">
                <a:solidFill>
                  <a:srgbClr val="FF0000"/>
                </a:solidFill>
              </a:rPr>
              <a:t>The Ugly…</a:t>
            </a:r>
          </a:p>
        </p:txBody>
      </p:sp>
    </p:spTree>
    <p:extLst>
      <p:ext uri="{BB962C8B-B14F-4D97-AF65-F5344CB8AC3E}">
        <p14:creationId xmlns:p14="http://schemas.microsoft.com/office/powerpoint/2010/main" val="169772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2060575"/>
            <a:ext cx="8642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 bwMode="auto">
          <a:xfrm>
            <a:off x="323850" y="2060575"/>
            <a:ext cx="8640763" cy="266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4000" i="1" smtClean="0">
                <a:solidFill>
                  <a:srgbClr val="FF0000"/>
                </a:solidFill>
              </a:rPr>
              <a:t>Things I’ve learnt……</a:t>
            </a:r>
            <a:br>
              <a:rPr lang="en-GB" altLang="en-US" sz="4000" i="1" smtClean="0">
                <a:solidFill>
                  <a:srgbClr val="FF0000"/>
                </a:solidFill>
              </a:rPr>
            </a:br>
            <a:r>
              <a:rPr lang="en-GB" altLang="en-US" sz="4000" i="1" smtClean="0">
                <a:solidFill>
                  <a:srgbClr val="FF0000"/>
                </a:solidFill>
              </a:rPr>
              <a:t/>
            </a:r>
            <a:br>
              <a:rPr lang="en-GB" altLang="en-US" sz="4000" i="1" smtClean="0">
                <a:solidFill>
                  <a:srgbClr val="FF0000"/>
                </a:solidFill>
              </a:rPr>
            </a:br>
            <a:r>
              <a:rPr lang="en-GB" altLang="en-US" sz="4000" i="1" smtClean="0">
                <a:solidFill>
                  <a:srgbClr val="FF0000"/>
                </a:solidFill>
              </a:rPr>
              <a:t>..…..realised……</a:t>
            </a:r>
            <a:br>
              <a:rPr lang="en-GB" altLang="en-US" sz="4000" i="1" smtClean="0">
                <a:solidFill>
                  <a:srgbClr val="FF0000"/>
                </a:solidFill>
              </a:rPr>
            </a:br>
            <a:r>
              <a:rPr lang="en-GB" altLang="en-US" sz="4000" i="1" smtClean="0">
                <a:solidFill>
                  <a:srgbClr val="FF0000"/>
                </a:solidFill>
              </a:rPr>
              <a:t/>
            </a:r>
            <a:br>
              <a:rPr lang="en-GB" altLang="en-US" sz="4000" i="1" smtClean="0">
                <a:solidFill>
                  <a:srgbClr val="FF0000"/>
                </a:solidFill>
              </a:rPr>
            </a:br>
            <a:r>
              <a:rPr lang="en-GB" altLang="en-US" sz="4000" i="1" smtClean="0">
                <a:solidFill>
                  <a:srgbClr val="FF0000"/>
                </a:solidFill>
              </a:rPr>
              <a:t>….or still don’t know……..</a:t>
            </a:r>
            <a:br>
              <a:rPr lang="en-GB" altLang="en-US" sz="4000" i="1" smtClean="0">
                <a:solidFill>
                  <a:srgbClr val="FF0000"/>
                </a:solidFill>
              </a:rPr>
            </a:br>
            <a:endParaRPr lang="en-US" altLang="en-US" sz="40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43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2060575"/>
            <a:ext cx="8642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92150"/>
            <a:ext cx="4427537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21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71550" y="1989138"/>
            <a:ext cx="75612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i="1" smtClean="0">
                <a:solidFill>
                  <a:srgbClr val="FF0000"/>
                </a:solidFill>
              </a:rPr>
              <a:t>It’s hard not to have your physiotherapy head on. </a:t>
            </a:r>
          </a:p>
          <a:p>
            <a:endParaRPr lang="en-GB" altLang="en-US" smtClean="0"/>
          </a:p>
          <a:p>
            <a:r>
              <a:rPr lang="en-GB" altLang="en-US" smtClean="0"/>
              <a:t>Initially found it difficult not to get carried away trying to do/give people too much in a short appointment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63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05109" y="1735867"/>
            <a:ext cx="8640960" cy="36724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b="1" dirty="0">
                <a:solidFill>
                  <a:srgbClr val="5D2884"/>
                </a:solidFill>
              </a:rPr>
              <a:t>Helen </a:t>
            </a:r>
            <a:r>
              <a:rPr lang="en-GB" sz="4000" b="1" dirty="0" smtClean="0">
                <a:solidFill>
                  <a:srgbClr val="5D2884"/>
                </a:solidFill>
              </a:rPr>
              <a:t>Robson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4000" b="1" dirty="0">
              <a:solidFill>
                <a:srgbClr val="5D2884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dirty="0">
                <a:solidFill>
                  <a:srgbClr val="5D2884"/>
                </a:solidFill>
              </a:rPr>
              <a:t>Honorary Chair CSP North East Regional Network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102"/>
            <a:ext cx="1537765" cy="15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71550" y="1989138"/>
            <a:ext cx="75612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solidFill>
                  <a:srgbClr val="FF0000"/>
                </a:solidFill>
              </a:rPr>
              <a:t>…</a:t>
            </a:r>
            <a:r>
              <a:rPr lang="en-GB" altLang="en-US" i="1" dirty="0" smtClean="0">
                <a:solidFill>
                  <a:srgbClr val="FF0000"/>
                </a:solidFill>
              </a:rPr>
              <a:t>don’t under estimate what you have to offer…</a:t>
            </a:r>
          </a:p>
          <a:p>
            <a:endParaRPr lang="en-GB" altLang="en-US" dirty="0" smtClean="0">
              <a:solidFill>
                <a:srgbClr val="FF0000"/>
              </a:solidFill>
            </a:endParaRPr>
          </a:p>
          <a:p>
            <a:r>
              <a:rPr lang="en-GB" altLang="en-US" dirty="0" smtClean="0"/>
              <a:t>A lot of people don’t know about healing time, recovery time, are concerned, anxious or worried </a:t>
            </a:r>
          </a:p>
        </p:txBody>
      </p:sp>
    </p:spTree>
    <p:extLst>
      <p:ext uri="{BB962C8B-B14F-4D97-AF65-F5344CB8AC3E}">
        <p14:creationId xmlns:p14="http://schemas.microsoft.com/office/powerpoint/2010/main" val="665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71550" y="1989138"/>
            <a:ext cx="75612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solidFill>
                  <a:srgbClr val="FF0000"/>
                </a:solidFill>
              </a:rPr>
              <a:t>…</a:t>
            </a:r>
            <a:r>
              <a:rPr lang="en-GB" altLang="en-US" i="1" dirty="0" smtClean="0">
                <a:solidFill>
                  <a:srgbClr val="FF0000"/>
                </a:solidFill>
              </a:rPr>
              <a:t>lots of people out there don’t need a course of physiotherapy</a:t>
            </a:r>
          </a:p>
          <a:p>
            <a:endParaRPr lang="en-GB" altLang="en-US" dirty="0" smtClean="0">
              <a:solidFill>
                <a:srgbClr val="FF0000"/>
              </a:solidFill>
            </a:endParaRPr>
          </a:p>
          <a:p>
            <a:r>
              <a:rPr lang="en-GB" altLang="en-US" dirty="0" smtClean="0"/>
              <a:t>Good advice, reassurance and assessment go a long way</a:t>
            </a:r>
          </a:p>
        </p:txBody>
      </p:sp>
    </p:spTree>
    <p:extLst>
      <p:ext uri="{BB962C8B-B14F-4D97-AF65-F5344CB8AC3E}">
        <p14:creationId xmlns:p14="http://schemas.microsoft.com/office/powerpoint/2010/main" val="37297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2060575"/>
            <a:ext cx="8642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1128713"/>
            <a:ext cx="68103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403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71550" y="1989138"/>
            <a:ext cx="75612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rgbClr val="FF0000"/>
                </a:solidFill>
              </a:rPr>
              <a:t>…</a:t>
            </a:r>
            <a:r>
              <a:rPr lang="en-GB" altLang="en-US" i="1" smtClean="0">
                <a:solidFill>
                  <a:srgbClr val="FF0000"/>
                </a:solidFill>
              </a:rPr>
              <a:t>.why IS this patient sitting in front of me…………</a:t>
            </a:r>
          </a:p>
          <a:p>
            <a:endParaRPr lang="en-GB" altLang="en-US" smtClean="0">
              <a:solidFill>
                <a:srgbClr val="FF0000"/>
              </a:solidFill>
            </a:endParaRPr>
          </a:p>
          <a:p>
            <a:r>
              <a:rPr lang="en-GB" altLang="en-US" smtClean="0"/>
              <a:t>Importance of finding out WHY the patient is there – what are their worries or concerns.</a:t>
            </a:r>
          </a:p>
        </p:txBody>
      </p:sp>
    </p:spTree>
    <p:extLst>
      <p:ext uri="{BB962C8B-B14F-4D97-AF65-F5344CB8AC3E}">
        <p14:creationId xmlns:p14="http://schemas.microsoft.com/office/powerpoint/2010/main" val="10391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2060575"/>
            <a:ext cx="8642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rgbClr val="FF0000"/>
                </a:solidFill>
              </a:rPr>
              <a:t>……. does my assessment/approach need to change…….</a:t>
            </a:r>
          </a:p>
          <a:p>
            <a:endParaRPr lang="en-GB" altLang="en-US" smtClean="0"/>
          </a:p>
          <a:p>
            <a:r>
              <a:rPr lang="en-GB" altLang="en-US" smtClean="0"/>
              <a:t>screening assessment &amp; looking at the bigger picture</a:t>
            </a: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565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2060575"/>
            <a:ext cx="8642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216025"/>
            <a:ext cx="719455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64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71550" y="1989138"/>
            <a:ext cx="75612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dirty="0" smtClean="0">
                <a:solidFill>
                  <a:srgbClr val="FF0000"/>
                </a:solidFill>
              </a:rPr>
              <a:t>…</a:t>
            </a:r>
            <a:r>
              <a:rPr lang="en-GB" altLang="en-US" i="1" dirty="0" smtClean="0">
                <a:solidFill>
                  <a:srgbClr val="FF0000"/>
                </a:solidFill>
              </a:rPr>
              <a:t>.dealing with uncertainty…..</a:t>
            </a:r>
            <a:endParaRPr lang="en-GB" altLang="en-US" dirty="0" smtClean="0">
              <a:solidFill>
                <a:srgbClr val="FF0000"/>
              </a:solidFill>
            </a:endParaRPr>
          </a:p>
          <a:p>
            <a:endParaRPr lang="en-GB" altLang="en-US" dirty="0" smtClean="0"/>
          </a:p>
          <a:p>
            <a:r>
              <a:rPr lang="en-GB" altLang="en-US" dirty="0" smtClean="0"/>
              <a:t>often don’t know what is wrong with people &amp; have to watch &amp; wait sometimes</a:t>
            </a:r>
          </a:p>
        </p:txBody>
      </p:sp>
    </p:spTree>
    <p:extLst>
      <p:ext uri="{BB962C8B-B14F-4D97-AF65-F5344CB8AC3E}">
        <p14:creationId xmlns:p14="http://schemas.microsoft.com/office/powerpoint/2010/main" val="38036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2060575"/>
            <a:ext cx="8642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solidFill>
                  <a:srgbClr val="FF0000"/>
                </a:solidFill>
              </a:rPr>
              <a:t>......being comfortable with uncertainty…..</a:t>
            </a:r>
          </a:p>
          <a:p>
            <a:endParaRPr lang="en-GB" altLang="en-US" dirty="0" smtClean="0">
              <a:solidFill>
                <a:srgbClr val="FF0000"/>
              </a:solidFill>
            </a:endParaRPr>
          </a:p>
          <a:p>
            <a:r>
              <a:rPr lang="en-GB" altLang="en-US" dirty="0" smtClean="0"/>
              <a:t>accepting the inability to provide an accurate explanation for a person’s health problems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3907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2060575"/>
            <a:ext cx="8642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620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71550" y="1989138"/>
            <a:ext cx="75612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rgbClr val="FF0000"/>
                </a:solidFill>
              </a:rPr>
              <a:t>…</a:t>
            </a:r>
            <a:r>
              <a:rPr lang="en-GB" altLang="en-US" i="1" smtClean="0">
                <a:solidFill>
                  <a:srgbClr val="FF0000"/>
                </a:solidFill>
              </a:rPr>
              <a:t>.if it doesn’t fit – then it might be the wrong size……..</a:t>
            </a:r>
          </a:p>
          <a:p>
            <a:endParaRPr lang="en-GB" altLang="en-US" smtClean="0"/>
          </a:p>
          <a:p>
            <a:r>
              <a:rPr lang="en-GB" altLang="en-US" i="1" smtClean="0"/>
              <a:t>You will pick up odd, sinister, unusual pathologies  - use the team and trust your instinct</a:t>
            </a:r>
          </a:p>
        </p:txBody>
      </p:sp>
    </p:spTree>
    <p:extLst>
      <p:ext uri="{BB962C8B-B14F-4D97-AF65-F5344CB8AC3E}">
        <p14:creationId xmlns:p14="http://schemas.microsoft.com/office/powerpoint/2010/main" val="34448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05109" y="1735867"/>
            <a:ext cx="8640960" cy="36724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GB" sz="1800" b="1" dirty="0">
                <a:solidFill>
                  <a:srgbClr val="5D2884"/>
                </a:solidFill>
              </a:rPr>
              <a:t>Visit us</a:t>
            </a:r>
            <a:endParaRPr lang="en-GB" sz="5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r>
              <a:rPr lang="en-GB" sz="4000" b="1" dirty="0">
                <a:solidFill>
                  <a:srgbClr val="5D2884"/>
                </a:solidFill>
              </a:rPr>
              <a:t>@</a:t>
            </a:r>
            <a:r>
              <a:rPr lang="en-GB" sz="4000" b="1" dirty="0" err="1" smtClean="0">
                <a:solidFill>
                  <a:srgbClr val="5D2884"/>
                </a:solidFill>
              </a:rPr>
              <a:t>CSPNorthEast</a:t>
            </a:r>
            <a:endParaRPr lang="en-GB" sz="4000" b="1" dirty="0" smtClean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14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r>
              <a:rPr lang="en-GB" sz="1800" b="1" dirty="0" smtClean="0">
                <a:solidFill>
                  <a:srgbClr val="5D2884"/>
                </a:solidFill>
              </a:rPr>
              <a:t>Tweet </a:t>
            </a:r>
            <a:r>
              <a:rPr lang="en-GB" sz="1800" b="1" dirty="0">
                <a:solidFill>
                  <a:srgbClr val="5D2884"/>
                </a:solidFill>
              </a:rPr>
              <a:t>us</a:t>
            </a:r>
          </a:p>
          <a:p>
            <a:pPr marL="0" lvl="0" indent="0" algn="ctr">
              <a:buNone/>
              <a:defRPr/>
            </a:pPr>
            <a:r>
              <a:rPr lang="en-GB" sz="4000" b="1" dirty="0">
                <a:solidFill>
                  <a:srgbClr val="5D2884"/>
                </a:solidFill>
              </a:rPr>
              <a:t>#</a:t>
            </a:r>
            <a:r>
              <a:rPr lang="en-GB" sz="4000" b="1" dirty="0" err="1" smtClean="0">
                <a:solidFill>
                  <a:srgbClr val="5D2884"/>
                </a:solidFill>
              </a:rPr>
              <a:t>MyLocalCSP</a:t>
            </a:r>
            <a:endParaRPr lang="en-GB" sz="4000" b="1" dirty="0" smtClean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r>
              <a:rPr lang="en-GB" sz="4000" b="1" dirty="0" smtClean="0">
                <a:solidFill>
                  <a:srgbClr val="5D2884"/>
                </a:solidFill>
              </a:rPr>
              <a:t>#</a:t>
            </a:r>
            <a:r>
              <a:rPr lang="en-GB" sz="4000" b="1" dirty="0" err="1" smtClean="0">
                <a:solidFill>
                  <a:srgbClr val="5D2884"/>
                </a:solidFill>
              </a:rPr>
              <a:t>FirstContactPhysio</a:t>
            </a:r>
            <a:endParaRPr lang="en-GB" sz="40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16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2800" b="1" dirty="0" smtClean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36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3600" b="1" dirty="0" smtClean="0">
              <a:solidFill>
                <a:srgbClr val="5D2884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4000" b="1" dirty="0">
              <a:solidFill>
                <a:srgbClr val="5D288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102"/>
            <a:ext cx="1537765" cy="15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2060575"/>
            <a:ext cx="8642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55499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763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71550" y="1989138"/>
            <a:ext cx="75612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rgbClr val="FF0000"/>
                </a:solidFill>
              </a:rPr>
              <a:t>…</a:t>
            </a:r>
            <a:r>
              <a:rPr lang="en-GB" altLang="en-US" i="1" smtClean="0">
                <a:solidFill>
                  <a:srgbClr val="FF0000"/>
                </a:solidFill>
              </a:rPr>
              <a:t>.importance of working as a team…..</a:t>
            </a:r>
          </a:p>
          <a:p>
            <a:endParaRPr lang="en-GB" altLang="en-US" i="1" smtClean="0">
              <a:solidFill>
                <a:srgbClr val="FF0000"/>
              </a:solidFill>
            </a:endParaRPr>
          </a:p>
          <a:p>
            <a:r>
              <a:rPr lang="en-GB" altLang="en-US" smtClean="0"/>
              <a:t>Building good relationships with GPs working together to unpick patient’s conditions and using their knowledge of things outside of MSKP</a:t>
            </a:r>
          </a:p>
        </p:txBody>
      </p:sp>
    </p:spTree>
    <p:extLst>
      <p:ext uri="{BB962C8B-B14F-4D97-AF65-F5344CB8AC3E}">
        <p14:creationId xmlns:p14="http://schemas.microsoft.com/office/powerpoint/2010/main" val="30661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2060575"/>
            <a:ext cx="8642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435292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287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71550" y="1989138"/>
            <a:ext cx="75612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solidFill>
                  <a:srgbClr val="FF0000"/>
                </a:solidFill>
              </a:rPr>
              <a:t>…</a:t>
            </a:r>
            <a:r>
              <a:rPr lang="en-GB" altLang="en-US" i="1" dirty="0" smtClean="0">
                <a:solidFill>
                  <a:srgbClr val="FF0000"/>
                </a:solidFill>
              </a:rPr>
              <a:t>.not meeting people’s expectations makes me unhappy …………</a:t>
            </a:r>
          </a:p>
          <a:p>
            <a:endParaRPr lang="en-GB" altLang="en-US" dirty="0" smtClean="0">
              <a:solidFill>
                <a:srgbClr val="FF0000"/>
              </a:solidFill>
            </a:endParaRPr>
          </a:p>
          <a:p>
            <a:r>
              <a:rPr lang="en-GB" altLang="en-US" dirty="0" smtClean="0"/>
              <a:t>Getting used to some people leaving unhappy, not meeting their expectations which may be unrealistic or don’t like what they are hearing</a:t>
            </a:r>
          </a:p>
        </p:txBody>
      </p:sp>
    </p:spTree>
    <p:extLst>
      <p:ext uri="{BB962C8B-B14F-4D97-AF65-F5344CB8AC3E}">
        <p14:creationId xmlns:p14="http://schemas.microsoft.com/office/powerpoint/2010/main" val="12655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2060575"/>
            <a:ext cx="8642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268413"/>
            <a:ext cx="836612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574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71550" y="1989138"/>
            <a:ext cx="75612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rgbClr val="FF0000"/>
                </a:solidFill>
              </a:rPr>
              <a:t>…</a:t>
            </a:r>
            <a:r>
              <a:rPr lang="en-GB" altLang="en-US" i="1" smtClean="0">
                <a:solidFill>
                  <a:srgbClr val="FF0000"/>
                </a:solidFill>
              </a:rPr>
              <a:t>.the more heads – the clearer the view…….</a:t>
            </a:r>
            <a:endParaRPr lang="en-GB" altLang="en-US" smtClean="0"/>
          </a:p>
          <a:p>
            <a:endParaRPr lang="en-GB" altLang="en-US" i="1" smtClean="0"/>
          </a:p>
          <a:p>
            <a:r>
              <a:rPr lang="en-GB" altLang="en-US" i="1" smtClean="0"/>
              <a:t>Importance of peer support / mentoring and discussion of patients </a:t>
            </a:r>
          </a:p>
        </p:txBody>
      </p:sp>
    </p:spTree>
    <p:extLst>
      <p:ext uri="{BB962C8B-B14F-4D97-AF65-F5344CB8AC3E}">
        <p14:creationId xmlns:p14="http://schemas.microsoft.com/office/powerpoint/2010/main" val="16508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2060575"/>
            <a:ext cx="8642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68834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697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19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71550" y="1989138"/>
            <a:ext cx="75612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rgbClr val="FF0000"/>
                </a:solidFill>
              </a:rPr>
              <a:t>…</a:t>
            </a:r>
            <a:r>
              <a:rPr lang="en-GB" altLang="en-US" i="1" smtClean="0">
                <a:solidFill>
                  <a:srgbClr val="FF0000"/>
                </a:solidFill>
              </a:rPr>
              <a:t>.it’s demanding and tiring…..</a:t>
            </a:r>
            <a:endParaRPr lang="en-GB" altLang="en-US" smtClean="0"/>
          </a:p>
          <a:p>
            <a:endParaRPr lang="en-GB" altLang="en-US" smtClean="0"/>
          </a:p>
          <a:p>
            <a:pPr algn="ctr"/>
            <a:r>
              <a:rPr lang="en-GB" altLang="en-US" smtClean="0"/>
              <a:t>Can be mentally exhausting</a:t>
            </a:r>
          </a:p>
        </p:txBody>
      </p:sp>
    </p:spTree>
    <p:extLst>
      <p:ext uri="{BB962C8B-B14F-4D97-AF65-F5344CB8AC3E}">
        <p14:creationId xmlns:p14="http://schemas.microsoft.com/office/powerpoint/2010/main" val="5527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2060575"/>
            <a:ext cx="8642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43000"/>
            <a:ext cx="67198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308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71550" y="1989138"/>
            <a:ext cx="75612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rgbClr val="FF0000"/>
                </a:solidFill>
              </a:rPr>
              <a:t>…</a:t>
            </a:r>
            <a:r>
              <a:rPr lang="en-GB" altLang="en-US" i="1" smtClean="0">
                <a:solidFill>
                  <a:srgbClr val="FF0000"/>
                </a:solidFill>
              </a:rPr>
              <a:t>.still not always sure about the best way to do things…….</a:t>
            </a:r>
            <a:endParaRPr lang="en-GB" altLang="en-US" smtClean="0"/>
          </a:p>
          <a:p>
            <a:endParaRPr lang="en-GB" altLang="en-US" i="1" smtClean="0"/>
          </a:p>
          <a:p>
            <a:r>
              <a:rPr lang="en-GB" altLang="en-US" i="1" smtClean="0"/>
              <a:t>there are always different paths to get there ….not one size fits all</a:t>
            </a:r>
          </a:p>
        </p:txBody>
      </p:sp>
    </p:spTree>
    <p:extLst>
      <p:ext uri="{BB962C8B-B14F-4D97-AF65-F5344CB8AC3E}">
        <p14:creationId xmlns:p14="http://schemas.microsoft.com/office/powerpoint/2010/main" val="11443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05109" y="1196752"/>
            <a:ext cx="8640960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b="1" dirty="0">
                <a:solidFill>
                  <a:srgbClr val="5D2884"/>
                </a:solidFill>
              </a:rPr>
              <a:t>Tony </a:t>
            </a:r>
            <a:r>
              <a:rPr lang="en-GB" sz="4000" b="1" dirty="0" smtClean="0">
                <a:solidFill>
                  <a:srgbClr val="5D2884"/>
                </a:solidFill>
              </a:rPr>
              <a:t>Brown</a:t>
            </a:r>
            <a:endParaRPr lang="en-GB" dirty="0">
              <a:solidFill>
                <a:srgbClr val="5D2884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5D2884"/>
                </a:solidFill>
              </a:rPr>
              <a:t>Managing Partner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5D2884"/>
                </a:solidFill>
              </a:rPr>
              <a:t>Alnwick Medical </a:t>
            </a:r>
            <a:r>
              <a:rPr lang="en-GB" dirty="0" smtClean="0">
                <a:solidFill>
                  <a:srgbClr val="5D2884"/>
                </a:solidFill>
              </a:rPr>
              <a:t>Group</a:t>
            </a:r>
            <a:endParaRPr lang="en-GB" dirty="0">
              <a:solidFill>
                <a:srgbClr val="5D2884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5D2884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5D2884"/>
                </a:solidFill>
              </a:rPr>
              <a:t>North Locality Director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5D2884"/>
                </a:solidFill>
              </a:rPr>
              <a:t>Director Lead for Primary Care Development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5D2884"/>
                </a:solidFill>
              </a:rPr>
              <a:t>Northumberland CCG</a:t>
            </a:r>
          </a:p>
          <a:p>
            <a:pPr marL="0" lvl="0" indent="0" algn="ctr">
              <a:buNone/>
              <a:defRPr/>
            </a:pPr>
            <a:endParaRPr lang="en-GB" sz="16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2800" b="1" dirty="0" smtClean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36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3600" b="1" dirty="0" smtClean="0">
              <a:solidFill>
                <a:srgbClr val="5D2884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4000" b="1" dirty="0">
              <a:solidFill>
                <a:srgbClr val="5D288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102"/>
            <a:ext cx="1537765" cy="15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060575"/>
            <a:ext cx="8713787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5250"/>
            <a:ext cx="66675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752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850" y="1412875"/>
            <a:ext cx="8642350" cy="460851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……………....Practical Tips……….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Breath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Listen, really listen  - tip of the iceberg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Make a connection – use appropriate language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Be honest – it’s ok not to know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Safety netting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What does the patient in front of you really want?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Don’t panic!</a:t>
            </a:r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 bwMode="auto">
          <a:xfrm flipV="1">
            <a:off x="250825" y="1052513"/>
            <a:ext cx="8642350" cy="73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3871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39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71550" y="1989138"/>
            <a:ext cx="75612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rgbClr val="FF0000"/>
                </a:solidFill>
              </a:rPr>
              <a:t>…</a:t>
            </a:r>
            <a:r>
              <a:rPr lang="en-GB" altLang="en-US" i="1" smtClean="0">
                <a:solidFill>
                  <a:srgbClr val="FF0000"/>
                </a:solidFill>
              </a:rPr>
              <a:t>.do I enjoy it …….</a:t>
            </a:r>
            <a:endParaRPr lang="en-GB" altLang="en-US" smtClean="0"/>
          </a:p>
          <a:p>
            <a:endParaRPr lang="en-GB" altLang="en-US" i="1" smtClean="0"/>
          </a:p>
          <a:p>
            <a:r>
              <a:rPr lang="en-GB" altLang="en-US" i="1" smtClean="0"/>
              <a:t>Most of the time – it’s never dull</a:t>
            </a:r>
          </a:p>
        </p:txBody>
      </p:sp>
    </p:spTree>
    <p:extLst>
      <p:ext uri="{BB962C8B-B14F-4D97-AF65-F5344CB8AC3E}">
        <p14:creationId xmlns:p14="http://schemas.microsoft.com/office/powerpoint/2010/main" val="31185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1341438"/>
            <a:ext cx="8642350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 bwMode="auto">
          <a:xfrm>
            <a:off x="179388" y="620713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b="0" smtClean="0">
                <a:solidFill>
                  <a:schemeClr val="tx1"/>
                </a:solidFill>
              </a:rPr>
              <a:t>Outcomes for 2019</a:t>
            </a:r>
            <a:endParaRPr lang="en-US" altLang="en-US" b="0" smtClean="0">
              <a:solidFill>
                <a:schemeClr val="tx1"/>
              </a:solidFill>
            </a:endParaRPr>
          </a:p>
        </p:txBody>
      </p:sp>
      <p:graphicFrame>
        <p:nvGraphicFramePr>
          <p:cNvPr id="40964" name="Chart 1"/>
          <p:cNvGraphicFramePr>
            <a:graphicFrameLocks/>
          </p:cNvGraphicFramePr>
          <p:nvPr/>
        </p:nvGraphicFramePr>
        <p:xfrm>
          <a:off x="1352550" y="1362075"/>
          <a:ext cx="6799263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6797629" imgH="4669941" progId="Excel.Chart.8">
                  <p:embed/>
                </p:oleObj>
              </mc:Choice>
              <mc:Fallback>
                <p:oleObj r:id="rId4" imgW="6797629" imgH="4669941" progId="Excel.Chart.8">
                  <p:embed/>
                  <p:pic>
                    <p:nvPicPr>
                      <p:cNvPr id="40964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1362075"/>
                        <a:ext cx="6799263" cy="466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3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Chart 1"/>
          <p:cNvGraphicFramePr>
            <a:graphicFrameLocks/>
          </p:cNvGraphicFramePr>
          <p:nvPr/>
        </p:nvGraphicFramePr>
        <p:xfrm>
          <a:off x="1190625" y="1343025"/>
          <a:ext cx="628650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hart" r:id="rId4" imgW="6286410" imgH="4200643" progId="Excel.Chart.8">
                  <p:embed/>
                </p:oleObj>
              </mc:Choice>
              <mc:Fallback>
                <p:oleObj name="Chart" r:id="rId4" imgW="6286410" imgH="4200643" progId="Excel.Chart.8">
                  <p:embed/>
                  <p:pic>
                    <p:nvPicPr>
                      <p:cNvPr id="41986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1343025"/>
                        <a:ext cx="628650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547813" y="741363"/>
            <a:ext cx="4897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Arial" panose="020B0604020202020204" pitchFamily="34" charset="0"/>
              </a:rPr>
              <a:t>Have I changed what I do ?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41988" name="Chart 1"/>
          <p:cNvGraphicFramePr>
            <a:graphicFrameLocks/>
          </p:cNvGraphicFramePr>
          <p:nvPr/>
        </p:nvGraphicFramePr>
        <p:xfrm>
          <a:off x="704850" y="1346200"/>
          <a:ext cx="6965950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6" imgW="6962235" imgH="4797968" progId="Excel.Chart.8">
                  <p:embed/>
                </p:oleObj>
              </mc:Choice>
              <mc:Fallback>
                <p:oleObj r:id="rId6" imgW="6962235" imgH="4797968" progId="Excel.Chart.8">
                  <p:embed/>
                  <p:pic>
                    <p:nvPicPr>
                      <p:cNvPr id="41988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346200"/>
                        <a:ext cx="6965950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8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1341438"/>
            <a:ext cx="8642350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1" name="Title 2"/>
          <p:cNvSpPr>
            <a:spLocks noGrp="1"/>
          </p:cNvSpPr>
          <p:nvPr>
            <p:ph type="title"/>
          </p:nvPr>
        </p:nvSpPr>
        <p:spPr bwMode="auto">
          <a:xfrm>
            <a:off x="179388" y="620713"/>
            <a:ext cx="864235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sz="3200" b="0" smtClean="0">
              <a:solidFill>
                <a:schemeClr val="tx1"/>
              </a:solidFill>
            </a:endParaRPr>
          </a:p>
        </p:txBody>
      </p:sp>
      <p:graphicFrame>
        <p:nvGraphicFramePr>
          <p:cNvPr id="43012" name="Chart 1"/>
          <p:cNvGraphicFramePr>
            <a:graphicFrameLocks/>
          </p:cNvGraphicFramePr>
          <p:nvPr/>
        </p:nvGraphicFramePr>
        <p:xfrm>
          <a:off x="200025" y="498475"/>
          <a:ext cx="8743950" cy="593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4" imgW="8742422" imgH="5931922" progId="Excel.Chart.8">
                  <p:embed/>
                </p:oleObj>
              </mc:Choice>
              <mc:Fallback>
                <p:oleObj r:id="rId4" imgW="8742422" imgH="5931922" progId="Excel.Chart.8">
                  <p:embed/>
                  <p:pic>
                    <p:nvPicPr>
                      <p:cNvPr id="43012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498475"/>
                        <a:ext cx="8743950" cy="593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9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Chart 1"/>
          <p:cNvGraphicFramePr>
            <a:graphicFrameLocks/>
          </p:cNvGraphicFramePr>
          <p:nvPr/>
        </p:nvGraphicFramePr>
        <p:xfrm>
          <a:off x="104775" y="190500"/>
          <a:ext cx="7324725" cy="515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4" imgW="7328027" imgH="5157663" progId="Excel.Chart.8">
                  <p:embed/>
                </p:oleObj>
              </mc:Choice>
              <mc:Fallback>
                <p:oleObj r:id="rId4" imgW="7328027" imgH="5157663" progId="Excel.Chart.8">
                  <p:embed/>
                  <p:pic>
                    <p:nvPicPr>
                      <p:cNvPr id="44034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190500"/>
                        <a:ext cx="7324725" cy="515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250825" y="5141913"/>
            <a:ext cx="6408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75% patients managed with advice, injection or referral to physiotherapy.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0379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069975" y="1268413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latin typeface="Arial" panose="020B0604020202020204" pitchFamily="34" charset="0"/>
              </a:rPr>
              <a:t>Secondary Care Referrals</a:t>
            </a:r>
          </a:p>
        </p:txBody>
      </p:sp>
      <p:graphicFrame>
        <p:nvGraphicFramePr>
          <p:cNvPr id="45059" name="Chart 2"/>
          <p:cNvGraphicFramePr>
            <a:graphicFrameLocks/>
          </p:cNvGraphicFramePr>
          <p:nvPr/>
        </p:nvGraphicFramePr>
        <p:xfrm>
          <a:off x="1835150" y="13589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4" imgW="6200169" imgH="4163929" progId="Excel.Chart.8">
                  <p:embed/>
                </p:oleObj>
              </mc:Choice>
              <mc:Fallback>
                <p:oleObj r:id="rId4" imgW="6200169" imgH="4163929" progId="Excel.Chart.8">
                  <p:embed/>
                  <p:pic>
                    <p:nvPicPr>
                      <p:cNvPr id="45059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3589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8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1041400" y="404813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latin typeface="Arial" panose="020B0604020202020204" pitchFamily="34" charset="0"/>
              </a:rPr>
              <a:t>Orthopaedic Conversion Rate</a:t>
            </a:r>
          </a:p>
        </p:txBody>
      </p:sp>
      <p:graphicFrame>
        <p:nvGraphicFramePr>
          <p:cNvPr id="46083" name="Chart 2"/>
          <p:cNvGraphicFramePr>
            <a:graphicFrameLocks/>
          </p:cNvGraphicFramePr>
          <p:nvPr/>
        </p:nvGraphicFramePr>
        <p:xfrm>
          <a:off x="1476375" y="1343025"/>
          <a:ext cx="62293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hart" r:id="rId4" imgW="6229395" imgH="4200643" progId="Excel.Chart.8">
                  <p:embed/>
                </p:oleObj>
              </mc:Choice>
              <mc:Fallback>
                <p:oleObj name="Chart" r:id="rId4" imgW="6229395" imgH="4200643" progId="Excel.Chart.8">
                  <p:embed/>
                  <p:pic>
                    <p:nvPicPr>
                      <p:cNvPr id="46083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343025"/>
                        <a:ext cx="62293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0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1188" y="4581525"/>
            <a:ext cx="4824412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Thank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5825" y="5732463"/>
            <a:ext cx="1512888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/>
          </a:p>
        </p:txBody>
      </p:sp>
      <p:pic>
        <p:nvPicPr>
          <p:cNvPr id="47108" name="Picture 5" descr="C:\Users\meddu\AppData\Local\Microsoft\Windows\Temporary Internet Files\Content.Outlook\WH2E7FV1\Excellence Through Collab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4797425"/>
            <a:ext cx="35036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8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05109" y="1196752"/>
            <a:ext cx="8640960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Liz Lingard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Delivery Partner (North)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>
                <a:solidFill>
                  <a:srgbClr val="5D2884"/>
                </a:solidFill>
              </a:rPr>
              <a:t>NHS England and NHS Improvement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102"/>
            <a:ext cx="1537765" cy="15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765175"/>
            <a:ext cx="7920038" cy="486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cs typeface="Arial" charset="0"/>
              </a:rPr>
              <a:t>Personal Experience</a:t>
            </a:r>
          </a:p>
          <a:p>
            <a:pPr>
              <a:defRPr/>
            </a:pPr>
            <a:endParaRPr lang="en-GB" dirty="0"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Arial" charset="0"/>
              </a:rPr>
              <a:t>Volume of patients and shorter appointment times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Arial" charset="0"/>
              </a:rPr>
              <a:t>Importance of finding out exactly what the patient wants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Arial" charset="0"/>
              </a:rPr>
              <a:t>Patient expectation of ‘healing time’ &amp; the ‘miracle cure’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Arial" charset="0"/>
              </a:rPr>
              <a:t>Power of reassurance and a full examination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Arial" charset="0"/>
              </a:rPr>
              <a:t>Fear of doing the wrong thing – missing something serious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Arial" charset="0"/>
              </a:rPr>
              <a:t>Good support from GP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Arial" charset="0"/>
              </a:rPr>
              <a:t>Feeling valued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Arial" charset="0"/>
              </a:rPr>
              <a:t>Some people will go away unhappy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Arial" charset="0"/>
              </a:rPr>
              <a:t>Good communication / liaising with physiotherapy staff to enhance patient care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Arial" charset="0"/>
              </a:rPr>
              <a:t>Hard to turn your ‘physio’ head off</a:t>
            </a:r>
            <a:endParaRPr 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05109" y="1735867"/>
            <a:ext cx="8640960" cy="36724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Abi Henderson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dirty="0" smtClean="0">
                <a:solidFill>
                  <a:srgbClr val="5D2884"/>
                </a:solidFill>
              </a:rPr>
              <a:t>CSP Professional Advisor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4000" dirty="0" smtClean="0">
              <a:solidFill>
                <a:srgbClr val="5D2884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dirty="0" smtClean="0">
                <a:solidFill>
                  <a:srgbClr val="5D2884"/>
                </a:solidFill>
              </a:rPr>
              <a:t>Interactive </a:t>
            </a:r>
            <a:r>
              <a:rPr lang="en-GB" sz="4000" dirty="0">
                <a:solidFill>
                  <a:srgbClr val="5D2884"/>
                </a:solidFill>
              </a:rPr>
              <a:t>session on FCP capacity, governance and sustainability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102"/>
            <a:ext cx="1537765" cy="15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05109" y="1735867"/>
            <a:ext cx="8640960" cy="36724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Q&amp;A Panel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dirty="0">
                <a:solidFill>
                  <a:srgbClr val="5D2884"/>
                </a:solidFill>
              </a:rPr>
              <a:t>Rob Tyer, Sarah Withers, Ben </a:t>
            </a:r>
            <a:r>
              <a:rPr lang="en-GB" sz="4000" dirty="0" err="1">
                <a:solidFill>
                  <a:srgbClr val="5D2884"/>
                </a:solidFill>
              </a:rPr>
              <a:t>Alcock</a:t>
            </a:r>
            <a:r>
              <a:rPr lang="en-GB" sz="4000" dirty="0">
                <a:solidFill>
                  <a:srgbClr val="5D2884"/>
                </a:solidFill>
              </a:rPr>
              <a:t>, Sue Chester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dirty="0">
                <a:solidFill>
                  <a:srgbClr val="5D2884"/>
                </a:solidFill>
              </a:rPr>
              <a:t>Chaired by Helen Robson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102"/>
            <a:ext cx="1537765" cy="15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05110" y="2132856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Tell us what you think!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Visit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www.menti.com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insert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79 32 35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102"/>
            <a:ext cx="1537765" cy="15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05109" y="1735867"/>
            <a:ext cx="8640960" cy="36724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GB" sz="1800" b="1" dirty="0" smtClean="0">
                <a:solidFill>
                  <a:srgbClr val="5D2884"/>
                </a:solidFill>
              </a:rPr>
              <a:t>Thank you </a:t>
            </a:r>
            <a:r>
              <a:rPr lang="en-GB" sz="1800" b="1" smtClean="0">
                <a:solidFill>
                  <a:srgbClr val="5D2884"/>
                </a:solidFill>
              </a:rPr>
              <a:t>for coming </a:t>
            </a:r>
          </a:p>
          <a:p>
            <a:pPr marL="0" lvl="0" indent="0" algn="ctr">
              <a:buNone/>
              <a:defRPr/>
            </a:pPr>
            <a:endParaRPr lang="en-GB" sz="5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r>
              <a:rPr lang="en-GB" sz="4000" b="1" dirty="0">
                <a:solidFill>
                  <a:srgbClr val="5D2884"/>
                </a:solidFill>
              </a:rPr>
              <a:t>@</a:t>
            </a:r>
            <a:r>
              <a:rPr lang="en-GB" sz="4000" b="1" dirty="0" err="1" smtClean="0">
                <a:solidFill>
                  <a:srgbClr val="5D2884"/>
                </a:solidFill>
              </a:rPr>
              <a:t>CSPNorthEast</a:t>
            </a:r>
            <a:endParaRPr lang="en-GB" sz="4000" b="1" dirty="0" smtClean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14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r>
              <a:rPr lang="en-GB" sz="1800" b="1" dirty="0" smtClean="0">
                <a:solidFill>
                  <a:srgbClr val="5D2884"/>
                </a:solidFill>
              </a:rPr>
              <a:t>Tweet </a:t>
            </a:r>
            <a:r>
              <a:rPr lang="en-GB" sz="1800" b="1" dirty="0">
                <a:solidFill>
                  <a:srgbClr val="5D2884"/>
                </a:solidFill>
              </a:rPr>
              <a:t>us</a:t>
            </a:r>
          </a:p>
          <a:p>
            <a:pPr marL="0" lvl="0" indent="0" algn="ctr">
              <a:buNone/>
              <a:defRPr/>
            </a:pPr>
            <a:r>
              <a:rPr lang="en-GB" sz="4000" b="1" dirty="0">
                <a:solidFill>
                  <a:srgbClr val="5D2884"/>
                </a:solidFill>
              </a:rPr>
              <a:t>#</a:t>
            </a:r>
            <a:r>
              <a:rPr lang="en-GB" sz="4000" b="1" dirty="0" err="1">
                <a:solidFill>
                  <a:srgbClr val="5D2884"/>
                </a:solidFill>
              </a:rPr>
              <a:t>MyLocalCSP</a:t>
            </a:r>
            <a:endParaRPr lang="en-GB" sz="40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16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2800" b="1" dirty="0" smtClean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36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3600" b="1" dirty="0" smtClean="0">
              <a:solidFill>
                <a:srgbClr val="5D2884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4000" b="1" dirty="0">
              <a:solidFill>
                <a:srgbClr val="5D288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102"/>
            <a:ext cx="1537765" cy="15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05109" y="1196752"/>
            <a:ext cx="8640960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Sarah Withers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CSP Head of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FCP Implementation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102"/>
            <a:ext cx="1537765" cy="15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05109" y="2420888"/>
            <a:ext cx="8640960" cy="29873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GB" sz="8800" b="1" smtClean="0">
                <a:solidFill>
                  <a:srgbClr val="5D2884"/>
                </a:solidFill>
              </a:rPr>
              <a:t>Break </a:t>
            </a:r>
            <a:endParaRPr lang="en-GB" sz="88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16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2800" b="1" dirty="0" smtClean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36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endParaRPr lang="en-GB" sz="3600" b="1" dirty="0" smtClean="0">
              <a:solidFill>
                <a:srgbClr val="5D2884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4000" b="1" dirty="0">
              <a:solidFill>
                <a:srgbClr val="5D288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102"/>
            <a:ext cx="1537765" cy="15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05109" y="1196752"/>
            <a:ext cx="8640960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Ben </a:t>
            </a:r>
            <a:r>
              <a:rPr kumimoji="0" lang="en-GB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Alcock</a:t>
            </a:r>
            <a:r>
              <a:rPr kumimoji="0" lang="en-GB" sz="4000" b="1" i="0" u="none" strike="noStrike" kern="1200" cap="none" spc="0" normalizeH="0" noProof="0" dirty="0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Sue Chester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ESP Physiotherapists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>
                <a:solidFill>
                  <a:srgbClr val="5D2884"/>
                </a:solidFill>
              </a:rPr>
              <a:t>Northumbria Healthcare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5D288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102"/>
            <a:ext cx="1537765" cy="15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5825" y="5732463"/>
            <a:ext cx="1512888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/>
          </a:p>
        </p:txBody>
      </p:sp>
      <p:pic>
        <p:nvPicPr>
          <p:cNvPr id="6147" name="Picture 4" descr="C:\Users\meddu\AppData\Local\Microsoft\Windows\Temporary Internet Files\Content.Outlook\WH2E7FV1\Excellence Through Collabo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678363"/>
            <a:ext cx="384016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827584" y="2276872"/>
            <a:ext cx="532859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dirty="0">
                <a:latin typeface="Arial" panose="020B0604020202020204" pitchFamily="34" charset="0"/>
              </a:rPr>
              <a:t>FCP – Our experience.</a:t>
            </a:r>
          </a:p>
          <a:p>
            <a:pPr algn="ctr" eaLnBrk="1" hangingPunct="1"/>
            <a:r>
              <a:rPr lang="en-GB" altLang="en-US" sz="1600" dirty="0">
                <a:latin typeface="Arial" panose="020B0604020202020204" pitchFamily="34" charset="0"/>
              </a:rPr>
              <a:t>Sue Chester – ESP Physiotherapist</a:t>
            </a:r>
          </a:p>
          <a:p>
            <a:pPr algn="ctr" eaLnBrk="1" hangingPunct="1"/>
            <a:r>
              <a:rPr lang="en-GB" altLang="en-US" sz="1600" dirty="0">
                <a:latin typeface="Arial" panose="020B0604020202020204" pitchFamily="34" charset="0"/>
              </a:rPr>
              <a:t>Ben </a:t>
            </a:r>
            <a:r>
              <a:rPr lang="en-GB" altLang="en-US" sz="1600" dirty="0" err="1">
                <a:latin typeface="Arial" panose="020B0604020202020204" pitchFamily="34" charset="0"/>
              </a:rPr>
              <a:t>Alcock</a:t>
            </a:r>
            <a:r>
              <a:rPr lang="en-GB" altLang="en-US" sz="1600" dirty="0">
                <a:latin typeface="Arial" panose="020B0604020202020204" pitchFamily="34" charset="0"/>
              </a:rPr>
              <a:t>   – ESP Physiotherapist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43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P CORPORATE H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nect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" id="{2E951D94-9559-214A-8AF4-F788BD466253}" vid="{B5917E97-C8DC-D641-B02D-7E4DDAE5D38E}"/>
    </a:ext>
  </a:extLst>
</a:theme>
</file>

<file path=ppt/theme/theme3.xml><?xml version="1.0" encoding="utf-8"?>
<a:theme xmlns:a="http://schemas.openxmlformats.org/drawingml/2006/main" name="1_Connect 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" id="{D06EC87E-ABFD-6D4C-88A4-7DF4A821897E}" vid="{27CE0054-46FD-3F4B-8302-D39B0EBE93F2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le slide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Health-Template.pptx" id="{FE90A960-DCE8-4906-9025-E410EAB8948F}" vid="{DD2B8262-DACA-4C56-9AF6-419068035B26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Presentation template_v1" id="{0F607C16-D9A0-4D64-A199-994EC6A956EC}" vid="{C06F030F-0071-4230-81C2-768B9C420A37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Presentation template_v1" id="{0F607C16-D9A0-4D64-A199-994EC6A956EC}" vid="{C06F030F-0071-4230-81C2-768B9C420A37}"/>
    </a:ext>
  </a:extLst>
</a:theme>
</file>

<file path=ppt/theme/theme8.xml><?xml version="1.0" encoding="utf-8"?>
<a:theme xmlns:a="http://schemas.openxmlformats.org/drawingml/2006/main" name="Northumbr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Keele_STANDARD_PowerPoint">
  <a:themeElements>
    <a:clrScheme name="Custom 5">
      <a:dk1>
        <a:srgbClr val="253244"/>
      </a:dk1>
      <a:lt1>
        <a:sysClr val="window" lastClr="FFFFFF"/>
      </a:lt1>
      <a:dk2>
        <a:srgbClr val="FFFFFF"/>
      </a:dk2>
      <a:lt2>
        <a:srgbClr val="FFFFFF"/>
      </a:lt2>
      <a:accent1>
        <a:srgbClr val="0089BD"/>
      </a:accent1>
      <a:accent2>
        <a:srgbClr val="00A1AC"/>
      </a:accent2>
      <a:accent3>
        <a:srgbClr val="B6CC32"/>
      </a:accent3>
      <a:accent4>
        <a:srgbClr val="6B2E81"/>
      </a:accent4>
      <a:accent5>
        <a:srgbClr val="004C72"/>
      </a:accent5>
      <a:accent6>
        <a:srgbClr val="90C5D9"/>
      </a:accent6>
      <a:hlink>
        <a:srgbClr val="90C5D9"/>
      </a:hlink>
      <a:folHlink>
        <a:srgbClr val="90C5D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5">
    <a:dk1>
      <a:srgbClr val="253244"/>
    </a:dk1>
    <a:lt1>
      <a:sysClr val="window" lastClr="FFFFFF"/>
    </a:lt1>
    <a:dk2>
      <a:srgbClr val="FFFFFF"/>
    </a:dk2>
    <a:lt2>
      <a:srgbClr val="FFFFFF"/>
    </a:lt2>
    <a:accent1>
      <a:srgbClr val="0089BD"/>
    </a:accent1>
    <a:accent2>
      <a:srgbClr val="00A1AC"/>
    </a:accent2>
    <a:accent3>
      <a:srgbClr val="B6CC32"/>
    </a:accent3>
    <a:accent4>
      <a:srgbClr val="6B2E81"/>
    </a:accent4>
    <a:accent5>
      <a:srgbClr val="004C72"/>
    </a:accent5>
    <a:accent6>
      <a:srgbClr val="90C5D9"/>
    </a:accent6>
    <a:hlink>
      <a:srgbClr val="90C5D9"/>
    </a:hlink>
    <a:folHlink>
      <a:srgbClr val="90C5D9"/>
    </a:folHlink>
  </a:clrScheme>
</a:themeOverride>
</file>

<file path=ppt/theme/themeOverride2.xml><?xml version="1.0" encoding="utf-8"?>
<a:themeOverride xmlns:a="http://schemas.openxmlformats.org/drawingml/2006/main">
  <a:clrScheme name="Custom 5">
    <a:dk1>
      <a:srgbClr val="253244"/>
    </a:dk1>
    <a:lt1>
      <a:sysClr val="window" lastClr="FFFFFF"/>
    </a:lt1>
    <a:dk2>
      <a:srgbClr val="FFFFFF"/>
    </a:dk2>
    <a:lt2>
      <a:srgbClr val="FFFFFF"/>
    </a:lt2>
    <a:accent1>
      <a:srgbClr val="0089BD"/>
    </a:accent1>
    <a:accent2>
      <a:srgbClr val="00A1AC"/>
    </a:accent2>
    <a:accent3>
      <a:srgbClr val="B6CC32"/>
    </a:accent3>
    <a:accent4>
      <a:srgbClr val="6B2E81"/>
    </a:accent4>
    <a:accent5>
      <a:srgbClr val="004C72"/>
    </a:accent5>
    <a:accent6>
      <a:srgbClr val="90C5D9"/>
    </a:accent6>
    <a:hlink>
      <a:srgbClr val="90C5D9"/>
    </a:hlink>
    <a:folHlink>
      <a:srgbClr val="90C5D9"/>
    </a:folHlink>
  </a:clrScheme>
</a:themeOverride>
</file>

<file path=ppt/theme/themeOverride3.xml><?xml version="1.0" encoding="utf-8"?>
<a:themeOverride xmlns:a="http://schemas.openxmlformats.org/drawingml/2006/main">
  <a:clrScheme name="Custom 5">
    <a:dk1>
      <a:srgbClr val="253244"/>
    </a:dk1>
    <a:lt1>
      <a:sysClr val="window" lastClr="FFFFFF"/>
    </a:lt1>
    <a:dk2>
      <a:srgbClr val="FFFFFF"/>
    </a:dk2>
    <a:lt2>
      <a:srgbClr val="FFFFFF"/>
    </a:lt2>
    <a:accent1>
      <a:srgbClr val="0089BD"/>
    </a:accent1>
    <a:accent2>
      <a:srgbClr val="00A1AC"/>
    </a:accent2>
    <a:accent3>
      <a:srgbClr val="B6CC32"/>
    </a:accent3>
    <a:accent4>
      <a:srgbClr val="6B2E81"/>
    </a:accent4>
    <a:accent5>
      <a:srgbClr val="004C72"/>
    </a:accent5>
    <a:accent6>
      <a:srgbClr val="90C5D9"/>
    </a:accent6>
    <a:hlink>
      <a:srgbClr val="90C5D9"/>
    </a:hlink>
    <a:folHlink>
      <a:srgbClr val="90C5D9"/>
    </a:folHlink>
  </a:clrScheme>
</a:themeOverride>
</file>

<file path=ppt/theme/themeOverride4.xml><?xml version="1.0" encoding="utf-8"?>
<a:themeOverride xmlns:a="http://schemas.openxmlformats.org/drawingml/2006/main">
  <a:clrScheme name="Custom 5">
    <a:dk1>
      <a:srgbClr val="253244"/>
    </a:dk1>
    <a:lt1>
      <a:sysClr val="window" lastClr="FFFFFF"/>
    </a:lt1>
    <a:dk2>
      <a:srgbClr val="FFFFFF"/>
    </a:dk2>
    <a:lt2>
      <a:srgbClr val="FFFFFF"/>
    </a:lt2>
    <a:accent1>
      <a:srgbClr val="0089BD"/>
    </a:accent1>
    <a:accent2>
      <a:srgbClr val="00A1AC"/>
    </a:accent2>
    <a:accent3>
      <a:srgbClr val="B6CC32"/>
    </a:accent3>
    <a:accent4>
      <a:srgbClr val="6B2E81"/>
    </a:accent4>
    <a:accent5>
      <a:srgbClr val="004C72"/>
    </a:accent5>
    <a:accent6>
      <a:srgbClr val="90C5D9"/>
    </a:accent6>
    <a:hlink>
      <a:srgbClr val="90C5D9"/>
    </a:hlink>
    <a:folHlink>
      <a:srgbClr val="90C5D9"/>
    </a:folHlink>
  </a:clrScheme>
</a:themeOverride>
</file>

<file path=ppt/theme/themeOverride5.xml><?xml version="1.0" encoding="utf-8"?>
<a:themeOverride xmlns:a="http://schemas.openxmlformats.org/drawingml/2006/main">
  <a:clrScheme name="Custom 5">
    <a:dk1>
      <a:srgbClr val="253244"/>
    </a:dk1>
    <a:lt1>
      <a:sysClr val="window" lastClr="FFFFFF"/>
    </a:lt1>
    <a:dk2>
      <a:srgbClr val="FFFFFF"/>
    </a:dk2>
    <a:lt2>
      <a:srgbClr val="FFFFFF"/>
    </a:lt2>
    <a:accent1>
      <a:srgbClr val="0089BD"/>
    </a:accent1>
    <a:accent2>
      <a:srgbClr val="00A1AC"/>
    </a:accent2>
    <a:accent3>
      <a:srgbClr val="B6CC32"/>
    </a:accent3>
    <a:accent4>
      <a:srgbClr val="6B2E81"/>
    </a:accent4>
    <a:accent5>
      <a:srgbClr val="004C72"/>
    </a:accent5>
    <a:accent6>
      <a:srgbClr val="90C5D9"/>
    </a:accent6>
    <a:hlink>
      <a:srgbClr val="90C5D9"/>
    </a:hlink>
    <a:folHlink>
      <a:srgbClr val="90C5D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CSP CORPORATE HF</Template>
  <TotalTime>4010</TotalTime>
  <Words>1447</Words>
  <Application>Microsoft Office PowerPoint</Application>
  <PresentationFormat>On-screen Show (4:3)</PresentationFormat>
  <Paragraphs>314</Paragraphs>
  <Slides>54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72" baseType="lpstr">
      <vt:lpstr>ＭＳ Ｐゴシック</vt:lpstr>
      <vt:lpstr>Arial</vt:lpstr>
      <vt:lpstr>Arial Bold</vt:lpstr>
      <vt:lpstr>Calibri</vt:lpstr>
      <vt:lpstr>Corbel</vt:lpstr>
      <vt:lpstr>Palatino Linotype</vt:lpstr>
      <vt:lpstr>Times New Roman</vt:lpstr>
      <vt:lpstr>CSP CORPORATE HF</vt:lpstr>
      <vt:lpstr>Connect</vt:lpstr>
      <vt:lpstr>1_Connect </vt:lpstr>
      <vt:lpstr>Custom Design</vt:lpstr>
      <vt:lpstr>Title slide</vt:lpstr>
      <vt:lpstr>8_Office Theme</vt:lpstr>
      <vt:lpstr>9_Office Theme</vt:lpstr>
      <vt:lpstr>Northumbria</vt:lpstr>
      <vt:lpstr>Keele_STANDARD_PowerPoint</vt:lpstr>
      <vt:lpstr>Microsoft Excel Chart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Good</vt:lpstr>
      <vt:lpstr>The Bad…</vt:lpstr>
      <vt:lpstr>The Ugly…</vt:lpstr>
      <vt:lpstr>Things I’ve learnt……  ..…..realised……  ….or still don’t know……..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Outcomes for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Chareted Society of Physiotherapy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Jade Donovan</dc:creator>
  <cp:lastModifiedBy>Catherine Chappell</cp:lastModifiedBy>
  <cp:revision>421</cp:revision>
  <cp:lastPrinted>2015-10-13T08:48:40Z</cp:lastPrinted>
  <dcterms:created xsi:type="dcterms:W3CDTF">2014-07-08T15:33:38Z</dcterms:created>
  <dcterms:modified xsi:type="dcterms:W3CDTF">2019-11-26T12:12:51Z</dcterms:modified>
</cp:coreProperties>
</file>