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5" r:id="rId2"/>
    <p:sldId id="267" r:id="rId3"/>
    <p:sldId id="258" r:id="rId4"/>
    <p:sldId id="260" r:id="rId5"/>
    <p:sldId id="259" r:id="rId6"/>
    <p:sldId id="263" r:id="rId7"/>
    <p:sldId id="268" r:id="rId8"/>
    <p:sldId id="269" r:id="rId9"/>
    <p:sldId id="270" r:id="rId10"/>
    <p:sldId id="271" r:id="rId11"/>
    <p:sldId id="273" r:id="rId12"/>
    <p:sldId id="285" r:id="rId13"/>
    <p:sldId id="274" r:id="rId14"/>
    <p:sldId id="286" r:id="rId15"/>
    <p:sldId id="276" r:id="rId16"/>
    <p:sldId id="277" r:id="rId17"/>
    <p:sldId id="278" r:id="rId18"/>
    <p:sldId id="279" r:id="rId19"/>
    <p:sldId id="280" r:id="rId20"/>
    <p:sldId id="281"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5787"/>
    <a:srgbClr val="27317C"/>
    <a:srgbClr val="0020A5"/>
    <a:srgbClr val="6B608B"/>
    <a:srgbClr val="295782"/>
    <a:srgbClr val="4F7598"/>
    <a:srgbClr val="C72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8" autoAdjust="0"/>
    <p:restoredTop sz="69247" autoAdjust="0"/>
  </p:normalViewPr>
  <p:slideViewPr>
    <p:cSldViewPr snapToGrid="0">
      <p:cViewPr varScale="1">
        <p:scale>
          <a:sx n="80" d="100"/>
          <a:sy n="80" d="100"/>
        </p:scale>
        <p:origin x="31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4"/>
            </a:solidFill>
          </c:spPr>
          <c:dPt>
            <c:idx val="0"/>
            <c:bubble3D val="0"/>
            <c:spPr>
              <a:solidFill>
                <a:schemeClr val="accent4"/>
              </a:solidFill>
              <a:ln w="19050">
                <a:solidFill>
                  <a:schemeClr val="lt1"/>
                </a:solidFill>
              </a:ln>
              <a:effectLst/>
            </c:spPr>
            <c:extLst>
              <c:ext xmlns:c16="http://schemas.microsoft.com/office/drawing/2014/chart" uri="{C3380CC4-5D6E-409C-BE32-E72D297353CC}">
                <c16:uniqueId val="{00000001-88A6-496E-BD7D-B54C04AEDC61}"/>
              </c:ext>
            </c:extLst>
          </c:dPt>
          <c:dPt>
            <c:idx val="1"/>
            <c:bubble3D val="0"/>
            <c:spPr>
              <a:noFill/>
              <a:ln w="19050">
                <a:solidFill>
                  <a:schemeClr val="lt1"/>
                </a:solidFill>
              </a:ln>
              <a:effectLst/>
            </c:spPr>
            <c:extLst>
              <c:ext xmlns:c16="http://schemas.microsoft.com/office/drawing/2014/chart" uri="{C3380CC4-5D6E-409C-BE32-E72D297353CC}">
                <c16:uniqueId val="{00000001-8690-487E-97BE-BA5E310E562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8A6-496E-BD7D-B54C04AEDC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A6-496E-BD7D-B54C04AEDC61}"/>
              </c:ext>
            </c:extLst>
          </c:dPt>
          <c:cat>
            <c:strRef>
              <c:f>Sheet1!$A$2:$A$5</c:f>
              <c:strCache>
                <c:ptCount val="1"/>
                <c:pt idx="0">
                  <c:v>received sufficient information on condition and self-care</c:v>
                </c:pt>
              </c:strCache>
            </c:strRef>
          </c:cat>
          <c:val>
            <c:numRef>
              <c:f>Sheet1!$B$2:$B$5</c:f>
              <c:numCache>
                <c:formatCode>0%</c:formatCode>
                <c:ptCount val="4"/>
                <c:pt idx="0">
                  <c:v>0.95</c:v>
                </c:pt>
                <c:pt idx="1">
                  <c:v>0.05</c:v>
                </c:pt>
              </c:numCache>
            </c:numRef>
          </c:val>
          <c:extLst>
            <c:ext xmlns:c16="http://schemas.microsoft.com/office/drawing/2014/chart" uri="{C3380CC4-5D6E-409C-BE32-E72D297353CC}">
              <c16:uniqueId val="{00000000-8690-487E-97BE-BA5E310E562F}"/>
            </c:ext>
          </c:extLst>
        </c:ser>
        <c:dLbls>
          <c:showLegendKey val="0"/>
          <c:showVal val="0"/>
          <c:showCatName val="0"/>
          <c:showSerName val="0"/>
          <c:showPercent val="0"/>
          <c:showBubbleSize val="0"/>
          <c:showLeaderLines val="1"/>
        </c:dLbls>
        <c:firstSliceAng val="90"/>
        <c:holeSize val="75"/>
      </c:doughnut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2-6A57-4932-9B69-B9E0A6FAAFA7}"/>
              </c:ext>
            </c:extLst>
          </c:dPt>
          <c:dPt>
            <c:idx val="1"/>
            <c:bubble3D val="0"/>
            <c:spPr>
              <a:noFill/>
              <a:ln w="19050">
                <a:solidFill>
                  <a:schemeClr val="lt1"/>
                </a:solidFill>
              </a:ln>
              <a:effectLst/>
            </c:spPr>
            <c:extLst>
              <c:ext xmlns:c16="http://schemas.microsoft.com/office/drawing/2014/chart" uri="{C3380CC4-5D6E-409C-BE32-E72D297353CC}">
                <c16:uniqueId val="{00000001-6A57-4932-9B69-B9E0A6FAAF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423-42B4-B9AD-4E4564194D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423-42B4-B9AD-4E4564194DE3}"/>
              </c:ext>
            </c:extLst>
          </c:dPt>
          <c:cat>
            <c:strRef>
              <c:f>Sheet1!$A$2:$A$5</c:f>
              <c:strCache>
                <c:ptCount val="1"/>
                <c:pt idx="0">
                  <c:v>had confidence in FCP's competency to assess problem</c:v>
                </c:pt>
              </c:strCache>
            </c:strRef>
          </c:cat>
          <c:val>
            <c:numRef>
              <c:f>Sheet1!$B$2:$B$5</c:f>
              <c:numCache>
                <c:formatCode>0%</c:formatCode>
                <c:ptCount val="4"/>
                <c:pt idx="0">
                  <c:v>0.98</c:v>
                </c:pt>
                <c:pt idx="1">
                  <c:v>0.02</c:v>
                </c:pt>
              </c:numCache>
            </c:numRef>
          </c:val>
          <c:extLst>
            <c:ext xmlns:c16="http://schemas.microsoft.com/office/drawing/2014/chart" uri="{C3380CC4-5D6E-409C-BE32-E72D297353CC}">
              <c16:uniqueId val="{00000000-6A57-4932-9B69-B9E0A6FAAFA7}"/>
            </c:ext>
          </c:extLst>
        </c:ser>
        <c:dLbls>
          <c:showLegendKey val="0"/>
          <c:showVal val="0"/>
          <c:showCatName val="0"/>
          <c:showSerName val="0"/>
          <c:showPercent val="0"/>
          <c:showBubbleSize val="0"/>
          <c:showLeaderLines val="1"/>
        </c:dLbls>
        <c:firstSliceAng val="90"/>
        <c:holeSize val="75"/>
      </c:doughnut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9495-48C2-825E-64F42EE3845B}"/>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2-9495-48C2-825E-64F42EE3845B}"/>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extremely likely to recommend to friends &amp; family</c:v>
                </c:pt>
                <c:pt idx="1">
                  <c:v>Other</c:v>
                </c:pt>
              </c:strCache>
            </c:strRef>
          </c:cat>
          <c:val>
            <c:numRef>
              <c:f>Sheet1!$B$2:$B$5</c:f>
              <c:numCache>
                <c:formatCode>General</c:formatCode>
                <c:ptCount val="4"/>
                <c:pt idx="0">
                  <c:v>96</c:v>
                </c:pt>
                <c:pt idx="1">
                  <c:v>4</c:v>
                </c:pt>
              </c:numCache>
            </c:numRef>
          </c:val>
          <c:extLst>
            <c:ext xmlns:c16="http://schemas.microsoft.com/office/drawing/2014/chart" uri="{C3380CC4-5D6E-409C-BE32-E72D297353CC}">
              <c16:uniqueId val="{00000000-9495-48C2-825E-64F42EE3845B}"/>
            </c:ext>
          </c:extLst>
        </c:ser>
        <c:dLbls>
          <c:showLegendKey val="0"/>
          <c:showVal val="0"/>
          <c:showCatName val="0"/>
          <c:showSerName val="0"/>
          <c:showPercent val="0"/>
          <c:showBubbleSize val="0"/>
          <c:showLeaderLines val="1"/>
        </c:dLbls>
        <c:firstSliceAng val="90"/>
        <c:holeSize val="75"/>
      </c:doughnutChart>
      <c:spPr>
        <a:noFill/>
        <a:ln>
          <a:noFill/>
        </a:ln>
        <a:effectLst/>
      </c:spPr>
    </c:plotArea>
    <c:legend>
      <c:legendPos val="b"/>
      <c:legendEntry>
        <c:idx val="1"/>
        <c:delete val="1"/>
      </c:legendEntry>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2816175755809"/>
          <c:y val="9.6644004490656105E-2"/>
          <c:w val="0.88641477107028288"/>
          <c:h val="0.47080984005171056"/>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5547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Self management</c:v>
                </c:pt>
                <c:pt idx="1">
                  <c:v>Physiotherapy </c:v>
                </c:pt>
                <c:pt idx="2">
                  <c:v>Injection</c:v>
                </c:pt>
                <c:pt idx="3">
                  <c:v>Imaging</c:v>
                </c:pt>
                <c:pt idx="4">
                  <c:v>Orthopaedic referral</c:v>
                </c:pt>
                <c:pt idx="5">
                  <c:v>Physiotherapy urgent</c:v>
                </c:pt>
                <c:pt idx="6">
                  <c:v>Blood tests</c:v>
                </c:pt>
                <c:pt idx="7">
                  <c:v>Other primary care</c:v>
                </c:pt>
                <c:pt idx="8">
                  <c:v>GP review</c:v>
                </c:pt>
                <c:pt idx="9">
                  <c:v>Other secondary care</c:v>
                </c:pt>
                <c:pt idx="10">
                  <c:v>Podiatry</c:v>
                </c:pt>
              </c:strCache>
            </c:strRef>
          </c:cat>
          <c:val>
            <c:numRef>
              <c:f>Sheet1!$B$2:$B$12</c:f>
              <c:numCache>
                <c:formatCode>General</c:formatCode>
                <c:ptCount val="11"/>
                <c:pt idx="0">
                  <c:v>60.4</c:v>
                </c:pt>
                <c:pt idx="1">
                  <c:v>10.4</c:v>
                </c:pt>
                <c:pt idx="2">
                  <c:v>9.9</c:v>
                </c:pt>
                <c:pt idx="3">
                  <c:v>9.1999999999999993</c:v>
                </c:pt>
                <c:pt idx="4">
                  <c:v>2.9</c:v>
                </c:pt>
                <c:pt idx="5">
                  <c:v>2.6</c:v>
                </c:pt>
                <c:pt idx="6">
                  <c:v>1.8</c:v>
                </c:pt>
                <c:pt idx="7">
                  <c:v>1.6</c:v>
                </c:pt>
                <c:pt idx="8">
                  <c:v>1</c:v>
                </c:pt>
                <c:pt idx="9">
                  <c:v>0.6</c:v>
                </c:pt>
                <c:pt idx="10">
                  <c:v>0.6</c:v>
                </c:pt>
              </c:numCache>
            </c:numRef>
          </c:val>
          <c:extLst>
            <c:ext xmlns:c16="http://schemas.microsoft.com/office/drawing/2014/chart" uri="{C3380CC4-5D6E-409C-BE32-E72D297353CC}">
              <c16:uniqueId val="{00000000-8088-4BEE-990D-FDC0730F3B4A}"/>
            </c:ext>
          </c:extLst>
        </c:ser>
        <c:dLbls>
          <c:showLegendKey val="0"/>
          <c:showVal val="0"/>
          <c:showCatName val="0"/>
          <c:showSerName val="0"/>
          <c:showPercent val="0"/>
          <c:showBubbleSize val="0"/>
        </c:dLbls>
        <c:gapWidth val="63"/>
        <c:overlap val="-100"/>
        <c:axId val="116347968"/>
        <c:axId val="116348296"/>
      </c:barChart>
      <c:catAx>
        <c:axId val="11634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400" b="0" i="0" u="none" strike="noStrike" kern="1200" baseline="0">
                <a:solidFill>
                  <a:srgbClr val="255472"/>
                </a:solidFill>
                <a:latin typeface="Arial" panose="020B0604020202020204" pitchFamily="34" charset="0"/>
                <a:ea typeface="+mn-ea"/>
                <a:cs typeface="Arial" panose="020B0604020202020204" pitchFamily="34" charset="0"/>
              </a:defRPr>
            </a:pPr>
            <a:endParaRPr lang="en-US"/>
          </a:p>
        </c:txPr>
        <c:crossAx val="116348296"/>
        <c:crosses val="autoZero"/>
        <c:auto val="1"/>
        <c:lblAlgn val="ctr"/>
        <c:lblOffset val="100"/>
        <c:noMultiLvlLbl val="0"/>
      </c:catAx>
      <c:valAx>
        <c:axId val="116348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347968"/>
        <c:crosses val="autoZero"/>
        <c:crossBetween val="between"/>
      </c:valAx>
      <c:spPr>
        <a:noFill/>
        <a:ln>
          <a:noFill/>
        </a:ln>
        <a:effectLst/>
      </c:spPr>
    </c:plotArea>
    <c:legend>
      <c:legendPos val="b"/>
      <c:layout>
        <c:manualLayout>
          <c:xMode val="edge"/>
          <c:yMode val="edge"/>
          <c:x val="1.5085787887625158E-3"/>
          <c:y val="0.20510075538272371"/>
          <c:w val="9.4031423155438901E-2"/>
          <c:h val="0.12711413449561007"/>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25547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Workforce Challenges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Workforce readiness &amp; availability</c:v>
                </c:pt>
                <c:pt idx="1">
                  <c:v>Business continuity</c:v>
                </c:pt>
                <c:pt idx="2">
                  <c:v>System constraints</c:v>
                </c:pt>
              </c:strCache>
            </c:strRef>
          </c:cat>
          <c:val>
            <c:numRef>
              <c:f>Sheet1!$B$2:$B$5</c:f>
              <c:numCache>
                <c:formatCode>0%</c:formatCode>
                <c:ptCount val="4"/>
                <c:pt idx="0">
                  <c:v>0.95</c:v>
                </c:pt>
                <c:pt idx="1">
                  <c:v>0.63</c:v>
                </c:pt>
                <c:pt idx="2">
                  <c:v>0.25</c:v>
                </c:pt>
              </c:numCache>
            </c:numRef>
          </c:val>
          <c:extLst>
            <c:ext xmlns:c16="http://schemas.microsoft.com/office/drawing/2014/chart" uri="{C3380CC4-5D6E-409C-BE32-E72D297353CC}">
              <c16:uniqueId val="{00000000-4F48-4B03-A80E-C68DA0BF424F}"/>
            </c:ext>
          </c:extLst>
        </c:ser>
        <c:dLbls>
          <c:showLegendKey val="0"/>
          <c:showVal val="0"/>
          <c:showCatName val="0"/>
          <c:showSerName val="0"/>
          <c:showPercent val="0"/>
          <c:showBubbleSize val="0"/>
        </c:dLbls>
        <c:gapWidth val="219"/>
        <c:overlap val="-27"/>
        <c:axId val="477127583"/>
        <c:axId val="476249119"/>
      </c:barChart>
      <c:catAx>
        <c:axId val="47712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6249119"/>
        <c:crosses val="autoZero"/>
        <c:auto val="1"/>
        <c:lblAlgn val="ctr"/>
        <c:lblOffset val="100"/>
        <c:noMultiLvlLbl val="0"/>
      </c:catAx>
      <c:valAx>
        <c:axId val="476249119"/>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7127583"/>
        <c:crosses val="autoZero"/>
        <c:crossBetween val="between"/>
      </c:valAx>
      <c:spPr>
        <a:noFill/>
        <a:ln>
          <a:noFill/>
        </a:ln>
        <a:effectLst/>
      </c:spPr>
    </c:plotArea>
    <c:legend>
      <c:legendPos val="b"/>
      <c:layout>
        <c:manualLayout>
          <c:xMode val="edge"/>
          <c:yMode val="edge"/>
          <c:x val="0.28285610178018938"/>
          <c:y val="0.91348011112778915"/>
          <c:w val="0.28961759407533327"/>
          <c:h val="5.89812836266728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0.35374</cdr:x>
      <cdr:y>0.27424</cdr:y>
    </cdr:from>
    <cdr:to>
      <cdr:x>0.6972</cdr:x>
      <cdr:y>0.52523</cdr:y>
    </cdr:to>
    <cdr:sp macro="" textlink="">
      <cdr:nvSpPr>
        <cdr:cNvPr id="2" name="TextBox 26"/>
        <cdr:cNvSpPr txBox="1"/>
      </cdr:nvSpPr>
      <cdr:spPr>
        <a:xfrm xmlns:a="http://schemas.openxmlformats.org/drawingml/2006/main">
          <a:off x="1411527" y="773420"/>
          <a:ext cx="1370533"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4000" b="1" dirty="0" smtClean="0">
              <a:solidFill>
                <a:srgbClr val="27317C"/>
              </a:solidFill>
              <a:latin typeface="Arial" panose="020B0604020202020204" pitchFamily="34" charset="0"/>
              <a:cs typeface="Arial" panose="020B0604020202020204" pitchFamily="34" charset="0"/>
            </a:rPr>
            <a:t>98%</a:t>
          </a:r>
          <a:endParaRPr lang="en-GB" sz="40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0.3667</cdr:x>
      <cdr:y>0.29733</cdr:y>
    </cdr:from>
    <cdr:to>
      <cdr:x>0.7105</cdr:x>
      <cdr:y>0.55287</cdr:y>
    </cdr:to>
    <cdr:sp macro="" textlink="">
      <cdr:nvSpPr>
        <cdr:cNvPr id="2" name="TextBox 26"/>
        <cdr:cNvSpPr txBox="1"/>
      </cdr:nvSpPr>
      <cdr:spPr>
        <a:xfrm xmlns:a="http://schemas.openxmlformats.org/drawingml/2006/main">
          <a:off x="1478212" y="834019"/>
          <a:ext cx="1385931" cy="7168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4000" b="1" dirty="0" smtClean="0">
              <a:solidFill>
                <a:srgbClr val="27317C"/>
              </a:solidFill>
              <a:latin typeface="Arial" panose="020B0604020202020204" pitchFamily="34" charset="0"/>
              <a:cs typeface="Arial" panose="020B0604020202020204" pitchFamily="34" charset="0"/>
            </a:rPr>
            <a:t>96%</a:t>
          </a:r>
          <a:endParaRPr lang="en-GB" sz="40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0.29444</cdr:y>
    </cdr:from>
    <cdr:to>
      <cdr:x>0.11111</cdr:x>
      <cdr:y>0.52417</cdr:y>
    </cdr:to>
    <cdr:sp macro="" textlink="">
      <cdr:nvSpPr>
        <cdr:cNvPr id="3" name="TextBox 2"/>
        <cdr:cNvSpPr txBox="1"/>
      </cdr:nvSpPr>
      <cdr:spPr>
        <a:xfrm xmlns:a="http://schemas.openxmlformats.org/drawingml/2006/main">
          <a:off x="-122820" y="11719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kern="1200" dirty="0" smtClean="0">
              <a:solidFill>
                <a:srgbClr val="255472"/>
              </a:solidFill>
              <a:latin typeface="Arial" panose="020B0604020202020204" pitchFamily="34" charset="0"/>
              <a:cs typeface="Arial" panose="020B0604020202020204" pitchFamily="34" charset="0"/>
            </a:rPr>
            <a:t>(of 8,417 </a:t>
          </a:r>
          <a:br>
            <a:rPr lang="en-GB" sz="1400" b="1" kern="1200" dirty="0" smtClean="0">
              <a:solidFill>
                <a:srgbClr val="255472"/>
              </a:solidFill>
              <a:latin typeface="Arial" panose="020B0604020202020204" pitchFamily="34" charset="0"/>
              <a:cs typeface="Arial" panose="020B0604020202020204" pitchFamily="34" charset="0"/>
            </a:rPr>
          </a:br>
          <a:r>
            <a:rPr lang="en-GB" sz="1400" b="1" kern="1200" dirty="0" smtClean="0">
              <a:solidFill>
                <a:srgbClr val="255472"/>
              </a:solidFill>
              <a:latin typeface="Arial" panose="020B0604020202020204" pitchFamily="34" charset="0"/>
              <a:cs typeface="Arial" panose="020B0604020202020204" pitchFamily="34" charset="0"/>
            </a:rPr>
            <a:t>patients)</a:t>
          </a:r>
          <a:endParaRPr lang="en-GB" sz="1400" b="1" dirty="0">
            <a:solidFill>
              <a:srgbClr val="255472"/>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B03608-A652-480A-BD1A-6B88364C5783}" type="datetimeFigureOut">
              <a:rPr lang="en-GB" smtClean="0"/>
              <a:t>27/11/2019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898186-2B38-4730-B845-C723322112DD}" type="slidenum">
              <a:rPr lang="en-GB" smtClean="0"/>
              <a:t>‹#›</a:t>
            </a:fld>
            <a:endParaRPr lang="en-GB"/>
          </a:p>
        </p:txBody>
      </p:sp>
    </p:spTree>
    <p:extLst>
      <p:ext uri="{BB962C8B-B14F-4D97-AF65-F5344CB8AC3E}">
        <p14:creationId xmlns:p14="http://schemas.microsoft.com/office/powerpoint/2010/main" val="329850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2FEB3-D8D7-442A-B601-C092ACBBBC2F}"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CF75A-30F6-4E3F-84D5-6F1FAE1E9E8A}" type="slidenum">
              <a:rPr lang="en-GB" smtClean="0"/>
              <a:t>‹#›</a:t>
            </a:fld>
            <a:endParaRPr lang="en-GB"/>
          </a:p>
        </p:txBody>
      </p:sp>
    </p:spTree>
    <p:extLst>
      <p:ext uri="{BB962C8B-B14F-4D97-AF65-F5344CB8AC3E}">
        <p14:creationId xmlns:p14="http://schemas.microsoft.com/office/powerpoint/2010/main" val="360294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Great to</a:t>
            </a:r>
            <a:r>
              <a:rPr lang="en-GB" baseline="0" dirty="0" smtClean="0"/>
              <a:t> be here, looking forward to hearing  about the work so far in the North East and being part of the discussions on the opportunities and challenges, and ways forward in this area.</a:t>
            </a:r>
          </a:p>
          <a:p>
            <a:endParaRPr lang="en-GB" baseline="0" dirty="0" smtClean="0"/>
          </a:p>
          <a:p>
            <a:r>
              <a:rPr lang="en-GB" baseline="0" dirty="0" smtClean="0"/>
              <a:t>This afternoon I’m going to outline the national context for FCP implementation, and some of the key areas of work that are going on to make sure that we can make the most of this opportunity in Primary Care</a:t>
            </a:r>
            <a:endParaRPr lang="en-GB" dirty="0" smtClean="0"/>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1</a:t>
            </a:fld>
            <a:endParaRPr lang="en-GB"/>
          </a:p>
        </p:txBody>
      </p:sp>
    </p:spTree>
    <p:extLst>
      <p:ext uri="{BB962C8B-B14F-4D97-AF65-F5344CB8AC3E}">
        <p14:creationId xmlns:p14="http://schemas.microsoft.com/office/powerpoint/2010/main" val="124637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What we know so</a:t>
            </a:r>
            <a:r>
              <a:rPr lang="en-GB" sz="1200" kern="1200" baseline="0" dirty="0" smtClean="0">
                <a:solidFill>
                  <a:schemeClr val="tx1"/>
                </a:solidFill>
                <a:effectLst/>
                <a:latin typeface="+mn-lt"/>
                <a:ea typeface="+mn-ea"/>
                <a:cs typeface="+mn-cs"/>
              </a:rPr>
              <a:t> far is that t</a:t>
            </a:r>
            <a:r>
              <a:rPr lang="en-GB" sz="1200" kern="1200" dirty="0" smtClean="0">
                <a:solidFill>
                  <a:schemeClr val="tx1"/>
                </a:solidFill>
                <a:effectLst/>
                <a:latin typeface="+mn-lt"/>
                <a:ea typeface="+mn-ea"/>
                <a:cs typeface="+mn-cs"/>
              </a:rPr>
              <a:t>here are high satisfaction rates amongst GPs and FCPs. Perhaps less expected to some is the equally high satisfaction rate amongst the public. Contrary to feeling fobbed off or downgraded, people who see an FCP report high levels of confidence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polling in December</a:t>
            </a:r>
            <a:r>
              <a:rPr lang="en-US" sz="1200" kern="1200" baseline="0" dirty="0" smtClean="0">
                <a:solidFill>
                  <a:schemeClr val="tx1"/>
                </a:solidFill>
                <a:effectLst/>
                <a:latin typeface="+mn-lt"/>
                <a:ea typeface="+mn-ea"/>
                <a:cs typeface="+mn-cs"/>
              </a:rPr>
              <a:t> 2018</a:t>
            </a:r>
            <a:r>
              <a:rPr lang="en-US" sz="1200" kern="1200" dirty="0" smtClean="0">
                <a:solidFill>
                  <a:schemeClr val="tx1"/>
                </a:solidFill>
                <a:effectLst/>
                <a:latin typeface="+mn-lt"/>
                <a:ea typeface="+mn-ea"/>
                <a:cs typeface="+mn-cs"/>
              </a:rPr>
              <a:t> has shown</a:t>
            </a:r>
            <a:r>
              <a:rPr lang="en-US" sz="1200" kern="1200" baseline="0" dirty="0" smtClean="0">
                <a:solidFill>
                  <a:schemeClr val="tx1"/>
                </a:solidFill>
                <a:effectLst/>
                <a:latin typeface="+mn-lt"/>
                <a:ea typeface="+mn-ea"/>
                <a:cs typeface="+mn-cs"/>
              </a:rPr>
              <a:t> that </a:t>
            </a:r>
            <a:r>
              <a:rPr lang="en-US" sz="1200" b="1" kern="1200" dirty="0" smtClean="0">
                <a:solidFill>
                  <a:schemeClr val="tx1"/>
                </a:solidFill>
                <a:effectLst/>
                <a:latin typeface="+mn-lt"/>
                <a:ea typeface="+mn-ea"/>
                <a:cs typeface="+mn-cs"/>
              </a:rPr>
              <a:t>73% of the</a:t>
            </a:r>
            <a:r>
              <a:rPr lang="en-US" sz="1200" b="1" kern="1200" baseline="0" dirty="0" smtClean="0">
                <a:solidFill>
                  <a:schemeClr val="tx1"/>
                </a:solidFill>
                <a:effectLst/>
                <a:latin typeface="+mn-lt"/>
                <a:ea typeface="+mn-ea"/>
                <a:cs typeface="+mn-cs"/>
              </a:rPr>
              <a:t> general public</a:t>
            </a:r>
            <a:r>
              <a:rPr lang="en-US" sz="1200" kern="1200" dirty="0" smtClean="0">
                <a:solidFill>
                  <a:schemeClr val="tx1"/>
                </a:solidFill>
                <a:effectLst/>
                <a:latin typeface="+mn-lt"/>
                <a:ea typeface="+mn-ea"/>
                <a:cs typeface="+mn-cs"/>
              </a:rPr>
              <a:t> </a:t>
            </a:r>
            <a:r>
              <a:rPr lang="en-GB" sz="1200" b="0" spc="-50" dirty="0" smtClean="0">
                <a:solidFill>
                  <a:schemeClr val="accent1">
                    <a:lumMod val="50000"/>
                  </a:schemeClr>
                </a:solidFill>
                <a:latin typeface="Arial" panose="020B0604020202020204" pitchFamily="34" charset="0"/>
                <a:cs typeface="Arial" panose="020B0604020202020204" pitchFamily="34" charset="0"/>
              </a:rPr>
              <a:t>would be happy to see a physio first</a:t>
            </a:r>
            <a:r>
              <a:rPr lang="en-GB" sz="1200" b="0" spc="-50" baseline="0" dirty="0" smtClean="0">
                <a:solidFill>
                  <a:schemeClr val="accent1">
                    <a:lumMod val="50000"/>
                  </a:schemeClr>
                </a:solidFill>
                <a:latin typeface="Arial" panose="020B0604020202020204" pitchFamily="34" charset="0"/>
                <a:cs typeface="Arial" panose="020B0604020202020204" pitchFamily="34" charset="0"/>
              </a:rPr>
              <a:t> </a:t>
            </a:r>
            <a:r>
              <a:rPr lang="en-GB" sz="1200" b="0" spc="-50" dirty="0" smtClean="0">
                <a:solidFill>
                  <a:schemeClr val="accent1">
                    <a:lumMod val="50000"/>
                  </a:schemeClr>
                </a:solidFill>
                <a:latin typeface="Arial" panose="020B0604020202020204" pitchFamily="34" charset="0"/>
                <a:cs typeface="Arial" panose="020B0604020202020204" pitchFamily="34" charset="0"/>
              </a:rPr>
              <a:t>instead of a GP for back or neck pain,</a:t>
            </a:r>
            <a:r>
              <a:rPr lang="en-GB" sz="1200" b="0" spc="-50" baseline="0" dirty="0" smtClean="0">
                <a:solidFill>
                  <a:schemeClr val="accent1">
                    <a:lumMod val="50000"/>
                  </a:schemeClr>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 and i</a:t>
            </a:r>
            <a:r>
              <a:rPr lang="en-US" sz="1200" b="0" kern="1200" dirty="0" smtClean="0">
                <a:solidFill>
                  <a:schemeClr val="tx1"/>
                </a:solidFill>
                <a:effectLst/>
                <a:latin typeface="+mn-lt"/>
                <a:ea typeface="+mn-ea"/>
                <a:cs typeface="+mn-cs"/>
              </a:rPr>
              <a:t>n other</a:t>
            </a:r>
            <a:r>
              <a:rPr lang="en-US" sz="1200" b="0" kern="1200" baseline="0" dirty="0" smtClean="0">
                <a:solidFill>
                  <a:schemeClr val="tx1"/>
                </a:solidFill>
                <a:effectLst/>
                <a:latin typeface="+mn-lt"/>
                <a:ea typeface="+mn-ea"/>
                <a:cs typeface="+mn-cs"/>
              </a:rPr>
              <a:t> polling, </a:t>
            </a:r>
            <a:r>
              <a:rPr lang="en-US" sz="1200" b="1" kern="1200" dirty="0" smtClean="0">
                <a:solidFill>
                  <a:schemeClr val="tx1"/>
                </a:solidFill>
                <a:effectLst/>
                <a:latin typeface="+mn-lt"/>
                <a:ea typeface="+mn-ea"/>
                <a:cs typeface="+mn-cs"/>
              </a:rPr>
              <a:t>85% of GPs </a:t>
            </a:r>
            <a:r>
              <a:rPr lang="en-US" sz="1200" kern="1200" dirty="0" smtClean="0">
                <a:solidFill>
                  <a:schemeClr val="tx1"/>
                </a:solidFill>
                <a:effectLst/>
                <a:latin typeface="+mn-lt"/>
                <a:ea typeface="+mn-ea"/>
                <a:cs typeface="+mn-cs"/>
              </a:rPr>
              <a:t>agree with the FCP model, 52% strongly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FCP is also being p</a:t>
            </a:r>
            <a:r>
              <a:rPr lang="en-US" sz="1200" kern="1200" dirty="0" smtClean="0">
                <a:solidFill>
                  <a:schemeClr val="tx1"/>
                </a:solidFill>
                <a:effectLst/>
                <a:latin typeface="+mn-lt"/>
                <a:ea typeface="+mn-ea"/>
                <a:cs typeface="+mn-cs"/>
              </a:rPr>
              <a:t>romoted by patient groups (including ARMA, Versus Arthritis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National Ankylosing Spondylitis Society) as a way to improve patient care</a:t>
            </a:r>
            <a:r>
              <a:rPr lang="en-US" sz="1200" kern="1200" baseline="0" dirty="0" smtClean="0">
                <a:solidFill>
                  <a:schemeClr val="tx1"/>
                </a:solidFill>
                <a:effectLst/>
                <a:latin typeface="+mn-lt"/>
                <a:ea typeface="+mn-ea"/>
                <a:cs typeface="+mn-cs"/>
              </a:rPr>
              <a:t> and the r</a:t>
            </a:r>
            <a:r>
              <a:rPr lang="en-US" sz="1200" kern="1200" dirty="0" smtClean="0">
                <a:solidFill>
                  <a:schemeClr val="tx1"/>
                </a:solidFill>
                <a:effectLst/>
                <a:latin typeface="+mn-lt"/>
                <a:ea typeface="+mn-ea"/>
                <a:cs typeface="+mn-cs"/>
              </a:rPr>
              <a:t>oll out is supported by RCGP and BMA.</a:t>
            </a:r>
            <a:r>
              <a:rPr lang="en-US"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However there is more to do to spread this message ( speak about key themes coming out of phase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Communication, patient understanding, embeddedness, FCP contribution , reconceptualization of physio</a:t>
            </a:r>
          </a:p>
        </p:txBody>
      </p:sp>
      <p:sp>
        <p:nvSpPr>
          <p:cNvPr id="4" name="Slide Number Placeholder 3"/>
          <p:cNvSpPr>
            <a:spLocks noGrp="1"/>
          </p:cNvSpPr>
          <p:nvPr>
            <p:ph type="sldNum" sz="quarter" idx="10"/>
          </p:nvPr>
        </p:nvSpPr>
        <p:spPr/>
        <p:txBody>
          <a:bodyPr/>
          <a:lstStyle/>
          <a:p>
            <a:fld id="{3C2CF75A-30F6-4E3F-84D5-6F1FAE1E9E8A}" type="slidenum">
              <a:rPr lang="en-GB" smtClean="0"/>
              <a:t>11</a:t>
            </a:fld>
            <a:endParaRPr lang="en-GB"/>
          </a:p>
        </p:txBody>
      </p:sp>
    </p:spTree>
    <p:extLst>
      <p:ext uri="{BB962C8B-B14F-4D97-AF65-F5344CB8AC3E}">
        <p14:creationId xmlns:p14="http://schemas.microsoft.com/office/powerpoint/2010/main" val="341810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Benefits of FCP for</a:t>
            </a:r>
            <a:r>
              <a:rPr lang="en-GB" baseline="0" dirty="0" smtClean="0"/>
              <a:t> patients – results from Interim Evaluation</a:t>
            </a:r>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12</a:t>
            </a:fld>
            <a:endParaRPr lang="en-GB"/>
          </a:p>
        </p:txBody>
      </p:sp>
    </p:spTree>
    <p:extLst>
      <p:ext uri="{BB962C8B-B14F-4D97-AF65-F5344CB8AC3E}">
        <p14:creationId xmlns:p14="http://schemas.microsoft.com/office/powerpoint/2010/main" val="361769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other benefits too,</a:t>
            </a:r>
            <a:r>
              <a:rPr lang="en-GB" baseline="0" dirty="0" smtClean="0"/>
              <a:t> whether we are thinking from the patients perspective, clinicians view or the health care system.</a:t>
            </a:r>
          </a:p>
          <a:p>
            <a:r>
              <a:rPr lang="en-GB" baseline="0" dirty="0" smtClean="0"/>
              <a:t>Less testing, less prescribing, fewer referrals with no further treatment. Less backwards and forwards.</a:t>
            </a:r>
          </a:p>
          <a:p>
            <a:r>
              <a:rPr lang="en-GB" baseline="0" dirty="0" smtClean="0"/>
              <a:t>More meaningful treatment offered, more GP appointments available. </a:t>
            </a:r>
          </a:p>
          <a:p>
            <a:endParaRPr lang="en-GB" baseline="0" dirty="0" smtClean="0"/>
          </a:p>
          <a:p>
            <a:r>
              <a:rPr lang="en-GB" baseline="0" dirty="0" smtClean="0"/>
              <a:t>The conversations with clinical teams and commissioners may be different and challenging.</a:t>
            </a:r>
          </a:p>
          <a:p>
            <a:r>
              <a:rPr lang="en-GB" baseline="0" dirty="0" smtClean="0"/>
              <a:t>This might include being able to discuss the autonomy of physiotherapists to make diagnoses, request investigations or refer appropriately. Addressing fears and concerns of orthopaedic, rheumatology, radiology or Primary Care teams.</a:t>
            </a:r>
          </a:p>
          <a:p>
            <a:endParaRPr lang="en-GB" baseline="0" dirty="0" smtClean="0"/>
          </a:p>
          <a:p>
            <a:r>
              <a:rPr lang="en-GB" baseline="0" dirty="0" smtClean="0"/>
              <a:t>These are some of the system benefits that we are seeing so far on a wider scale than individual service evaluations</a:t>
            </a:r>
          </a:p>
        </p:txBody>
      </p:sp>
      <p:sp>
        <p:nvSpPr>
          <p:cNvPr id="4" name="Slide Number Placeholder 3"/>
          <p:cNvSpPr>
            <a:spLocks noGrp="1"/>
          </p:cNvSpPr>
          <p:nvPr>
            <p:ph type="sldNum" sz="quarter" idx="10"/>
          </p:nvPr>
        </p:nvSpPr>
        <p:spPr/>
        <p:txBody>
          <a:bodyPr/>
          <a:lstStyle/>
          <a:p>
            <a:fld id="{3C2CF75A-30F6-4E3F-84D5-6F1FAE1E9E8A}" type="slidenum">
              <a:rPr lang="en-GB" smtClean="0"/>
              <a:t>13</a:t>
            </a:fld>
            <a:endParaRPr lang="en-GB"/>
          </a:p>
        </p:txBody>
      </p:sp>
    </p:spTree>
    <p:extLst>
      <p:ext uri="{BB962C8B-B14F-4D97-AF65-F5344CB8AC3E}">
        <p14:creationId xmlns:p14="http://schemas.microsoft.com/office/powerpoint/2010/main" val="293517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Benefits to local</a:t>
            </a:r>
            <a:r>
              <a:rPr lang="en-GB" baseline="0" dirty="0" smtClean="0"/>
              <a:t> healthcare – results from Phase 3 Interim Evaluation</a:t>
            </a:r>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14</a:t>
            </a:fld>
            <a:endParaRPr lang="en-GB"/>
          </a:p>
        </p:txBody>
      </p:sp>
    </p:spTree>
    <p:extLst>
      <p:ext uri="{BB962C8B-B14F-4D97-AF65-F5344CB8AC3E}">
        <p14:creationId xmlns:p14="http://schemas.microsoft.com/office/powerpoint/2010/main" val="82654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Give background of Forth valley study</a:t>
            </a:r>
          </a:p>
          <a:p>
            <a:r>
              <a:rPr lang="en-GB" i="1" baseline="0" dirty="0" smtClean="0"/>
              <a:t>need to see wider discussion and evaluation too/ publications</a:t>
            </a:r>
            <a:endParaRPr lang="en-GB" i="1" dirty="0" smtClean="0"/>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15</a:t>
            </a:fld>
            <a:endParaRPr lang="en-GB"/>
          </a:p>
        </p:txBody>
      </p:sp>
    </p:spTree>
    <p:extLst>
      <p:ext uri="{BB962C8B-B14F-4D97-AF65-F5344CB8AC3E}">
        <p14:creationId xmlns:p14="http://schemas.microsoft.com/office/powerpoint/2010/main" val="106027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positive contribution is being seen however ongoing evaluation needed and NHS</a:t>
            </a:r>
            <a:r>
              <a:rPr lang="en-GB" i="1" baseline="0" dirty="0" smtClean="0"/>
              <a:t> bodies are looking to embed data collection for FCP into services long term</a:t>
            </a:r>
            <a:r>
              <a:rPr lang="en-GB" dirty="0" smtClean="0"/>
              <a:t>….In 2019/20 another</a:t>
            </a:r>
            <a:r>
              <a:rPr lang="en-GB" baseline="0" dirty="0" smtClean="0"/>
              <a:t> 2 sites per STP will be added to the original sites for evaluation, increasing the population coverage with FCP  in a graduated fashion.</a:t>
            </a:r>
            <a:endParaRPr lang="en-GB" dirty="0" smtClean="0"/>
          </a:p>
          <a:p>
            <a:r>
              <a:rPr lang="en-GB" dirty="0" smtClean="0"/>
              <a:t>In May NHSE/I published a</a:t>
            </a:r>
            <a:r>
              <a:rPr lang="en-GB" baseline="0" dirty="0" smtClean="0"/>
              <a:t> document-which is  a description of FCP as a High Impact Intervention </a:t>
            </a:r>
            <a:r>
              <a:rPr lang="en-GB" dirty="0" smtClean="0"/>
              <a:t>and gives system level  information on what MSK FCP</a:t>
            </a:r>
            <a:r>
              <a:rPr lang="en-GB" baseline="0" dirty="0" smtClean="0"/>
              <a:t> is about and what needs to be in place to go about developing FCP services.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C2CF75A-30F6-4E3F-84D5-6F1FAE1E9E8A}" type="slidenum">
              <a:rPr lang="en-GB" smtClean="0"/>
              <a:t>16</a:t>
            </a:fld>
            <a:endParaRPr lang="en-GB"/>
          </a:p>
        </p:txBody>
      </p:sp>
    </p:spTree>
    <p:extLst>
      <p:ext uri="{BB962C8B-B14F-4D97-AF65-F5344CB8AC3E}">
        <p14:creationId xmlns:p14="http://schemas.microsoft.com/office/powerpoint/2010/main" val="261206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Supporting implementation needs more than agreement in principle.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Funding is crucial and funding is now going to be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ARRS is a significant step on this journey providing funding in the first instance for 70% of salary and on costs for 1 physiotherapist per Primary Care Network ( 30-50,00 population) increasing to a potential 3 over the period of the LTP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Supporting information and guidance is being developed by NHSE which will support Primary Care Networks and there will be criteria that need to be fulfilled to reclaim the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To deliver across the pathways and to get maximum </a:t>
            </a:r>
            <a:r>
              <a:rPr lang="en-GB" i="1" baseline="0" dirty="0" smtClean="0"/>
              <a:t>system benefit we need to pay close attention to how an FCP is integrated into the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Appropriate governance-being  part of a practice team non clinical and clinical- not an add on, appropriate care navigation at the very beginning, using the same systems and protocols, but also the maintenance of knowledge across the local system referral thresholds and investigation approaches, social and community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The right level of skill that allows the management of uncertainty and risk- skills such as NMP and injection therapy are tools in the tool box but that is the easier part of Advanced clinical practice. The right level of skill enhances appropriate safety, treatment, experience and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And job planning- FCPs need to be a sustainable part of the team.. </a:t>
            </a:r>
          </a:p>
        </p:txBody>
      </p:sp>
      <p:sp>
        <p:nvSpPr>
          <p:cNvPr id="4" name="Slide Number Placeholder 3"/>
          <p:cNvSpPr>
            <a:spLocks noGrp="1"/>
          </p:cNvSpPr>
          <p:nvPr>
            <p:ph type="sldNum" sz="quarter" idx="10"/>
          </p:nvPr>
        </p:nvSpPr>
        <p:spPr/>
        <p:txBody>
          <a:bodyPr/>
          <a:lstStyle/>
          <a:p>
            <a:fld id="{3C2CF75A-30F6-4E3F-84D5-6F1FAE1E9E8A}" type="slidenum">
              <a:rPr lang="en-GB" smtClean="0"/>
              <a:t>17</a:t>
            </a:fld>
            <a:endParaRPr lang="en-GB"/>
          </a:p>
        </p:txBody>
      </p:sp>
    </p:spTree>
    <p:extLst>
      <p:ext uri="{BB962C8B-B14F-4D97-AF65-F5344CB8AC3E}">
        <p14:creationId xmlns:p14="http://schemas.microsoft.com/office/powerpoint/2010/main" val="328211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smtClean="0">
                <a:solidFill>
                  <a:schemeClr val="tx1"/>
                </a:solidFill>
                <a:effectLst/>
                <a:latin typeface="+mn-lt"/>
                <a:ea typeface="+mn-ea"/>
                <a:cs typeface="+mn-cs"/>
              </a:rPr>
              <a:t>How to move and develop workforce has been a challenge across the health system and professions across the years.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smtClean="0">
                <a:solidFill>
                  <a:schemeClr val="tx1"/>
                </a:solidFill>
                <a:effectLst/>
                <a:latin typeface="+mn-lt"/>
                <a:ea typeface="+mn-ea"/>
                <a:cs typeface="+mn-cs"/>
              </a:rPr>
              <a:t>The supply of Physios is increasing with 40% more PT places since 2016 and a very low attrition rate but we need more and we need to enable training to support the </a:t>
            </a:r>
            <a:r>
              <a:rPr lang="en-GB" sz="1200" b="0" i="0" kern="1200" baseline="0" dirty="0" err="1" smtClean="0">
                <a:solidFill>
                  <a:schemeClr val="tx1"/>
                </a:solidFill>
                <a:effectLst/>
                <a:latin typeface="+mn-lt"/>
                <a:ea typeface="+mn-ea"/>
                <a:cs typeface="+mn-cs"/>
              </a:rPr>
              <a:t>MSk</a:t>
            </a:r>
            <a:r>
              <a:rPr lang="en-GB" sz="1200" b="0" i="0" kern="1200" baseline="0" dirty="0" smtClean="0">
                <a:solidFill>
                  <a:schemeClr val="tx1"/>
                </a:solidFill>
                <a:effectLst/>
                <a:latin typeface="+mn-lt"/>
                <a:ea typeface="+mn-ea"/>
                <a:cs typeface="+mn-cs"/>
              </a:rPr>
              <a:t> pathway.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smtClean="0">
                <a:solidFill>
                  <a:schemeClr val="tx1"/>
                </a:solidFill>
                <a:effectLst/>
                <a:latin typeface="+mn-lt"/>
                <a:ea typeface="+mn-ea"/>
                <a:cs typeface="+mn-cs"/>
              </a:rPr>
              <a:t>Health Education England’s MSK Core Capabilities Framework </a:t>
            </a:r>
            <a:r>
              <a:rPr lang="en-GB" sz="1200" kern="1200" dirty="0" smtClean="0">
                <a:solidFill>
                  <a:schemeClr val="tx1"/>
                </a:solidFill>
                <a:effectLst/>
                <a:latin typeface="+mn-lt"/>
                <a:ea typeface="+mn-ea"/>
                <a:cs typeface="+mn-cs"/>
              </a:rPr>
              <a:t>can be used to identify areas of training and development required for the delivery of the local service. </a:t>
            </a:r>
            <a:r>
              <a:rPr lang="en-GB" sz="1200" b="0" i="0" kern="1200" baseline="0" dirty="0" smtClean="0">
                <a:solidFill>
                  <a:schemeClr val="tx1"/>
                </a:solidFill>
                <a:effectLst/>
                <a:latin typeface="+mn-lt"/>
                <a:ea typeface="+mn-ea"/>
                <a:cs typeface="+mn-cs"/>
              </a:rPr>
              <a:t>The framework </a:t>
            </a:r>
            <a:r>
              <a:rPr lang="en-GB" sz="1200" kern="1200" dirty="0" smtClean="0">
                <a:solidFill>
                  <a:schemeClr val="tx1"/>
                </a:solidFill>
                <a:effectLst/>
                <a:latin typeface="+mn-lt"/>
                <a:ea typeface="+mn-ea"/>
                <a:cs typeface="+mn-cs"/>
              </a:rPr>
              <a:t>sets out clear expectations about what FCPs are able to do.</a:t>
            </a:r>
            <a:r>
              <a:rPr lang="en-GB" sz="1200" kern="1200" baseline="0" dirty="0" smtClean="0">
                <a:solidFill>
                  <a:schemeClr val="tx1"/>
                </a:solidFill>
                <a:effectLst/>
                <a:latin typeface="+mn-lt"/>
                <a:ea typeface="+mn-ea"/>
                <a:cs typeface="+mn-cs"/>
              </a:rPr>
              <a:t> It also </a:t>
            </a:r>
            <a:r>
              <a:rPr lang="en-GB" sz="1200" kern="1200" dirty="0" smtClean="0">
                <a:solidFill>
                  <a:schemeClr val="tx1"/>
                </a:solidFill>
                <a:effectLst/>
                <a:latin typeface="+mn-lt"/>
                <a:ea typeface="+mn-ea"/>
                <a:cs typeface="+mn-cs"/>
              </a:rPr>
              <a:t>supports managers to demonstrate that their staff meet these core capabilities or have developmental plans in place and clinical supervision to do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To</a:t>
            </a:r>
            <a:r>
              <a:rPr lang="en-GB" sz="1200" b="0" i="0" kern="1200" baseline="0" dirty="0" smtClean="0">
                <a:solidFill>
                  <a:schemeClr val="tx1"/>
                </a:solidFill>
                <a:effectLst/>
                <a:latin typeface="+mn-lt"/>
                <a:ea typeface="+mn-ea"/>
                <a:cs typeface="+mn-cs"/>
              </a:rPr>
              <a:t> help get the workforce in place, there is </a:t>
            </a:r>
            <a:r>
              <a:rPr lang="en-GB" sz="1200" b="0" i="0" kern="1200" dirty="0" smtClean="0">
                <a:solidFill>
                  <a:schemeClr val="tx1"/>
                </a:solidFill>
                <a:effectLst/>
                <a:latin typeface="+mn-lt"/>
                <a:ea typeface="+mn-ea"/>
                <a:cs typeface="+mn-cs"/>
              </a:rPr>
              <a:t>further training available  to upskill as part of a phased rollout. More modules</a:t>
            </a:r>
            <a:r>
              <a:rPr lang="en-GB" sz="1200" b="0" i="0" kern="1200" baseline="0" dirty="0" smtClean="0">
                <a:solidFill>
                  <a:schemeClr val="tx1"/>
                </a:solidFill>
                <a:effectLst/>
                <a:latin typeface="+mn-lt"/>
                <a:ea typeface="+mn-ea"/>
                <a:cs typeface="+mn-cs"/>
              </a:rPr>
              <a:t> are being developed around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smtClean="0">
                <a:solidFill>
                  <a:schemeClr val="tx1"/>
                </a:solidFill>
                <a:effectLst/>
                <a:latin typeface="+mn-lt"/>
                <a:ea typeface="+mn-ea"/>
                <a:cs typeface="+mn-cs"/>
              </a:rPr>
              <a:t>E Learning is available free for all working in the NHS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Mentoring and Continuing Professional Development (CPD) should be part of a sustainable job plan to support the delivery and the maintenance of clinical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There are many groups and organisations working to support development and training,</a:t>
            </a:r>
            <a:r>
              <a:rPr lang="en-GB" sz="1200" kern="1200" baseline="0" dirty="0" smtClean="0">
                <a:solidFill>
                  <a:schemeClr val="tx1"/>
                </a:solidFill>
                <a:effectLst/>
                <a:latin typeface="+mn-lt"/>
                <a:ea typeface="+mn-ea"/>
                <a:cs typeface="+mn-cs"/>
              </a:rPr>
              <a:t> the </a:t>
            </a:r>
            <a:r>
              <a:rPr lang="en-GB" sz="1200" kern="1200" dirty="0" smtClean="0">
                <a:solidFill>
                  <a:schemeClr val="tx1"/>
                </a:solidFill>
                <a:effectLst/>
                <a:latin typeface="+mn-lt"/>
                <a:ea typeface="+mn-ea"/>
                <a:cs typeface="+mn-cs"/>
              </a:rPr>
              <a:t> CSP</a:t>
            </a:r>
            <a:r>
              <a:rPr lang="en-GB" sz="1200" kern="1200" baseline="0" dirty="0" smtClean="0">
                <a:solidFill>
                  <a:schemeClr val="tx1"/>
                </a:solidFill>
                <a:effectLst/>
                <a:latin typeface="+mn-lt"/>
                <a:ea typeface="+mn-ea"/>
                <a:cs typeface="+mn-cs"/>
              </a:rPr>
              <a:t> is working to facilitate access and resources  for members to so that the FCP expansion can be delivered on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Specifically at the moment looking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baseline="0" dirty="0" smtClean="0">
                <a:solidFill>
                  <a:schemeClr val="tx1"/>
                </a:solidFill>
                <a:effectLst/>
                <a:latin typeface="+mn-lt"/>
                <a:ea typeface="+mn-ea"/>
                <a:cs typeface="+mn-cs"/>
              </a:rPr>
              <a:t>Personalised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baseline="0" dirty="0" smtClean="0">
                <a:solidFill>
                  <a:schemeClr val="tx1"/>
                </a:solidFill>
                <a:effectLst/>
                <a:latin typeface="+mn-lt"/>
                <a:ea typeface="+mn-ea"/>
                <a:cs typeface="+mn-cs"/>
              </a:rPr>
              <a:t>Self assessment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baseline="0" dirty="0" smtClean="0">
                <a:solidFill>
                  <a:schemeClr val="tx1"/>
                </a:solidFill>
                <a:effectLst/>
                <a:latin typeface="+mn-lt"/>
                <a:ea typeface="+mn-ea"/>
                <a:cs typeface="+mn-cs"/>
              </a:rPr>
              <a:t>Career pathway</a:t>
            </a:r>
          </a:p>
        </p:txBody>
      </p:sp>
      <p:sp>
        <p:nvSpPr>
          <p:cNvPr id="4" name="Slide Number Placeholder 3"/>
          <p:cNvSpPr>
            <a:spLocks noGrp="1"/>
          </p:cNvSpPr>
          <p:nvPr>
            <p:ph type="sldNum" sz="quarter" idx="10"/>
          </p:nvPr>
        </p:nvSpPr>
        <p:spPr/>
        <p:txBody>
          <a:bodyPr/>
          <a:lstStyle/>
          <a:p>
            <a:fld id="{3C2CF75A-30F6-4E3F-84D5-6F1FAE1E9E8A}" type="slidenum">
              <a:rPr lang="en-GB" smtClean="0"/>
              <a:t>18</a:t>
            </a:fld>
            <a:endParaRPr lang="en-GB"/>
          </a:p>
        </p:txBody>
      </p:sp>
    </p:spTree>
    <p:extLst>
      <p:ext uri="{BB962C8B-B14F-4D97-AF65-F5344CB8AC3E}">
        <p14:creationId xmlns:p14="http://schemas.microsoft.com/office/powerpoint/2010/main" val="378772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55600">
              <a:buClr>
                <a:srgbClr val="F7A60D"/>
              </a:buClr>
            </a:pPr>
            <a:r>
              <a:rPr lang="en-GB" b="1" dirty="0" smtClean="0">
                <a:solidFill>
                  <a:srgbClr val="27236D"/>
                </a:solidFill>
              </a:rPr>
              <a:t>Although there are challenges services</a:t>
            </a:r>
            <a:r>
              <a:rPr lang="en-GB" b="1" baseline="0" dirty="0" smtClean="0">
                <a:solidFill>
                  <a:srgbClr val="27236D"/>
                </a:solidFill>
              </a:rPr>
              <a:t> are working with them and finding a way through </a:t>
            </a:r>
          </a:p>
          <a:p>
            <a:pPr marL="355600" indent="-355600">
              <a:buClr>
                <a:srgbClr val="F7A60D"/>
              </a:buClr>
            </a:pPr>
            <a:r>
              <a:rPr lang="en-GB" b="1" baseline="0" dirty="0" smtClean="0">
                <a:solidFill>
                  <a:srgbClr val="27236D"/>
                </a:solidFill>
              </a:rPr>
              <a:t>The </a:t>
            </a:r>
            <a:r>
              <a:rPr lang="en-GB" b="1" dirty="0" smtClean="0">
                <a:solidFill>
                  <a:srgbClr val="27236D"/>
                </a:solidFill>
              </a:rPr>
              <a:t>FCP team have spoken to about 25 services</a:t>
            </a:r>
            <a:r>
              <a:rPr lang="en-GB" b="1" baseline="0" dirty="0" smtClean="0">
                <a:solidFill>
                  <a:srgbClr val="27236D"/>
                </a:solidFill>
              </a:rPr>
              <a:t> who were</a:t>
            </a:r>
            <a:r>
              <a:rPr lang="en-GB" baseline="0" dirty="0" smtClean="0">
                <a:solidFill>
                  <a:srgbClr val="27236D"/>
                </a:solidFill>
              </a:rPr>
              <a:t>:</a:t>
            </a:r>
          </a:p>
          <a:p>
            <a:pPr marL="355600" indent="-355600">
              <a:buClr>
                <a:srgbClr val="F7A60D"/>
              </a:buClr>
              <a:buFont typeface="Arial" panose="020B0604020202020204" pitchFamily="34" charset="0"/>
              <a:buChar char="•"/>
            </a:pPr>
            <a:r>
              <a:rPr lang="en-GB" dirty="0" smtClean="0">
                <a:solidFill>
                  <a:srgbClr val="27236D"/>
                </a:solidFill>
              </a:rPr>
              <a:t>Early adopters or innovators of MSK FCP</a:t>
            </a:r>
          </a:p>
          <a:p>
            <a:pPr marL="355600" indent="-355600">
              <a:buClr>
                <a:srgbClr val="F7A60D"/>
              </a:buClr>
              <a:buFont typeface="Arial" panose="020B0604020202020204" pitchFamily="34" charset="0"/>
              <a:buChar char="•"/>
            </a:pPr>
            <a:r>
              <a:rPr lang="en-GB" dirty="0" smtClean="0">
                <a:solidFill>
                  <a:srgbClr val="27236D"/>
                </a:solidFill>
              </a:rPr>
              <a:t>Services known to the CSP (and other national organisations) through the iCSP network, NHSE evaluation, publications</a:t>
            </a:r>
            <a:r>
              <a:rPr lang="en-GB" baseline="0" dirty="0" smtClean="0">
                <a:solidFill>
                  <a:srgbClr val="27236D"/>
                </a:solidFill>
              </a:rPr>
              <a:t> </a:t>
            </a:r>
            <a:r>
              <a:rPr lang="en-GB" dirty="0" smtClean="0">
                <a:solidFill>
                  <a:srgbClr val="27236D"/>
                </a:solidFill>
              </a:rPr>
              <a:t>events and word of mouth </a:t>
            </a:r>
          </a:p>
          <a:p>
            <a:pPr marL="355600" indent="-355600">
              <a:buClr>
                <a:srgbClr val="F7A60D"/>
              </a:buClr>
              <a:buFont typeface="Arial" panose="020B0604020202020204" pitchFamily="34" charset="0"/>
              <a:buChar char="•"/>
            </a:pPr>
            <a:r>
              <a:rPr lang="en-GB" dirty="0" smtClean="0">
                <a:solidFill>
                  <a:srgbClr val="27236D"/>
                </a:solidFill>
              </a:rPr>
              <a:t>They had often expanded into FCP service provision from existing MSK services</a:t>
            </a:r>
          </a:p>
          <a:p>
            <a:pPr marL="355600" indent="-355600">
              <a:buClr>
                <a:srgbClr val="F7A60D"/>
              </a:buClr>
              <a:buFont typeface="Arial" panose="020B0604020202020204" pitchFamily="34" charset="0"/>
              <a:buChar char="•"/>
            </a:pPr>
            <a:r>
              <a:rPr lang="en-GB" dirty="0" smtClean="0">
                <a:solidFill>
                  <a:srgbClr val="27236D"/>
                </a:solidFill>
              </a:rPr>
              <a:t>These services were employers of a wide range of physiotherapists including those with advanced skills</a:t>
            </a:r>
          </a:p>
          <a:p>
            <a:endParaRPr lang="en-GB" dirty="0" smtClean="0"/>
          </a:p>
          <a:p>
            <a:r>
              <a:rPr lang="en-GB" dirty="0" smtClean="0"/>
              <a:t>As you</a:t>
            </a:r>
            <a:r>
              <a:rPr lang="en-GB" baseline="0" dirty="0" smtClean="0"/>
              <a:t> can see nearly every one we spoke to cited workforce readiness and availability aspects as workforce challenges to development of FCP services, as we expected. This covered recruitment, loss of senior staff in another part of the service, getting the role balance right for staff working in FCP and triage/ physio or having the appropriately trained staff in place.</a:t>
            </a:r>
          </a:p>
          <a:p>
            <a:endParaRPr lang="en-GB" baseline="0" dirty="0" smtClean="0"/>
          </a:p>
          <a:p>
            <a:r>
              <a:rPr lang="en-GB" baseline="0" dirty="0" smtClean="0"/>
              <a:t>Business continuity in terms of maintaining appropriate capacity across other aspects of MSK services provided by physio services or the challenges associated with operational delivery were also frequently cited.</a:t>
            </a:r>
          </a:p>
          <a:p>
            <a:endParaRPr lang="en-GB" baseline="0" dirty="0" smtClean="0"/>
          </a:p>
          <a:p>
            <a:r>
              <a:rPr lang="en-GB" b="1" baseline="0" dirty="0" smtClean="0"/>
              <a:t>This had not put them off…</a:t>
            </a:r>
          </a:p>
          <a:p>
            <a:r>
              <a:rPr lang="en-GB" dirty="0" smtClean="0"/>
              <a:t>Most</a:t>
            </a:r>
            <a:r>
              <a:rPr lang="en-GB" baseline="0" dirty="0" smtClean="0"/>
              <a:t> services redeployed staff, backfilled these posts with existing staff and provided training to those coming into different roles</a:t>
            </a:r>
          </a:p>
          <a:p>
            <a:r>
              <a:rPr lang="en-GB" baseline="0" dirty="0" smtClean="0"/>
              <a:t>Most services used internal training programmes supplemented with other training. Support was cited from a wide variety of sources, most commonly MSK teams, GPs and employing Trusts equally with some support from external providers such as universities or HEE. 2 responders mentioned a lack of support</a:t>
            </a:r>
          </a:p>
          <a:p>
            <a:endParaRPr lang="en-GB" baseline="0" dirty="0" smtClean="0"/>
          </a:p>
          <a:p>
            <a:r>
              <a:rPr lang="en-GB" b="1" baseline="0" dirty="0" smtClean="0"/>
              <a:t>Specific enablers</a:t>
            </a:r>
            <a:r>
              <a:rPr lang="en-GB" baseline="0" dirty="0" smtClean="0"/>
              <a:t> to training and development were identified: </a:t>
            </a:r>
          </a:p>
          <a:p>
            <a:r>
              <a:rPr lang="en-GB" baseline="0" dirty="0" smtClean="0"/>
              <a:t>		        Networks and resources</a:t>
            </a:r>
          </a:p>
          <a:p>
            <a:r>
              <a:rPr lang="en-GB" baseline="0" dirty="0" smtClean="0"/>
              <a:t>		       Culture- positivity about the role</a:t>
            </a:r>
          </a:p>
          <a:p>
            <a:r>
              <a:rPr lang="en-GB" baseline="0" dirty="0" smtClean="0"/>
              <a:t>		       GP &amp; stakeholder support</a:t>
            </a:r>
          </a:p>
          <a:p>
            <a:r>
              <a:rPr lang="en-GB" baseline="0" dirty="0" smtClean="0"/>
              <a:t>		and access to a training budget</a:t>
            </a:r>
          </a:p>
          <a:p>
            <a:endParaRPr lang="en-GB" baseline="0" dirty="0" smtClean="0"/>
          </a:p>
          <a:p>
            <a:r>
              <a:rPr lang="en-GB" b="1" baseline="0" dirty="0" smtClean="0"/>
              <a:t>The barriers  were more varied </a:t>
            </a:r>
            <a:r>
              <a:rPr lang="en-GB" baseline="0" dirty="0" smtClean="0"/>
              <a:t>– most common was the time for training in terms of release from clinical duties, GP time for supervision and support was identified as was the speed of roll out</a:t>
            </a:r>
          </a:p>
          <a:p>
            <a:endParaRPr lang="en-GB" baseline="0" dirty="0" smtClean="0"/>
          </a:p>
          <a:p>
            <a:r>
              <a:rPr lang="en-GB" baseline="0" dirty="0" smtClean="0"/>
              <a:t>The views on what further provision was required was answered by fewer services and ranged across specific aspects of the role including non medical prescribing, radiological and training injection therapy, and did also include person centred care and further supervision. </a:t>
            </a:r>
          </a:p>
          <a:p>
            <a:endParaRPr lang="en-GB" baseline="0" dirty="0" smtClean="0"/>
          </a:p>
          <a:p>
            <a:r>
              <a:rPr lang="en-GB" baseline="0" dirty="0" smtClean="0"/>
              <a:t>In this group, system issues such as GP understanding of the role, organisational change or differing employment models were not often mentioned, however these services are all ones who had been successful in implementation which may have had some bearing to this answer</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2CF75A-30F6-4E3F-84D5-6F1FAE1E9E8A}" type="slidenum">
              <a:rPr lang="en-GB" smtClean="0"/>
              <a:t>19</a:t>
            </a:fld>
            <a:endParaRPr lang="en-GB"/>
          </a:p>
        </p:txBody>
      </p:sp>
    </p:spTree>
    <p:extLst>
      <p:ext uri="{BB962C8B-B14F-4D97-AF65-F5344CB8AC3E}">
        <p14:creationId xmlns:p14="http://schemas.microsoft.com/office/powerpoint/2010/main" val="174351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Although as</a:t>
            </a:r>
            <a:r>
              <a:rPr lang="en-GB" baseline="0" dirty="0" smtClean="0"/>
              <a:t> I said earlier patients who experience care from an FCP are highly satisfied, t</a:t>
            </a:r>
            <a:r>
              <a:rPr lang="en-GB" dirty="0" smtClean="0"/>
              <a:t>here have been so many changes over the last 10 years with the roles of health professionals that it isn’t surprising that patients and public are not always sure who is who and who does what the Primary Care team is expanding and this can also present a challenge. We</a:t>
            </a:r>
            <a:r>
              <a:rPr lang="en-GB" baseline="0" dirty="0" smtClean="0"/>
              <a:t> do need to </a:t>
            </a:r>
            <a:r>
              <a:rPr lang="en-GB" dirty="0" smtClean="0"/>
              <a:t>focus engaging with and involving the public and patients</a:t>
            </a:r>
            <a:r>
              <a:rPr lang="en-GB" baseline="0" dirty="0" smtClean="0"/>
              <a:t> in service development</a:t>
            </a:r>
            <a:endParaRPr lang="en-GB" dirty="0" smtClean="0"/>
          </a:p>
          <a:p>
            <a:endParaRPr lang="en-GB" dirty="0" smtClean="0"/>
          </a:p>
          <a:p>
            <a:r>
              <a:rPr lang="en-GB" dirty="0" smtClean="0"/>
              <a:t>Some services are doing</a:t>
            </a:r>
            <a:r>
              <a:rPr lang="en-GB" baseline="0" dirty="0" smtClean="0"/>
              <a:t> this well as part of core business. In Sussex their strategy has included:</a:t>
            </a:r>
            <a:endParaRPr lang="en-GB" dirty="0" smtClean="0"/>
          </a:p>
          <a:p>
            <a:r>
              <a:rPr lang="en-GB" sz="1200" kern="1200" dirty="0" smtClean="0">
                <a:solidFill>
                  <a:schemeClr val="tx1"/>
                </a:solidFill>
                <a:effectLst/>
                <a:latin typeface="+mn-lt"/>
                <a:ea typeface="+mn-ea"/>
                <a:cs typeface="+mn-cs"/>
              </a:rPr>
              <a:t>-Meeting with the PPGs of all practices and returning to give updates</a:t>
            </a:r>
          </a:p>
          <a:p>
            <a:r>
              <a:rPr lang="en-GB" sz="1200" kern="1200" dirty="0" smtClean="0">
                <a:solidFill>
                  <a:schemeClr val="tx1"/>
                </a:solidFill>
                <a:effectLst/>
                <a:latin typeface="+mn-lt"/>
                <a:ea typeface="+mn-ea"/>
                <a:cs typeface="+mn-cs"/>
              </a:rPr>
              <a:t> *letting them choose what the service should be called for their locality. FCP describes</a:t>
            </a:r>
            <a:r>
              <a:rPr lang="en-GB" sz="1200" kern="1200" baseline="0" dirty="0" smtClean="0">
                <a:solidFill>
                  <a:schemeClr val="tx1"/>
                </a:solidFill>
                <a:effectLst/>
                <a:latin typeface="+mn-lt"/>
                <a:ea typeface="+mn-ea"/>
                <a:cs typeface="+mn-cs"/>
              </a:rPr>
              <a:t> a model / an approach – it is not necessarily what physios have on their name badge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a commissioning point of view 100+ questionnaires to various  patient groups *asking practical questions like how would you like to book in with the FCP, how would you like to receive information, would you like access to website self management info prior to your appointment  and finally would you be up for a Skype type consultation.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results of this are being used to set up a preferred model to be rolled out across Sussex.</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-Also in Sussex MSK,  a clinical director runs a band of "Patient Partners" they have been consulted</a:t>
            </a:r>
            <a:r>
              <a:rPr lang="en-GB" sz="1200" kern="1200" baseline="0" dirty="0" smtClean="0">
                <a:solidFill>
                  <a:schemeClr val="tx1"/>
                </a:solidFill>
                <a:effectLst/>
                <a:latin typeface="+mn-lt"/>
                <a:ea typeface="+mn-ea"/>
                <a:cs typeface="+mn-cs"/>
              </a:rPr>
              <a:t> about their wishes to be involved. </a:t>
            </a:r>
            <a:r>
              <a:rPr lang="en-GB" sz="1200" kern="1200" dirty="0" smtClean="0">
                <a:solidFill>
                  <a:schemeClr val="tx1"/>
                </a:solidFill>
                <a:effectLst/>
                <a:latin typeface="+mn-lt"/>
                <a:ea typeface="+mn-ea"/>
                <a:cs typeface="+mn-cs"/>
              </a:rPr>
              <a:t>Interestingly they came up a quality assurance type involvement looking at the competency framework and how they felt they could provide a certification process in terms of signing people off as competent in these roles</a:t>
            </a:r>
            <a:r>
              <a:rPr lang="en-GB" sz="1200" kern="1200" baseline="0" dirty="0" smtClean="0">
                <a:solidFill>
                  <a:schemeClr val="tx1"/>
                </a:solidFill>
                <a:effectLst/>
                <a:latin typeface="+mn-lt"/>
                <a:ea typeface="+mn-ea"/>
                <a:cs typeface="+mn-cs"/>
              </a:rPr>
              <a:t> which built </a:t>
            </a:r>
            <a:r>
              <a:rPr lang="en-GB" sz="1200" kern="1200" dirty="0" smtClean="0">
                <a:solidFill>
                  <a:schemeClr val="tx1"/>
                </a:solidFill>
                <a:effectLst/>
                <a:latin typeface="+mn-lt"/>
                <a:ea typeface="+mn-ea"/>
                <a:cs typeface="+mn-cs"/>
              </a:rPr>
              <a:t>on work in place, this group are already involved in shared decision making, scoring FCPs on shared decision making is embedded into an FCP clinic.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the challenges</a:t>
            </a:r>
            <a:r>
              <a:rPr lang="en-GB" sz="1200" kern="1200" baseline="0" dirty="0" smtClean="0">
                <a:solidFill>
                  <a:schemeClr val="tx1"/>
                </a:solidFill>
                <a:effectLst/>
                <a:latin typeface="+mn-lt"/>
                <a:ea typeface="+mn-ea"/>
                <a:cs typeface="+mn-cs"/>
              </a:rPr>
              <a:t> are there but they can be successfully addressed</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2CF75A-30F6-4E3F-84D5-6F1FAE1E9E8A}" type="slidenum">
              <a:rPr lang="en-GB" smtClean="0"/>
              <a:t>20</a:t>
            </a:fld>
            <a:endParaRPr lang="en-GB"/>
          </a:p>
        </p:txBody>
      </p:sp>
    </p:spTree>
    <p:extLst>
      <p:ext uri="{BB962C8B-B14F-4D97-AF65-F5344CB8AC3E}">
        <p14:creationId xmlns:p14="http://schemas.microsoft.com/office/powerpoint/2010/main" val="248590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provokes change is an interesting conversation. In different times different problems or opportunities cause change. Usually there are a constellation of factors coming together – ones that are there, not just for today but for the foreseeable future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Pressure on Primary Care GPs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Pressure on the health care system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Demographic changes in our populations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NOW The understanding of the importance and effectiveness of well -resourced self- management in the management of Long term conditions beyond the physiotherapy community</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work on MSK pathways over the last 20 years which has seen Physiotherapists well established working with advanced practice skills in MSK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2</a:t>
            </a:fld>
            <a:endParaRPr lang="en-GB"/>
          </a:p>
        </p:txBody>
      </p:sp>
    </p:spTree>
    <p:extLst>
      <p:ext uri="{BB962C8B-B14F-4D97-AF65-F5344CB8AC3E}">
        <p14:creationId xmlns:p14="http://schemas.microsoft.com/office/powerpoint/2010/main" val="219771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also these resources available which are useful at a service level. We are working with members of</a:t>
            </a:r>
            <a:r>
              <a:rPr lang="en-GB" baseline="0" dirty="0" smtClean="0"/>
              <a:t> the network to collect /improve and develop further  the range  of resources.</a:t>
            </a:r>
          </a:p>
          <a:p>
            <a:r>
              <a:rPr lang="en-GB" baseline="0" dirty="0" smtClean="0"/>
              <a:t>Including job descriptions, protocols and induction examples. In addition HEE will be publishing  a ‘How To Guide’ shortly to support a wide group of Primary care staff, clinicians and practice staff and commissioners on the practicalities of FCP  planning, developing and implementing in their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2CF75A-30F6-4E3F-84D5-6F1FAE1E9E8A}" type="slidenum">
              <a:rPr lang="en-GB" smtClean="0"/>
              <a:t>21</a:t>
            </a:fld>
            <a:endParaRPr lang="en-GB"/>
          </a:p>
        </p:txBody>
      </p:sp>
    </p:spTree>
    <p:extLst>
      <p:ext uri="{BB962C8B-B14F-4D97-AF65-F5344CB8AC3E}">
        <p14:creationId xmlns:p14="http://schemas.microsoft.com/office/powerpoint/2010/main" val="258646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And the</a:t>
            </a:r>
            <a:r>
              <a:rPr lang="en-GB" sz="1200" kern="1200" baseline="0" dirty="0" smtClean="0">
                <a:solidFill>
                  <a:schemeClr val="tx1"/>
                </a:solidFill>
                <a:latin typeface="+mn-lt"/>
                <a:ea typeface="+mn-ea"/>
                <a:cs typeface="+mn-cs"/>
              </a:rPr>
              <a:t> CSP continues to support for implementation, evaluation and workforce development nationwide.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latin typeface="+mn-lt"/>
                <a:ea typeface="+mn-ea"/>
                <a:cs typeface="+mn-cs"/>
              </a:rPr>
              <a:t> This includes supporting members, region and country networks on the ground with events, resources and problem solving with a range of concerns.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latin typeface="+mn-lt"/>
                <a:ea typeface="+mn-ea"/>
                <a:cs typeface="+mn-cs"/>
              </a:rPr>
              <a:t> As well as supporting those with commissioning, planning and primary care clinical responsibility to have the right knowledge and overcome barriers.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latin typeface="+mn-lt"/>
                <a:ea typeface="+mn-ea"/>
                <a:cs typeface="+mn-cs"/>
              </a:rPr>
              <a:t>We are also working with the Health bodies and governments in all countries to focus on the value physiotherapists can bring to the primary care MDT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2CF75A-30F6-4E3F-84D5-6F1FAE1E9E8A}" type="slidenum">
              <a:rPr lang="en-GB" smtClean="0"/>
              <a:t>22</a:t>
            </a:fld>
            <a:endParaRPr lang="en-GB"/>
          </a:p>
        </p:txBody>
      </p:sp>
    </p:spTree>
    <p:extLst>
      <p:ext uri="{BB962C8B-B14F-4D97-AF65-F5344CB8AC3E}">
        <p14:creationId xmlns:p14="http://schemas.microsoft.com/office/powerpoint/2010/main" val="411336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Implementation needs </a:t>
            </a:r>
            <a:r>
              <a:rPr lang="en-GB" sz="1200" kern="1200" baseline="0" dirty="0" smtClean="0">
                <a:solidFill>
                  <a:schemeClr val="tx1"/>
                </a:solidFill>
                <a:latin typeface="+mn-lt"/>
                <a:ea typeface="+mn-ea"/>
                <a:cs typeface="+mn-cs"/>
              </a:rPr>
              <a:t>courageous conversations </a:t>
            </a:r>
            <a:r>
              <a:rPr lang="en-GB" sz="1200" kern="1200" dirty="0" smtClean="0">
                <a:solidFill>
                  <a:schemeClr val="tx1"/>
                </a:solidFill>
                <a:effectLst/>
                <a:latin typeface="+mn-lt"/>
                <a:ea typeface="+mn-ea"/>
                <a:cs typeface="+mn-cs"/>
              </a:rPr>
              <a:t>with a wide group of people</a:t>
            </a:r>
            <a:r>
              <a:rPr lang="en-GB" sz="1200" kern="1200" baseline="0" dirty="0" smtClean="0">
                <a:solidFill>
                  <a:schemeClr val="tx1"/>
                </a:solidFill>
                <a:latin typeface="+mn-lt"/>
                <a:ea typeface="+mn-ea"/>
                <a:cs typeface="+mn-cs"/>
              </a:rPr>
              <a:t> to enable FCP implementation as part of the MSK transformation work in your area</a:t>
            </a:r>
          </a:p>
          <a:p>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have knowledge of national and local context</a:t>
            </a:r>
          </a:p>
          <a:p>
            <a:r>
              <a:rPr lang="en-GB" sz="1200" kern="1200" dirty="0" smtClean="0">
                <a:solidFill>
                  <a:schemeClr val="tx1"/>
                </a:solidFill>
                <a:effectLst/>
                <a:latin typeface="+mn-lt"/>
                <a:ea typeface="+mn-ea"/>
                <a:cs typeface="+mn-cs"/>
              </a:rPr>
              <a:t>- </a:t>
            </a:r>
            <a:r>
              <a:rPr lang="en-GB" sz="1200" kern="1200" baseline="0" dirty="0" smtClean="0">
                <a:solidFill>
                  <a:schemeClr val="tx1"/>
                </a:solidFill>
                <a:latin typeface="+mn-lt"/>
                <a:ea typeface="+mn-ea"/>
                <a:cs typeface="+mn-cs"/>
              </a:rPr>
              <a:t>be clear about the benefits, </a:t>
            </a:r>
          </a:p>
          <a:p>
            <a:r>
              <a:rPr lang="en-GB" sz="1200" kern="1200" baseline="0" dirty="0" smtClean="0">
                <a:solidFill>
                  <a:schemeClr val="tx1"/>
                </a:solidFill>
                <a:latin typeface="+mn-lt"/>
                <a:ea typeface="+mn-ea"/>
                <a:cs typeface="+mn-cs"/>
              </a:rPr>
              <a:t>- be robust about implementing for sustainability</a:t>
            </a:r>
            <a:r>
              <a:rPr lang="en-GB" sz="1200" kern="1200" dirty="0" smtClean="0">
                <a:solidFill>
                  <a:schemeClr val="tx1"/>
                </a:solidFill>
                <a:effectLst/>
                <a:latin typeface="+mn-lt"/>
                <a:ea typeface="+mn-ea"/>
                <a:cs typeface="+mn-cs"/>
              </a:rPr>
              <a:t> and </a:t>
            </a:r>
          </a:p>
          <a:p>
            <a:r>
              <a:rPr lang="en-GB" sz="1200" kern="1200" dirty="0" smtClean="0">
                <a:solidFill>
                  <a:schemeClr val="tx1"/>
                </a:solidFill>
                <a:effectLst/>
                <a:latin typeface="+mn-lt"/>
                <a:ea typeface="+mn-ea"/>
                <a:cs typeface="+mn-cs"/>
              </a:rPr>
              <a:t>- use your</a:t>
            </a:r>
            <a:r>
              <a:rPr lang="en-GB" sz="1200" kern="1200" baseline="0" dirty="0" smtClean="0">
                <a:solidFill>
                  <a:schemeClr val="tx1"/>
                </a:solidFill>
                <a:effectLst/>
                <a:latin typeface="+mn-lt"/>
                <a:ea typeface="+mn-ea"/>
                <a:cs typeface="+mn-cs"/>
              </a:rPr>
              <a:t> core skills to </a:t>
            </a:r>
            <a:r>
              <a:rPr lang="en-GB" sz="1200" kern="1200" dirty="0" smtClean="0">
                <a:solidFill>
                  <a:schemeClr val="tx1"/>
                </a:solidFill>
                <a:effectLst/>
                <a:latin typeface="+mn-lt"/>
                <a:ea typeface="+mn-ea"/>
                <a:cs typeface="+mn-cs"/>
              </a:rPr>
              <a:t>manage fears and concerns – </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Thank you </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2CF75A-30F6-4E3F-84D5-6F1FAE1E9E8A}" type="slidenum">
              <a:rPr lang="en-GB" smtClean="0"/>
              <a:t>23</a:t>
            </a:fld>
            <a:endParaRPr lang="en-GB"/>
          </a:p>
        </p:txBody>
      </p:sp>
    </p:spTree>
    <p:extLst>
      <p:ext uri="{BB962C8B-B14F-4D97-AF65-F5344CB8AC3E}">
        <p14:creationId xmlns:p14="http://schemas.microsoft.com/office/powerpoint/2010/main" val="219857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questions that are often asked by colleagues: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Isn’t this self-referral /direct access to physiotherapy in a GP practice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that Self -referral and direct access physio treatment services are generally are accessed by patients who know they need to see a physio or have been advised to attend by their GP.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Cant do </a:t>
            </a:r>
          </a:p>
          <a:p>
            <a:r>
              <a:rPr lang="en-GB" sz="1200" kern="1200" dirty="0" smtClean="0">
                <a:solidFill>
                  <a:schemeClr val="tx1"/>
                </a:solidFill>
                <a:effectLst/>
                <a:latin typeface="+mn-lt"/>
                <a:ea typeface="+mn-ea"/>
                <a:cs typeface="+mn-cs"/>
              </a:rPr>
              <a:t>Usually access to investigations and onward referral is limited or not in place and there is a wait.</a:t>
            </a:r>
          </a:p>
          <a:p>
            <a:r>
              <a:rPr lang="en-GB" sz="1200" kern="1200" dirty="0" smtClean="0">
                <a:solidFill>
                  <a:schemeClr val="tx1"/>
                </a:solidFill>
                <a:effectLst/>
                <a:latin typeface="+mn-lt"/>
                <a:ea typeface="+mn-ea"/>
                <a:cs typeface="+mn-cs"/>
              </a:rPr>
              <a:t>Doesn’t reduce demand on GPs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is great for those who know what they need</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3</a:t>
            </a:fld>
            <a:endParaRPr lang="en-GB"/>
          </a:p>
        </p:txBody>
      </p:sp>
    </p:spTree>
    <p:extLst>
      <p:ext uri="{BB962C8B-B14F-4D97-AF65-F5344CB8AC3E}">
        <p14:creationId xmlns:p14="http://schemas.microsoft.com/office/powerpoint/2010/main" val="352944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Or isn’t this already available in triage services? </a:t>
            </a:r>
            <a:r>
              <a:rPr lang="en-GB" sz="1200" kern="1200" dirty="0" smtClean="0">
                <a:solidFill>
                  <a:schemeClr val="tx1"/>
                </a:solidFill>
                <a:effectLst/>
                <a:latin typeface="+mn-lt"/>
                <a:ea typeface="+mn-ea"/>
                <a:cs typeface="+mn-cs"/>
              </a:rPr>
              <a:t>Yes, advanced practice skills and access to pathways are available in triage services-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often there is a wait for them and sometimes physio treatment itself requires another wait too.</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services are often great at </a:t>
            </a:r>
          </a:p>
          <a:p>
            <a:r>
              <a:rPr lang="en-GB" sz="1200" kern="1200" dirty="0" smtClean="0">
                <a:solidFill>
                  <a:schemeClr val="tx1"/>
                </a:solidFill>
                <a:effectLst/>
                <a:latin typeface="+mn-lt"/>
                <a:ea typeface="+mn-ea"/>
                <a:cs typeface="+mn-cs"/>
              </a:rPr>
              <a:t> reducing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unnecessary testing and referral and provides those with complex conditions more time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don’t reduce demand on GPs or get patients early in their presentation</a:t>
            </a:r>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4</a:t>
            </a:fld>
            <a:endParaRPr lang="en-GB"/>
          </a:p>
        </p:txBody>
      </p:sp>
    </p:spTree>
    <p:extLst>
      <p:ext uri="{BB962C8B-B14F-4D97-AF65-F5344CB8AC3E}">
        <p14:creationId xmlns:p14="http://schemas.microsoft.com/office/powerpoint/2010/main" val="65321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Expertise at the beginning of the pathway , supporting populations and individuals to manage MSK conditions effectively by providing specific</a:t>
            </a:r>
            <a:r>
              <a:rPr lang="en-GB" baseline="0" dirty="0" smtClean="0"/>
              <a:t> and timely advice, enabling, advising  and sign posting patients to activities and services which will help improve their lifestyles and health whilst confidently  recognising and managing people with conditions which may require further assessment, diagnostic work up and intervention. </a:t>
            </a:r>
          </a:p>
          <a:p>
            <a:endParaRPr lang="en-GB" baseline="0" dirty="0" smtClean="0"/>
          </a:p>
          <a:p>
            <a:r>
              <a:rPr lang="en-GB" baseline="0" dirty="0" smtClean="0"/>
              <a:t>Don’t provide courses of treatment, may not be able provide the time given in an interface service</a:t>
            </a:r>
          </a:p>
          <a:p>
            <a:endParaRPr lang="en-GB" baseline="0" dirty="0" smtClean="0"/>
          </a:p>
          <a:p>
            <a:r>
              <a:rPr lang="en-GB" baseline="0" dirty="0" smtClean="0"/>
              <a:t> Does  bring advanced practice skills and knowledge to the patient earlier and does reduce consultations demand on GPs</a:t>
            </a:r>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5</a:t>
            </a:fld>
            <a:endParaRPr lang="en-GB"/>
          </a:p>
        </p:txBody>
      </p:sp>
    </p:spTree>
    <p:extLst>
      <p:ext uri="{BB962C8B-B14F-4D97-AF65-F5344CB8AC3E}">
        <p14:creationId xmlns:p14="http://schemas.microsoft.com/office/powerpoint/2010/main" val="113777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FCP</a:t>
            </a:r>
            <a:r>
              <a:rPr lang="en-GB" sz="1200" kern="1200" baseline="0" dirty="0" smtClean="0">
                <a:solidFill>
                  <a:schemeClr val="tx1"/>
                </a:solidFill>
                <a:effectLst/>
                <a:latin typeface="+mn-lt"/>
                <a:ea typeface="+mn-ea"/>
                <a:cs typeface="+mn-cs"/>
              </a:rPr>
              <a:t> Practice in MSK might be implemented in slightly different ways however</a:t>
            </a:r>
          </a:p>
          <a:p>
            <a:r>
              <a:rPr lang="en-GB" sz="1200" b="1" kern="1200" dirty="0" smtClean="0">
                <a:solidFill>
                  <a:schemeClr val="tx1"/>
                </a:solidFill>
                <a:effectLst/>
                <a:latin typeface="+mn-lt"/>
                <a:ea typeface="+mn-ea"/>
                <a:cs typeface="+mn-cs"/>
              </a:rPr>
              <a:t>There are key principles- </a:t>
            </a:r>
          </a:p>
          <a:p>
            <a:pPr marL="228600" indent="-228600">
              <a:buAutoNum type="arabicPeriod"/>
            </a:pPr>
            <a:r>
              <a:rPr lang="en-GB" sz="1200" kern="1200" dirty="0" smtClean="0">
                <a:solidFill>
                  <a:schemeClr val="tx1"/>
                </a:solidFill>
                <a:effectLst/>
                <a:latin typeface="+mn-lt"/>
                <a:ea typeface="+mn-ea"/>
                <a:cs typeface="+mn-cs"/>
              </a:rPr>
              <a:t>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clinical contact- </a:t>
            </a:r>
            <a:r>
              <a:rPr lang="en-GB" sz="1200" b="1" kern="1200" dirty="0" smtClean="0">
                <a:solidFill>
                  <a:schemeClr val="tx1"/>
                </a:solidFill>
                <a:effectLst/>
                <a:latin typeface="+mn-lt"/>
                <a:ea typeface="+mn-ea"/>
                <a:cs typeface="+mn-cs"/>
              </a:rPr>
              <a:t>they are accessible</a:t>
            </a:r>
            <a:r>
              <a:rPr lang="en-GB" sz="1200" kern="1200" dirty="0" smtClean="0">
                <a:solidFill>
                  <a:schemeClr val="tx1"/>
                </a:solidFill>
                <a:effectLst/>
                <a:latin typeface="+mn-lt"/>
                <a:ea typeface="+mn-ea"/>
                <a:cs typeface="+mn-cs"/>
              </a:rPr>
              <a:t> to patients from </a:t>
            </a:r>
            <a:r>
              <a:rPr lang="en-GB" sz="1200" b="1" kern="1200" dirty="0" smtClean="0">
                <a:solidFill>
                  <a:schemeClr val="tx1"/>
                </a:solidFill>
                <a:effectLst/>
                <a:latin typeface="+mn-lt"/>
                <a:ea typeface="+mn-ea"/>
                <a:cs typeface="+mn-cs"/>
              </a:rPr>
              <a:t>General Practice in the same way as a GP is</a:t>
            </a:r>
            <a:r>
              <a:rPr lang="en-GB" sz="1200" kern="1200" dirty="0" smtClean="0">
                <a:solidFill>
                  <a:schemeClr val="tx1"/>
                </a:solidFill>
                <a:effectLst/>
                <a:latin typeface="+mn-lt"/>
                <a:ea typeface="+mn-ea"/>
                <a:cs typeface="+mn-cs"/>
              </a:rPr>
              <a:t> ( sometimes quicker!)</a:t>
            </a:r>
          </a:p>
          <a:p>
            <a:pPr marL="228600" indent="-228600">
              <a:buAutoNum type="arabicPeriod"/>
            </a:pPr>
            <a:r>
              <a:rPr lang="en-GB" sz="1200" kern="1200" dirty="0" smtClean="0">
                <a:solidFill>
                  <a:schemeClr val="tx1"/>
                </a:solidFill>
                <a:effectLst/>
                <a:latin typeface="+mn-lt"/>
                <a:ea typeface="+mn-ea"/>
                <a:cs typeface="+mn-cs"/>
              </a:rPr>
              <a:t> FCPs bring specialist expertise </a:t>
            </a:r>
            <a:r>
              <a:rPr lang="en-GB" sz="1200" b="1" kern="1200" dirty="0" smtClean="0">
                <a:solidFill>
                  <a:schemeClr val="tx1"/>
                </a:solidFill>
                <a:effectLst/>
                <a:latin typeface="+mn-lt"/>
                <a:ea typeface="+mn-ea"/>
                <a:cs typeface="+mn-cs"/>
              </a:rPr>
              <a:t>utilise advanced practice skills</a:t>
            </a:r>
            <a:r>
              <a:rPr lang="en-GB" sz="1200" kern="1200" dirty="0" smtClean="0">
                <a:solidFill>
                  <a:schemeClr val="tx1"/>
                </a:solidFill>
                <a:effectLst/>
                <a:latin typeface="+mn-lt"/>
                <a:ea typeface="+mn-ea"/>
                <a:cs typeface="+mn-cs"/>
              </a:rPr>
              <a:t> accessing the same referral pathways and services as GPs. </a:t>
            </a:r>
          </a:p>
          <a:p>
            <a:pPr marL="228600" indent="-228600">
              <a:buAutoNum type="arabicPeriod"/>
            </a:pPr>
            <a:r>
              <a:rPr lang="en-GB" sz="1200" b="1" kern="1200" dirty="0" smtClean="0">
                <a:solidFill>
                  <a:schemeClr val="tx1"/>
                </a:solidFill>
                <a:effectLst/>
                <a:latin typeface="+mn-lt"/>
                <a:ea typeface="+mn-ea"/>
                <a:cs typeface="+mn-cs"/>
              </a:rPr>
              <a:t>They have an outward focus </a:t>
            </a:r>
            <a:r>
              <a:rPr lang="en-GB" sz="1200" kern="1200" dirty="0" smtClean="0">
                <a:solidFill>
                  <a:schemeClr val="tx1"/>
                </a:solidFill>
                <a:effectLst/>
                <a:latin typeface="+mn-lt"/>
                <a:ea typeface="+mn-ea"/>
                <a:cs typeface="+mn-cs"/>
              </a:rPr>
              <a:t>often supporting rehabilitation with support from community and social interventions</a:t>
            </a:r>
          </a:p>
          <a:p>
            <a:endParaRPr lang="en-GB" dirty="0" smtClean="0"/>
          </a:p>
          <a:p>
            <a:r>
              <a:rPr lang="en-GB" dirty="0" smtClean="0"/>
              <a:t>Checking out where  a service fits in</a:t>
            </a:r>
            <a:r>
              <a:rPr lang="en-GB" baseline="0" dirty="0" smtClean="0"/>
              <a:t> the pathway is more straightforward thinking of it through this lens</a:t>
            </a:r>
          </a:p>
          <a:p>
            <a:r>
              <a:rPr lang="en-GB" baseline="0" dirty="0" smtClean="0"/>
              <a:t>-A self referral/ direct access service may not have access to the same referral pathways and services</a:t>
            </a:r>
          </a:p>
          <a:p>
            <a:r>
              <a:rPr lang="en-GB" baseline="0" dirty="0" smtClean="0"/>
              <a:t>- An Interface or CATS service may not be as accessible as a GP..</a:t>
            </a:r>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7</a:t>
            </a:fld>
            <a:endParaRPr lang="en-GB"/>
          </a:p>
        </p:txBody>
      </p:sp>
    </p:spTree>
    <p:extLst>
      <p:ext uri="{BB962C8B-B14F-4D97-AF65-F5344CB8AC3E}">
        <p14:creationId xmlns:p14="http://schemas.microsoft.com/office/powerpoint/2010/main" val="269804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specifics </a:t>
            </a:r>
          </a:p>
          <a:p>
            <a:r>
              <a:rPr lang="en-GB" dirty="0" smtClean="0"/>
              <a:t>Direct</a:t>
            </a:r>
            <a:r>
              <a:rPr lang="en-GB" baseline="0" dirty="0" smtClean="0"/>
              <a:t> booking appears to be effective from the reception or care navigator with between 1-5 % going onto see a GP, some areas have implemented GP triage for patients but this does not seem to be required in this cohort.</a:t>
            </a:r>
          </a:p>
          <a:p>
            <a:r>
              <a:rPr lang="en-GB" baseline="0" dirty="0" smtClean="0"/>
              <a:t>AN FCP, working with Advanced clinical practice skills will approach a consultation in a way that responds to the needs of the person seeking support with their health rather than taking a tick box approach to either assessment or intervention but has an extensive group of skills in their toolbox to support improving MSK health</a:t>
            </a:r>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8</a:t>
            </a:fld>
            <a:endParaRPr lang="en-GB"/>
          </a:p>
        </p:txBody>
      </p:sp>
    </p:spTree>
    <p:extLst>
      <p:ext uri="{BB962C8B-B14F-4D97-AF65-F5344CB8AC3E}">
        <p14:creationId xmlns:p14="http://schemas.microsoft.com/office/powerpoint/2010/main" val="190699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You may be aware that there have been a significant number of individual service evaluations but data is needed that</a:t>
            </a:r>
            <a:r>
              <a:rPr lang="en-GB" baseline="0" dirty="0" smtClean="0"/>
              <a:t> reflects a wide variety of regional contexts, </a:t>
            </a:r>
            <a:r>
              <a:rPr lang="en-GB" sz="1200" kern="1200" dirty="0" smtClean="0">
                <a:solidFill>
                  <a:schemeClr val="tx1"/>
                </a:solidFill>
                <a:effectLst/>
                <a:latin typeface="+mn-lt"/>
                <a:ea typeface="+mn-ea"/>
                <a:cs typeface="+mn-cs"/>
              </a:rPr>
              <a:t>The national evaluation of FCP in England seeks to collect data from every STP which</a:t>
            </a:r>
            <a:r>
              <a:rPr lang="en-GB" sz="1200" kern="1200" baseline="0" dirty="0" smtClean="0">
                <a:solidFill>
                  <a:schemeClr val="tx1"/>
                </a:solidFill>
                <a:effectLst/>
                <a:latin typeface="+mn-lt"/>
                <a:ea typeface="+mn-ea"/>
                <a:cs typeface="+mn-cs"/>
              </a:rPr>
              <a:t> brings a national policy into a regional context. It </a:t>
            </a:r>
            <a:r>
              <a:rPr lang="en-GB" sz="1200" kern="1200" dirty="0" smtClean="0">
                <a:solidFill>
                  <a:schemeClr val="tx1"/>
                </a:solidFill>
                <a:effectLst/>
                <a:latin typeface="+mn-lt"/>
                <a:ea typeface="+mn-ea"/>
                <a:cs typeface="+mn-cs"/>
              </a:rPr>
              <a:t>consists of 3 phases with phase 1 &amp; 2 managed by NHS</a:t>
            </a:r>
            <a:r>
              <a:rPr lang="en-GB" sz="1200" kern="1200" baseline="0" dirty="0" smtClean="0">
                <a:solidFill>
                  <a:schemeClr val="tx1"/>
                </a:solidFill>
                <a:effectLst/>
                <a:latin typeface="+mn-lt"/>
                <a:ea typeface="+mn-ea"/>
                <a:cs typeface="+mn-cs"/>
              </a:rPr>
              <a:t> England</a:t>
            </a:r>
            <a:r>
              <a:rPr lang="en-GB" sz="1200" kern="1200" dirty="0" smtClean="0">
                <a:solidFill>
                  <a:schemeClr val="tx1"/>
                </a:solidFill>
                <a:effectLst/>
                <a:latin typeface="+mn-lt"/>
                <a:ea typeface="+mn-ea"/>
                <a:cs typeface="+mn-cs"/>
              </a:rPr>
              <a:t> &amp; a</a:t>
            </a:r>
            <a:r>
              <a:rPr lang="en-GB" sz="1200" kern="1200" baseline="0" dirty="0" smtClean="0">
                <a:solidFill>
                  <a:schemeClr val="tx1"/>
                </a:solidFill>
                <a:effectLst/>
                <a:latin typeface="+mn-lt"/>
                <a:ea typeface="+mn-ea"/>
                <a:cs typeface="+mn-cs"/>
              </a:rPr>
              <a:t> Commission Support Unit</a:t>
            </a:r>
            <a:r>
              <a:rPr lang="en-GB" sz="1200" kern="1200" dirty="0" smtClean="0">
                <a:solidFill>
                  <a:schemeClr val="tx1"/>
                </a:solidFill>
                <a:effectLst/>
                <a:latin typeface="+mn-lt"/>
                <a:ea typeface="+mn-ea"/>
                <a:cs typeface="+mn-cs"/>
              </a:rPr>
              <a:t> with the CSP’s support</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Phase 1 was the </a:t>
            </a:r>
            <a:r>
              <a:rPr lang="en-GB" sz="1200" b="1" kern="1200" dirty="0" smtClean="0">
                <a:solidFill>
                  <a:schemeClr val="tx1"/>
                </a:solidFill>
                <a:effectLst/>
                <a:latin typeface="+mn-lt"/>
                <a:ea typeface="+mn-ea"/>
                <a:cs typeface="+mn-cs"/>
              </a:rPr>
              <a:t>local context</a:t>
            </a:r>
            <a:r>
              <a:rPr lang="en-GB" sz="1200" b="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questionnaire that shows that most of the participating FCP services are commissioned from their CCG or an NHS Community Service Provider. Most offer services either across a cluster of GP practices or in a single practice. There was a mix of both new and established services</a:t>
            </a:r>
            <a:endParaRPr lang="en-GB" sz="1200" kern="1200" baseline="0" dirty="0" smtClean="0">
              <a:solidFill>
                <a:schemeClr val="tx1"/>
              </a:solidFill>
              <a:effectLst/>
              <a:latin typeface="+mn-lt"/>
              <a:ea typeface="+mn-ea"/>
              <a:cs typeface="+mn-cs"/>
            </a:endParaRPr>
          </a:p>
          <a:p>
            <a:endParaRPr lang="en-GB" dirty="0" smtClean="0"/>
          </a:p>
          <a:p>
            <a:r>
              <a:rPr lang="en-GB" sz="1200" b="1" kern="1200" dirty="0" smtClean="0">
                <a:solidFill>
                  <a:schemeClr val="tx1"/>
                </a:solidFill>
                <a:effectLst/>
                <a:latin typeface="+mn-lt"/>
                <a:ea typeface="+mn-ea"/>
                <a:cs typeface="+mn-cs"/>
              </a:rPr>
              <a:t>Phase 2</a:t>
            </a:r>
            <a:r>
              <a:rPr lang="en-GB" sz="1200" kern="1200" dirty="0" smtClean="0">
                <a:solidFill>
                  <a:schemeClr val="tx1"/>
                </a:solidFill>
                <a:effectLst/>
                <a:latin typeface="+mn-lt"/>
                <a:ea typeface="+mn-ea"/>
                <a:cs typeface="+mn-cs"/>
              </a:rPr>
              <a:t> uses</a:t>
            </a:r>
            <a:r>
              <a:rPr lang="en-GB" sz="1200" kern="1200" baseline="0" dirty="0" smtClean="0">
                <a:solidFill>
                  <a:schemeClr val="tx1"/>
                </a:solidFill>
                <a:effectLst/>
                <a:latin typeface="+mn-lt"/>
                <a:ea typeface="+mn-ea"/>
                <a:cs typeface="+mn-cs"/>
              </a:rPr>
              <a:t> data collected on Primary care systems (such as </a:t>
            </a:r>
            <a:r>
              <a:rPr lang="en-GB" sz="1200" kern="1200" baseline="0" dirty="0" err="1" smtClean="0">
                <a:solidFill>
                  <a:schemeClr val="tx1"/>
                </a:solidFill>
                <a:effectLst/>
                <a:latin typeface="+mn-lt"/>
                <a:ea typeface="+mn-ea"/>
                <a:cs typeface="+mn-cs"/>
              </a:rPr>
              <a:t>Emis</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SystmOne</a:t>
            </a:r>
            <a:r>
              <a:rPr lang="en-GB" sz="1200" kern="1200" baseline="0" dirty="0" smtClean="0">
                <a:solidFill>
                  <a:schemeClr val="tx1"/>
                </a:solidFill>
                <a:effectLst/>
                <a:latin typeface="+mn-lt"/>
                <a:ea typeface="+mn-ea"/>
                <a:cs typeface="+mn-cs"/>
              </a:rPr>
              <a:t> and Vision) and is tracking interventions such as </a:t>
            </a:r>
            <a:r>
              <a:rPr lang="en-GB" sz="1200" kern="1200" dirty="0" smtClean="0">
                <a:solidFill>
                  <a:schemeClr val="tx1"/>
                </a:solidFill>
                <a:effectLst/>
                <a:latin typeface="+mn-lt"/>
                <a:ea typeface="+mn-ea"/>
                <a:cs typeface="+mn-cs"/>
              </a:rPr>
              <a:t>referrals to secondary care/ for imaging /prescribing &amp; injections/ provision of self-management advice and use of social prescribing.</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Phase 3</a:t>
            </a:r>
            <a:r>
              <a:rPr lang="en-GB" sz="1200" kern="1200" dirty="0" smtClean="0">
                <a:solidFill>
                  <a:schemeClr val="tx1"/>
                </a:solidFill>
                <a:effectLst/>
                <a:latin typeface="+mn-lt"/>
                <a:ea typeface="+mn-ea"/>
                <a:cs typeface="+mn-cs"/>
              </a:rPr>
              <a:t> is</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 mixed methods service evaluation funded by the CSP Charitable Trust and the Joint Work and Health Unit. Led by </a:t>
            </a:r>
            <a:r>
              <a:rPr lang="en-GB" sz="1200" kern="1200" dirty="0" err="1" smtClean="0">
                <a:solidFill>
                  <a:schemeClr val="tx1"/>
                </a:solidFill>
                <a:effectLst/>
                <a:latin typeface="+mn-lt"/>
                <a:ea typeface="+mn-ea"/>
                <a:cs typeface="+mn-cs"/>
              </a:rPr>
              <a:t>Keele</a:t>
            </a:r>
            <a:r>
              <a:rPr lang="en-GB" sz="1200" kern="1200" dirty="0" smtClean="0">
                <a:solidFill>
                  <a:schemeClr val="tx1"/>
                </a:solidFill>
                <a:effectLst/>
                <a:latin typeface="+mn-lt"/>
                <a:ea typeface="+mn-ea"/>
                <a:cs typeface="+mn-cs"/>
              </a:rPr>
              <a:t> &amp;  Nottingham University.</a:t>
            </a:r>
            <a:r>
              <a:rPr lang="en-GB" sz="1200" kern="1200" baseline="0" dirty="0" smtClean="0">
                <a:solidFill>
                  <a:schemeClr val="tx1"/>
                </a:solidFill>
                <a:effectLst/>
                <a:latin typeface="+mn-lt"/>
                <a:ea typeface="+mn-ea"/>
                <a:cs typeface="+mn-cs"/>
              </a:rPr>
              <a:t> It i</a:t>
            </a:r>
            <a:r>
              <a:rPr lang="en-GB" sz="1200" kern="1200" dirty="0" smtClean="0">
                <a:solidFill>
                  <a:schemeClr val="tx1"/>
                </a:solidFill>
                <a:effectLst/>
                <a:latin typeface="+mn-lt"/>
                <a:ea typeface="+mn-ea"/>
                <a:cs typeface="+mn-cs"/>
              </a:rPr>
              <a:t>ncludes the collection of patient and primary care team experience and patient reported outcome data</a:t>
            </a:r>
            <a:endParaRPr lang="en-GB" dirty="0" smtClean="0"/>
          </a:p>
          <a:p>
            <a:endParaRPr lang="en-GB" dirty="0" smtClean="0"/>
          </a:p>
          <a:p>
            <a:r>
              <a:rPr lang="en-GB" i="1" dirty="0" smtClean="0"/>
              <a:t>This will</a:t>
            </a:r>
            <a:r>
              <a:rPr lang="en-GB" i="1" baseline="0" dirty="0" smtClean="0"/>
              <a:t> examine the potential benefits to patients and across the health care system </a:t>
            </a:r>
            <a:endParaRPr lang="en-GB" i="1" dirty="0" smtClean="0"/>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9</a:t>
            </a:fld>
            <a:endParaRPr lang="en-GB"/>
          </a:p>
        </p:txBody>
      </p:sp>
    </p:spTree>
    <p:extLst>
      <p:ext uri="{BB962C8B-B14F-4D97-AF65-F5344CB8AC3E}">
        <p14:creationId xmlns:p14="http://schemas.microsoft.com/office/powerpoint/2010/main" val="123768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benefits that are being seen through service evaluations over the last few years are consistent. Patients are experiencing quicker access to care and quicker pathways through to other services or interventions </a:t>
            </a:r>
          </a:p>
          <a:p>
            <a:endParaRPr lang="en-GB" baseline="0" dirty="0" smtClean="0"/>
          </a:p>
          <a:p>
            <a:r>
              <a:rPr lang="en-GB" baseline="0" dirty="0" smtClean="0"/>
              <a:t>And more potential – increasing skills in personalised care/ increasing embeddedness use of social and community interventions</a:t>
            </a:r>
            <a:endParaRPr lang="en-GB" dirty="0" smtClean="0"/>
          </a:p>
          <a:p>
            <a:endParaRPr lang="en-GB" dirty="0"/>
          </a:p>
        </p:txBody>
      </p:sp>
      <p:sp>
        <p:nvSpPr>
          <p:cNvPr id="4" name="Slide Number Placeholder 3"/>
          <p:cNvSpPr>
            <a:spLocks noGrp="1"/>
          </p:cNvSpPr>
          <p:nvPr>
            <p:ph type="sldNum" sz="quarter" idx="10"/>
          </p:nvPr>
        </p:nvSpPr>
        <p:spPr/>
        <p:txBody>
          <a:bodyPr/>
          <a:lstStyle/>
          <a:p>
            <a:fld id="{3C2CF75A-30F6-4E3F-84D5-6F1FAE1E9E8A}" type="slidenum">
              <a:rPr lang="en-GB" smtClean="0"/>
              <a:t>10</a:t>
            </a:fld>
            <a:endParaRPr lang="en-GB"/>
          </a:p>
        </p:txBody>
      </p:sp>
    </p:spTree>
    <p:extLst>
      <p:ext uri="{BB962C8B-B14F-4D97-AF65-F5344CB8AC3E}">
        <p14:creationId xmlns:p14="http://schemas.microsoft.com/office/powerpoint/2010/main" val="40026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4" t="1875" r="5631" b="42132"/>
          <a:stretch/>
        </p:blipFill>
        <p:spPr>
          <a:xfrm>
            <a:off x="-1" y="188686"/>
            <a:ext cx="7646399" cy="6669314"/>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33" t="88976" r="62371" b="2756"/>
          <a:stretch/>
        </p:blipFill>
        <p:spPr>
          <a:xfrm>
            <a:off x="9509203" y="5970815"/>
            <a:ext cx="2619298" cy="827315"/>
          </a:xfrm>
          <a:prstGeom prst="rect">
            <a:avLst/>
          </a:prstGeom>
        </p:spPr>
      </p:pic>
    </p:spTree>
    <p:extLst>
      <p:ext uri="{BB962C8B-B14F-4D97-AF65-F5344CB8AC3E}">
        <p14:creationId xmlns:p14="http://schemas.microsoft.com/office/powerpoint/2010/main" val="109263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47D965-6CFA-4184-A1A6-5A42DBBC514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39691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47D965-6CFA-4184-A1A6-5A42DBBC514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05013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47D965-6CFA-4184-A1A6-5A42DBBC514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45169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47D965-6CFA-4184-A1A6-5A42DBBC5143}"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88914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47D965-6CFA-4184-A1A6-5A42DBBC5143}"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368330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7D965-6CFA-4184-A1A6-5A42DBBC5143}"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219977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47D965-6CFA-4184-A1A6-5A42DBBC514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0158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7D965-6CFA-4184-A1A6-5A42DBBC5143}" type="datetimeFigureOut">
              <a:rPr lang="en-GB" smtClean="0"/>
              <a:t>27/11/2019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40516-9C93-4B7E-8A22-E348500FB04D}" type="slidenum">
              <a:rPr lang="en-GB" smtClean="0"/>
              <a:t>‹#›</a:t>
            </a:fld>
            <a:endParaRPr lang="en-GB"/>
          </a:p>
        </p:txBody>
      </p:sp>
    </p:spTree>
    <p:extLst>
      <p:ext uri="{BB962C8B-B14F-4D97-AF65-F5344CB8AC3E}">
        <p14:creationId xmlns:p14="http://schemas.microsoft.com/office/powerpoint/2010/main" val="181248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t.co/mM0ZeLaJrR"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hart" Target="../charts/chart5.xml"/><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063868" y="1597669"/>
            <a:ext cx="10622365" cy="3416320"/>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Implementation of the FCP role</a:t>
            </a:r>
          </a:p>
          <a:p>
            <a:r>
              <a:rPr lang="en-GB" sz="3600" b="1" dirty="0">
                <a:solidFill>
                  <a:srgbClr val="6E5787"/>
                </a:solidFill>
                <a:latin typeface="Arial" panose="020B0604020202020204" pitchFamily="34" charset="0"/>
                <a:cs typeface="Arial" panose="020B0604020202020204" pitchFamily="34" charset="0"/>
              </a:rPr>
              <a:t>f</a:t>
            </a:r>
            <a:r>
              <a:rPr lang="en-GB" sz="3600" b="1" dirty="0" smtClean="0">
                <a:solidFill>
                  <a:srgbClr val="6E5787"/>
                </a:solidFill>
                <a:latin typeface="Arial" panose="020B0604020202020204" pitchFamily="34" charset="0"/>
                <a:cs typeface="Arial" panose="020B0604020202020204" pitchFamily="34" charset="0"/>
              </a:rPr>
              <a:t>rom a National Perspective</a:t>
            </a: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GB" b="1" dirty="0" smtClean="0">
              <a:solidFill>
                <a:srgbClr val="6E5787"/>
              </a:solidFill>
              <a:latin typeface="Arial" panose="020B0604020202020204" pitchFamily="34" charset="0"/>
              <a:cs typeface="Arial" panose="020B0604020202020204" pitchFamily="34" charset="0"/>
            </a:endParaRPr>
          </a:p>
          <a:p>
            <a:endParaRPr lang="en-GB" b="1" dirty="0">
              <a:solidFill>
                <a:srgbClr val="6E5787"/>
              </a:solidFill>
              <a:latin typeface="Arial" panose="020B0604020202020204" pitchFamily="34" charset="0"/>
              <a:cs typeface="Arial" panose="020B0604020202020204" pitchFamily="34" charset="0"/>
            </a:endParaRPr>
          </a:p>
          <a:p>
            <a:endParaRPr lang="en-GB" b="1" dirty="0" smtClean="0">
              <a:solidFill>
                <a:srgbClr val="6E5787"/>
              </a:solidFill>
              <a:latin typeface="Arial" panose="020B0604020202020204" pitchFamily="34" charset="0"/>
              <a:cs typeface="Arial" panose="020B0604020202020204" pitchFamily="34" charset="0"/>
            </a:endParaRPr>
          </a:p>
          <a:p>
            <a:endParaRPr lang="en-GB" b="1" dirty="0" smtClean="0">
              <a:solidFill>
                <a:srgbClr val="6E5787"/>
              </a:solidFill>
              <a:latin typeface="Arial" panose="020B0604020202020204" pitchFamily="34" charset="0"/>
              <a:cs typeface="Arial" panose="020B0604020202020204" pitchFamily="34" charset="0"/>
            </a:endParaRPr>
          </a:p>
          <a:p>
            <a:endParaRPr lang="en-GB" sz="2400" b="1" dirty="0">
              <a:solidFill>
                <a:srgbClr val="6E5787"/>
              </a:solidFill>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Sarah Withers</a:t>
            </a:r>
          </a:p>
          <a:p>
            <a:r>
              <a:rPr lang="en-GB" sz="2400" b="1" dirty="0" smtClean="0">
                <a:latin typeface="Arial" panose="020B0604020202020204" pitchFamily="34" charset="0"/>
                <a:cs typeface="Arial" panose="020B0604020202020204" pitchFamily="34" charset="0"/>
              </a:rPr>
              <a:t>Head of FCP Implementation		@CSP_FCP #FirstContactPhysio</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7296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312956"/>
            <a:ext cx="8252847" cy="2400657"/>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Benefits of FCP</a:t>
            </a: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grpSp>
        <p:nvGrpSpPr>
          <p:cNvPr id="3" name="Group 2"/>
          <p:cNvGrpSpPr/>
          <p:nvPr/>
        </p:nvGrpSpPr>
        <p:grpSpPr>
          <a:xfrm>
            <a:off x="1420898" y="2230045"/>
            <a:ext cx="5771951" cy="3371289"/>
            <a:chOff x="179512" y="1976176"/>
            <a:chExt cx="2354342" cy="3451240"/>
          </a:xfrm>
        </p:grpSpPr>
        <p:sp>
          <p:nvSpPr>
            <p:cNvPr id="4" name="TextBox 3"/>
            <p:cNvSpPr txBox="1"/>
            <p:nvPr/>
          </p:nvSpPr>
          <p:spPr>
            <a:xfrm>
              <a:off x="179512" y="1976176"/>
              <a:ext cx="2354342" cy="443148"/>
            </a:xfrm>
            <a:prstGeom prst="rect">
              <a:avLst/>
            </a:prstGeom>
            <a:solidFill>
              <a:srgbClr val="27317C"/>
            </a:solid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sz="2000" b="1" dirty="0">
                  <a:solidFill>
                    <a:prstClr val="white"/>
                  </a:solidFill>
                  <a:latin typeface="Arial" panose="020B0604020202020204" pitchFamily="34" charset="0"/>
                  <a:cs typeface="Arial" panose="020B0604020202020204" pitchFamily="34" charset="0"/>
                </a:rPr>
                <a:t>For patients</a:t>
              </a:r>
              <a:r>
                <a:rPr lang="en-GB" sz="2000" dirty="0">
                  <a:solidFill>
                    <a:prstClr val="white"/>
                  </a:solidFill>
                  <a:latin typeface="Arial" panose="020B0604020202020204" pitchFamily="34" charset="0"/>
                  <a:cs typeface="Arial" panose="020B0604020202020204" pitchFamily="34" charset="0"/>
                </a:rPr>
                <a:t>                  </a:t>
              </a:r>
            </a:p>
          </p:txBody>
        </p:sp>
        <p:sp>
          <p:nvSpPr>
            <p:cNvPr id="5" name="TextBox 4"/>
            <p:cNvSpPr txBox="1"/>
            <p:nvPr/>
          </p:nvSpPr>
          <p:spPr>
            <a:xfrm>
              <a:off x="179512" y="2419323"/>
              <a:ext cx="2349728" cy="3008093"/>
            </a:xfrm>
            <a:prstGeom prst="rect">
              <a:avLst/>
            </a:prstGeom>
            <a:solidFill>
              <a:schemeClr val="bg1"/>
            </a:solidFill>
            <a:ln>
              <a:solidFill>
                <a:srgbClr val="20547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defTabSz="914378"/>
              <a:r>
                <a:rPr lang="en-GB" dirty="0">
                  <a:solidFill>
                    <a:schemeClr val="tx1"/>
                  </a:solidFill>
                  <a:latin typeface="Arial" panose="020B0604020202020204" pitchFamily="34" charset="0"/>
                  <a:cs typeface="Arial" panose="020B0604020202020204" pitchFamily="34" charset="0"/>
                </a:rPr>
                <a:t>Quicker…</a:t>
              </a:r>
            </a:p>
            <a:p>
              <a:pPr marL="285750" indent="-285750" defTabSz="914378">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access to MSK </a:t>
              </a:r>
              <a:r>
                <a:rPr lang="en-GB" dirty="0" smtClean="0">
                  <a:solidFill>
                    <a:schemeClr val="tx1"/>
                  </a:solidFill>
                  <a:latin typeface="Arial" panose="020B0604020202020204" pitchFamily="34" charset="0"/>
                  <a:cs typeface="Arial" panose="020B0604020202020204" pitchFamily="34" charset="0"/>
                </a:rPr>
                <a:t>expertise</a:t>
              </a:r>
            </a:p>
            <a:p>
              <a:pPr marL="285750" indent="-285750" defTabSz="914378">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referral </a:t>
              </a:r>
              <a:r>
                <a:rPr lang="en-GB" dirty="0">
                  <a:solidFill>
                    <a:schemeClr val="tx1"/>
                  </a:solidFill>
                  <a:latin typeface="Arial" panose="020B0604020202020204" pitchFamily="34" charset="0"/>
                  <a:cs typeface="Arial" panose="020B0604020202020204" pitchFamily="34" charset="0"/>
                </a:rPr>
                <a:t>to other services and tests  (if needed)</a:t>
              </a:r>
            </a:p>
            <a:p>
              <a:pPr defTabSz="914378"/>
              <a:endParaRPr lang="en-GB" b="1" dirty="0">
                <a:solidFill>
                  <a:schemeClr val="tx1"/>
                </a:solidFill>
                <a:latin typeface="Arial" panose="020B0604020202020204" pitchFamily="34" charset="0"/>
                <a:cs typeface="Arial" panose="020B0604020202020204" pitchFamily="34" charset="0"/>
              </a:endParaRPr>
            </a:p>
            <a:p>
              <a:pPr defTabSz="914378"/>
              <a:r>
                <a:rPr lang="en-GB" dirty="0">
                  <a:solidFill>
                    <a:schemeClr val="tx1"/>
                  </a:solidFill>
                  <a:latin typeface="Arial" panose="020B0604020202020204" pitchFamily="34" charset="0"/>
                  <a:cs typeface="Arial" panose="020B0604020202020204" pitchFamily="34" charset="0"/>
                </a:rPr>
                <a:t>Improved…</a:t>
              </a:r>
            </a:p>
            <a:p>
              <a:pPr marL="285750" indent="-285750" defTabSz="914378">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delivery of healthy living message </a:t>
              </a:r>
              <a:endParaRPr lang="en-GB" dirty="0" smtClean="0">
                <a:solidFill>
                  <a:schemeClr val="tx1"/>
                </a:solidFill>
                <a:latin typeface="Arial" panose="020B0604020202020204" pitchFamily="34" charset="0"/>
                <a:cs typeface="Arial" panose="020B0604020202020204" pitchFamily="34" charset="0"/>
              </a:endParaRPr>
            </a:p>
            <a:p>
              <a:pPr marL="285750" indent="-285750" defTabSz="914378">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patient </a:t>
              </a:r>
              <a:r>
                <a:rPr lang="en-GB" dirty="0">
                  <a:solidFill>
                    <a:schemeClr val="tx1"/>
                  </a:solidFill>
                  <a:latin typeface="Arial" panose="020B0604020202020204" pitchFamily="34" charset="0"/>
                  <a:cs typeface="Arial" panose="020B0604020202020204" pitchFamily="34" charset="0"/>
                </a:rPr>
                <a:t>self-care through supporting of self-management programmes and social </a:t>
              </a:r>
              <a:r>
                <a:rPr lang="en-GB" dirty="0" smtClean="0">
                  <a:solidFill>
                    <a:schemeClr val="tx1"/>
                  </a:solidFill>
                  <a:latin typeface="Arial" panose="020B0604020202020204" pitchFamily="34" charset="0"/>
                  <a:cs typeface="Arial" panose="020B0604020202020204" pitchFamily="34" charset="0"/>
                </a:rPr>
                <a:t>prescribing</a:t>
              </a:r>
            </a:p>
            <a:p>
              <a:pPr marL="285750" indent="-285750" defTabSz="914378">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patient </a:t>
              </a:r>
              <a:r>
                <a:rPr lang="en-GB" dirty="0">
                  <a:solidFill>
                    <a:schemeClr val="tx1"/>
                  </a:solidFill>
                  <a:latin typeface="Arial" panose="020B0604020202020204" pitchFamily="34" charset="0"/>
                  <a:cs typeface="Arial" panose="020B0604020202020204" pitchFamily="34" charset="0"/>
                </a:rPr>
                <a:t>experience</a:t>
              </a:r>
            </a:p>
          </p:txBody>
        </p:sp>
      </p:grpSp>
      <p:sp>
        <p:nvSpPr>
          <p:cNvPr id="6" name="Rectangle 5"/>
          <p:cNvSpPr/>
          <p:nvPr/>
        </p:nvSpPr>
        <p:spPr>
          <a:xfrm>
            <a:off x="7469570" y="2230044"/>
            <a:ext cx="2664296" cy="3371290"/>
          </a:xfrm>
          <a:prstGeom prst="rect">
            <a:avLst/>
          </a:prstGeom>
          <a:solidFill>
            <a:srgbClr val="27317C">
              <a:alpha val="90000"/>
            </a:srgbClr>
          </a:solidFill>
          <a:ln>
            <a:solidFill>
              <a:srgbClr val="27317C">
                <a:alpha val="90000"/>
              </a:srgb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defTabSz="914378"/>
            <a:r>
              <a:rPr lang="en-GB" b="1" dirty="0">
                <a:solidFill>
                  <a:schemeClr val="bg1"/>
                </a:solidFill>
                <a:latin typeface="Arial" panose="020B0604020202020204" pitchFamily="34" charset="0"/>
                <a:cs typeface="Arial" panose="020B0604020202020204" pitchFamily="34" charset="0"/>
              </a:rPr>
              <a:t>Safe, efficient and effective</a:t>
            </a:r>
          </a:p>
          <a:p>
            <a:pPr defTabSz="914378"/>
            <a:endParaRPr lang="en-GB" dirty="0">
              <a:solidFill>
                <a:schemeClr val="bg1"/>
              </a:solidFill>
              <a:latin typeface="Arial" panose="020B0604020202020204" pitchFamily="34" charset="0"/>
              <a:cs typeface="Arial" panose="020B0604020202020204" pitchFamily="34" charset="0"/>
            </a:endParaRPr>
          </a:p>
          <a:p>
            <a:pPr defTabSz="914378"/>
            <a:r>
              <a:rPr lang="en-GB" dirty="0">
                <a:solidFill>
                  <a:schemeClr val="bg1"/>
                </a:solidFill>
                <a:latin typeface="Arial" panose="020B0604020202020204" pitchFamily="34" charset="0"/>
                <a:cs typeface="Arial" panose="020B0604020202020204" pitchFamily="34" charset="0"/>
              </a:rPr>
              <a:t>Quick access to treatment, tests and specialists if needed</a:t>
            </a:r>
          </a:p>
          <a:p>
            <a:pPr defTabSz="914378"/>
            <a:endParaRPr lang="en-GB" dirty="0">
              <a:solidFill>
                <a:schemeClr val="bg1"/>
              </a:solidFill>
              <a:latin typeface="Arial" panose="020B0604020202020204" pitchFamily="34" charset="0"/>
              <a:cs typeface="Arial" panose="020B0604020202020204" pitchFamily="34" charset="0"/>
            </a:endParaRPr>
          </a:p>
          <a:p>
            <a:pPr defTabSz="914378"/>
            <a:r>
              <a:rPr lang="en-GB" dirty="0">
                <a:solidFill>
                  <a:schemeClr val="bg1"/>
                </a:solidFill>
                <a:latin typeface="Arial" panose="020B0604020202020204" pitchFamily="34" charset="0"/>
                <a:cs typeface="Arial" panose="020B0604020202020204" pitchFamily="34" charset="0"/>
              </a:rPr>
              <a:t>Quick access to advice and information to start improvement</a:t>
            </a:r>
          </a:p>
        </p:txBody>
      </p:sp>
    </p:spTree>
    <p:extLst>
      <p:ext uri="{BB962C8B-B14F-4D97-AF65-F5344CB8AC3E}">
        <p14:creationId xmlns:p14="http://schemas.microsoft.com/office/powerpoint/2010/main" val="13205306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3366C9-F8ED-1144-9FB1-F9F19AE08ED6}"/>
              </a:ext>
            </a:extLst>
          </p:cNvPr>
          <p:cNvSpPr txBox="1">
            <a:spLocks/>
          </p:cNvSpPr>
          <p:nvPr/>
        </p:nvSpPr>
        <p:spPr>
          <a:xfrm>
            <a:off x="2031023" y="968499"/>
            <a:ext cx="8995125" cy="14278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150" normalizeH="0" baseline="0" noProof="0" dirty="0">
                <a:ln>
                  <a:noFill/>
                </a:ln>
                <a:solidFill>
                  <a:srgbClr val="6E5787"/>
                </a:solidFill>
                <a:effectLst/>
                <a:uLnTx/>
                <a:uFillTx/>
                <a:latin typeface="Arial" panose="020B0604020202020204" pitchFamily="34" charset="0"/>
                <a:ea typeface="Arial Black" charset="0"/>
                <a:cs typeface="Arial" panose="020B0604020202020204" pitchFamily="34" charset="0"/>
              </a:rPr>
              <a:t>Support</a:t>
            </a:r>
          </a:p>
        </p:txBody>
      </p:sp>
      <p:sp>
        <p:nvSpPr>
          <p:cNvPr id="6" name="Content Placeholder 1">
            <a:extLst>
              <a:ext uri="{FF2B5EF4-FFF2-40B4-BE49-F238E27FC236}">
                <a16:creationId xmlns:a16="http://schemas.microsoft.com/office/drawing/2014/main" id="{9F05A7DB-5889-B048-B2EB-C4E9C600C917}"/>
              </a:ext>
            </a:extLst>
          </p:cNvPr>
          <p:cNvSpPr txBox="1">
            <a:spLocks/>
          </p:cNvSpPr>
          <p:nvPr/>
        </p:nvSpPr>
        <p:spPr>
          <a:xfrm>
            <a:off x="4631096" y="2396349"/>
            <a:ext cx="4627138" cy="1327726"/>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b="1" i="0" u="none" strike="noStrike" kern="1200" cap="none" spc="-50" normalizeH="0" baseline="0" noProof="0" dirty="0">
                <a:ln>
                  <a:noFill/>
                </a:ln>
                <a:effectLst/>
                <a:uLnTx/>
                <a:uFillTx/>
                <a:latin typeface="Arial" panose="020B0604020202020204" pitchFamily="34" charset="0"/>
                <a:ea typeface="+mn-ea"/>
                <a:cs typeface="Arial" panose="020B0604020202020204" pitchFamily="34" charset="0"/>
              </a:rPr>
              <a:t>of people </a:t>
            </a:r>
            <a:r>
              <a:rPr kumimoji="0" lang="en-GB" b="1" i="0" u="none" strike="noStrike" kern="1200" cap="none" spc="-50" normalizeH="0" baseline="0" noProof="0" dirty="0" smtClean="0">
                <a:ln>
                  <a:noFill/>
                </a:ln>
                <a:effectLst/>
                <a:uLnTx/>
                <a:uFillTx/>
                <a:latin typeface="Arial" panose="020B0604020202020204" pitchFamily="34" charset="0"/>
                <a:ea typeface="+mn-ea"/>
                <a:cs typeface="Arial" panose="020B0604020202020204" pitchFamily="34" charset="0"/>
              </a:rPr>
              <a:t>said they would see a physio instead of a GP for back or neck pain </a:t>
            </a:r>
            <a:endParaRPr kumimoji="0" lang="en-GB"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 name="Content Placeholder 1"/>
          <p:cNvSpPr>
            <a:spLocks noGrp="1"/>
          </p:cNvSpPr>
          <p:nvPr>
            <p:ph idx="1"/>
          </p:nvPr>
        </p:nvSpPr>
        <p:spPr>
          <a:xfrm>
            <a:off x="7566284" y="4079267"/>
            <a:ext cx="3538400" cy="1106438"/>
          </a:xfrm>
        </p:spPr>
        <p:txBody>
          <a:bodyPr>
            <a:normAutofit/>
          </a:bodyPr>
          <a:lstStyle/>
          <a:p>
            <a:pPr marL="0" indent="0">
              <a:buNone/>
            </a:pPr>
            <a:r>
              <a:rPr lang="en-GB" sz="2400" b="1" spc="-50" dirty="0">
                <a:latin typeface="Arial" panose="020B0604020202020204" pitchFamily="34" charset="0"/>
                <a:cs typeface="Arial" panose="020B0604020202020204" pitchFamily="34" charset="0"/>
              </a:rPr>
              <a:t>of GPs agree with </a:t>
            </a:r>
          </a:p>
          <a:p>
            <a:pPr marL="0" indent="0">
              <a:buNone/>
            </a:pPr>
            <a:r>
              <a:rPr lang="en-GB" sz="2400" b="1" spc="-50" dirty="0">
                <a:latin typeface="Arial" panose="020B0604020202020204" pitchFamily="34" charset="0"/>
                <a:cs typeface="Arial" panose="020B0604020202020204" pitchFamily="34" charset="0"/>
              </a:rPr>
              <a:t>the FCP model</a:t>
            </a:r>
          </a:p>
          <a:p>
            <a:endParaRPr lang="en-GB"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2031023" y="2154116"/>
            <a:ext cx="2714373" cy="1569660"/>
          </a:xfrm>
          <a:prstGeom prst="rect">
            <a:avLst/>
          </a:prstGeom>
          <a:noFill/>
        </p:spPr>
        <p:txBody>
          <a:bodyPr wrap="square" rtlCol="0">
            <a:spAutoFit/>
          </a:bodyPr>
          <a:lstStyle/>
          <a:p>
            <a:r>
              <a:rPr lang="en-GB" sz="9600" b="1" dirty="0" smtClean="0">
                <a:solidFill>
                  <a:srgbClr val="27317C"/>
                </a:solidFill>
                <a:latin typeface="Arial" panose="020B0604020202020204" pitchFamily="34" charset="0"/>
                <a:cs typeface="Arial" panose="020B0604020202020204" pitchFamily="34" charset="0"/>
              </a:rPr>
              <a:t>75%</a:t>
            </a:r>
            <a:endParaRPr lang="en-GB" sz="9600" b="1" dirty="0">
              <a:solidFill>
                <a:srgbClr val="27317C"/>
              </a:solidFill>
              <a:latin typeface="Arial" panose="020B0604020202020204" pitchFamily="34" charset="0"/>
              <a:cs typeface="Arial" panose="020B0604020202020204" pitchFamily="34" charset="0"/>
            </a:endParaRPr>
          </a:p>
        </p:txBody>
      </p:sp>
      <p:sp>
        <p:nvSpPr>
          <p:cNvPr id="11" name="TextBox 10"/>
          <p:cNvSpPr txBox="1"/>
          <p:nvPr/>
        </p:nvSpPr>
        <p:spPr>
          <a:xfrm>
            <a:off x="4952815" y="3616045"/>
            <a:ext cx="2714373" cy="1569660"/>
          </a:xfrm>
          <a:prstGeom prst="rect">
            <a:avLst/>
          </a:prstGeom>
          <a:noFill/>
        </p:spPr>
        <p:txBody>
          <a:bodyPr wrap="square" rtlCol="0">
            <a:spAutoFit/>
          </a:bodyPr>
          <a:lstStyle/>
          <a:p>
            <a:r>
              <a:rPr lang="en-GB" sz="9600" b="1" dirty="0" smtClean="0">
                <a:solidFill>
                  <a:srgbClr val="27317C"/>
                </a:solidFill>
                <a:latin typeface="Arial" panose="020B0604020202020204" pitchFamily="34" charset="0"/>
                <a:cs typeface="Arial" panose="020B0604020202020204" pitchFamily="34" charset="0"/>
              </a:rPr>
              <a:t>85%</a:t>
            </a:r>
            <a:endParaRPr lang="en-GB" sz="9600" b="1" dirty="0">
              <a:solidFill>
                <a:srgbClr val="2731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918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3784721" y="300284"/>
            <a:ext cx="9508592" cy="2092881"/>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Interim Evaluation</a:t>
            </a:r>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grpSp>
        <p:nvGrpSpPr>
          <p:cNvPr id="6" name="Group 5"/>
          <p:cNvGrpSpPr/>
          <p:nvPr/>
        </p:nvGrpSpPr>
        <p:grpSpPr>
          <a:xfrm>
            <a:off x="2350725" y="1370243"/>
            <a:ext cx="7937800" cy="846695"/>
            <a:chOff x="2386761" y="2257920"/>
            <a:chExt cx="5329650" cy="846695"/>
          </a:xfrm>
        </p:grpSpPr>
        <p:sp>
          <p:nvSpPr>
            <p:cNvPr id="4" name="TextBox 3"/>
            <p:cNvSpPr txBox="1"/>
            <p:nvPr/>
          </p:nvSpPr>
          <p:spPr>
            <a:xfrm>
              <a:off x="2386761" y="2257920"/>
              <a:ext cx="2109237" cy="707886"/>
            </a:xfrm>
            <a:prstGeom prst="rect">
              <a:avLst/>
            </a:prstGeom>
            <a:noFill/>
          </p:spPr>
          <p:txBody>
            <a:bodyPr wrap="square" rtlCol="0">
              <a:spAutoFit/>
            </a:bodyPr>
            <a:lstStyle/>
            <a:p>
              <a:r>
                <a:rPr lang="en-GB" sz="4000" b="1" dirty="0" smtClean="0">
                  <a:solidFill>
                    <a:srgbClr val="27317C"/>
                  </a:solidFill>
                  <a:latin typeface="Arial" panose="020B0604020202020204" pitchFamily="34" charset="0"/>
                  <a:cs typeface="Arial" panose="020B0604020202020204" pitchFamily="34" charset="0"/>
                </a:rPr>
                <a:t>54,307</a:t>
              </a:r>
              <a:endParaRPr lang="en-GB" dirty="0"/>
            </a:p>
          </p:txBody>
        </p:sp>
        <p:sp>
          <p:nvSpPr>
            <p:cNvPr id="5" name="TextBox 4"/>
            <p:cNvSpPr txBox="1"/>
            <p:nvPr/>
          </p:nvSpPr>
          <p:spPr>
            <a:xfrm>
              <a:off x="3559987" y="2396729"/>
              <a:ext cx="4156424" cy="707886"/>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Total FCP </a:t>
              </a:r>
              <a:r>
                <a:rPr lang="en-GB" sz="2200" b="1" dirty="0" smtClean="0">
                  <a:latin typeface="Arial" panose="020B0604020202020204" pitchFamily="34" charset="0"/>
                  <a:cs typeface="Arial" panose="020B0604020202020204" pitchFamily="34" charset="0"/>
                </a:rPr>
                <a:t>attendances Sept 18 </a:t>
              </a:r>
              <a:r>
                <a:rPr lang="en-GB" sz="2200" b="1" dirty="0">
                  <a:latin typeface="Arial" panose="020B0604020202020204" pitchFamily="34" charset="0"/>
                  <a:cs typeface="Arial" panose="020B0604020202020204" pitchFamily="34" charset="0"/>
                </a:rPr>
                <a:t>to </a:t>
              </a:r>
              <a:r>
                <a:rPr lang="en-GB" sz="2200" b="1" dirty="0" smtClean="0">
                  <a:latin typeface="Arial" panose="020B0604020202020204" pitchFamily="34" charset="0"/>
                  <a:cs typeface="Arial" panose="020B0604020202020204" pitchFamily="34" charset="0"/>
                </a:rPr>
                <a:t>July 19</a:t>
              </a:r>
              <a:endParaRPr lang="en-GB" sz="2200" b="1" dirty="0">
                <a:latin typeface="Arial" panose="020B0604020202020204" pitchFamily="34" charset="0"/>
                <a:cs typeface="Arial" panose="020B0604020202020204" pitchFamily="34" charset="0"/>
              </a:endParaRPr>
            </a:p>
            <a:p>
              <a:endParaRPr lang="en-GB" dirty="0"/>
            </a:p>
          </p:txBody>
        </p:sp>
      </p:grpSp>
      <p:grpSp>
        <p:nvGrpSpPr>
          <p:cNvPr id="38" name="Group 37"/>
          <p:cNvGrpSpPr/>
          <p:nvPr/>
        </p:nvGrpSpPr>
        <p:grpSpPr>
          <a:xfrm>
            <a:off x="642233" y="2594091"/>
            <a:ext cx="3825617" cy="2855459"/>
            <a:chOff x="2616437" y="1845443"/>
            <a:chExt cx="4127320" cy="3045021"/>
          </a:xfrm>
        </p:grpSpPr>
        <p:graphicFrame>
          <p:nvGraphicFramePr>
            <p:cNvPr id="26" name="Chart 25"/>
            <p:cNvGraphicFramePr/>
            <p:nvPr>
              <p:extLst>
                <p:ext uri="{D42A27DB-BD31-4B8C-83A1-F6EECF244321}">
                  <p14:modId xmlns:p14="http://schemas.microsoft.com/office/powerpoint/2010/main" val="795326919"/>
                </p:ext>
              </p:extLst>
            </p:nvPr>
          </p:nvGraphicFramePr>
          <p:xfrm>
            <a:off x="2616437" y="1845443"/>
            <a:ext cx="4127320" cy="3045021"/>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4056554" y="2722951"/>
              <a:ext cx="1425606" cy="754880"/>
            </a:xfrm>
            <a:prstGeom prst="rect">
              <a:avLst/>
            </a:prstGeom>
            <a:noFill/>
          </p:spPr>
          <p:txBody>
            <a:bodyPr wrap="square" rtlCol="0">
              <a:spAutoFit/>
            </a:bodyPr>
            <a:lstStyle/>
            <a:p>
              <a:r>
                <a:rPr lang="en-GB" sz="4000" b="1" dirty="0">
                  <a:solidFill>
                    <a:srgbClr val="27317C"/>
                  </a:solidFill>
                  <a:latin typeface="Arial" panose="020B0604020202020204" pitchFamily="34" charset="0"/>
                  <a:cs typeface="Arial" panose="020B0604020202020204" pitchFamily="34" charset="0"/>
                </a:rPr>
                <a:t>95</a:t>
              </a:r>
              <a:r>
                <a:rPr lang="en-GB" sz="4000" b="1" dirty="0" smtClean="0">
                  <a:solidFill>
                    <a:srgbClr val="27317C"/>
                  </a:solidFill>
                  <a:latin typeface="Arial" panose="020B0604020202020204" pitchFamily="34" charset="0"/>
                  <a:cs typeface="Arial" panose="020B0604020202020204" pitchFamily="34" charset="0"/>
                </a:rPr>
                <a:t>%</a:t>
              </a:r>
              <a:endParaRPr lang="en-GB" sz="4000" dirty="0"/>
            </a:p>
          </p:txBody>
        </p:sp>
      </p:grpSp>
      <p:graphicFrame>
        <p:nvGraphicFramePr>
          <p:cNvPr id="30" name="Chart 29"/>
          <p:cNvGraphicFramePr/>
          <p:nvPr>
            <p:extLst>
              <p:ext uri="{D42A27DB-BD31-4B8C-83A1-F6EECF244321}">
                <p14:modId xmlns:p14="http://schemas.microsoft.com/office/powerpoint/2010/main" val="1803720505"/>
              </p:ext>
            </p:extLst>
          </p:nvPr>
        </p:nvGraphicFramePr>
        <p:xfrm>
          <a:off x="3997980" y="2556066"/>
          <a:ext cx="4035202" cy="2855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2595214070"/>
              </p:ext>
            </p:extLst>
          </p:nvPr>
        </p:nvGraphicFramePr>
        <p:xfrm>
          <a:off x="7463639" y="2594091"/>
          <a:ext cx="4031142" cy="28050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228550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312956"/>
            <a:ext cx="8252847" cy="2954655"/>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Benefits of FCP to local healthcare system</a:t>
            </a: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grpSp>
        <p:nvGrpSpPr>
          <p:cNvPr id="7" name="Group 6"/>
          <p:cNvGrpSpPr/>
          <p:nvPr/>
        </p:nvGrpSpPr>
        <p:grpSpPr>
          <a:xfrm>
            <a:off x="1547752" y="2651136"/>
            <a:ext cx="5688637" cy="2926585"/>
            <a:chOff x="5794336" y="1419225"/>
            <a:chExt cx="2760100" cy="3868223"/>
          </a:xfrm>
        </p:grpSpPr>
        <p:sp>
          <p:nvSpPr>
            <p:cNvPr id="8" name="TextBox 7"/>
            <p:cNvSpPr txBox="1"/>
            <p:nvPr/>
          </p:nvSpPr>
          <p:spPr>
            <a:xfrm>
              <a:off x="5794336" y="1862372"/>
              <a:ext cx="2757463" cy="3425076"/>
            </a:xfrm>
            <a:prstGeom prst="rect">
              <a:avLst/>
            </a:prstGeom>
            <a:solidFill>
              <a:schemeClr val="bg1"/>
            </a:solidFill>
            <a:ln>
              <a:solidFill>
                <a:srgbClr val="27317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defTabSz="914378"/>
              <a:r>
                <a:rPr lang="en-GB" dirty="0">
                  <a:solidFill>
                    <a:schemeClr val="tx1"/>
                  </a:solidFill>
                  <a:latin typeface="Arial" panose="020B0604020202020204" pitchFamily="34" charset="0"/>
                  <a:cs typeface="Arial" panose="020B0604020202020204" pitchFamily="34" charset="0"/>
                </a:rPr>
                <a:t>Fewer…</a:t>
              </a:r>
            </a:p>
            <a:p>
              <a:pPr marL="285750" indent="-285750" defTabSz="914378">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inappropriate MRIs &amp; </a:t>
              </a:r>
              <a:r>
                <a:rPr lang="en-GB" dirty="0" smtClean="0">
                  <a:solidFill>
                    <a:schemeClr val="tx1"/>
                  </a:solidFill>
                  <a:latin typeface="Arial" panose="020B0604020202020204" pitchFamily="34" charset="0"/>
                  <a:cs typeface="Arial" panose="020B0604020202020204" pitchFamily="34" charset="0"/>
                </a:rPr>
                <a:t>X-rays</a:t>
              </a:r>
            </a:p>
            <a:p>
              <a:pPr marL="285750" indent="-285750" defTabSz="914378">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inappropriate </a:t>
              </a:r>
              <a:r>
                <a:rPr lang="en-GB" dirty="0">
                  <a:solidFill>
                    <a:schemeClr val="tx1"/>
                  </a:solidFill>
                  <a:latin typeface="Arial" panose="020B0604020202020204" pitchFamily="34" charset="0"/>
                  <a:cs typeface="Arial" panose="020B0604020202020204" pitchFamily="34" charset="0"/>
                </a:rPr>
                <a:t>secondary care </a:t>
              </a:r>
              <a:r>
                <a:rPr lang="en-GB" dirty="0" smtClean="0">
                  <a:solidFill>
                    <a:schemeClr val="tx1"/>
                  </a:solidFill>
                  <a:latin typeface="Arial" panose="020B0604020202020204" pitchFamily="34" charset="0"/>
                  <a:cs typeface="Arial" panose="020B0604020202020204" pitchFamily="34" charset="0"/>
                </a:rPr>
                <a:t>referrals</a:t>
              </a:r>
            </a:p>
            <a:p>
              <a:pPr marL="285750" indent="-285750" defTabSz="914378">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re-referrals </a:t>
              </a:r>
              <a:r>
                <a:rPr lang="en-GB" dirty="0">
                  <a:solidFill>
                    <a:schemeClr val="tx1"/>
                  </a:solidFill>
                  <a:latin typeface="Arial" panose="020B0604020202020204" pitchFamily="34" charset="0"/>
                  <a:cs typeface="Arial" panose="020B0604020202020204" pitchFamily="34" charset="0"/>
                </a:rPr>
                <a:t>for the same condition</a:t>
              </a:r>
            </a:p>
            <a:p>
              <a:pPr marL="176209" indent="-176209" defTabSz="914378">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defTabSz="914378"/>
              <a:r>
                <a:rPr lang="en-GB" dirty="0" smtClean="0">
                  <a:solidFill>
                    <a:schemeClr val="tx1"/>
                  </a:solidFill>
                  <a:latin typeface="Arial" panose="020B0604020202020204" pitchFamily="34" charset="0"/>
                  <a:cs typeface="Arial" panose="020B0604020202020204" pitchFamily="34" charset="0"/>
                </a:rPr>
                <a:t>More GP appointments available for others Improved </a:t>
              </a:r>
              <a:r>
                <a:rPr lang="en-GB" dirty="0">
                  <a:solidFill>
                    <a:schemeClr val="tx1"/>
                  </a:solidFill>
                  <a:latin typeface="Arial" panose="020B0604020202020204" pitchFamily="34" charset="0"/>
                  <a:cs typeface="Arial" panose="020B0604020202020204" pitchFamily="34" charset="0"/>
                </a:rPr>
                <a:t>conversion rates to </a:t>
              </a:r>
              <a:r>
                <a:rPr lang="en-GB" dirty="0" smtClean="0">
                  <a:solidFill>
                    <a:schemeClr val="tx1"/>
                  </a:solidFill>
                  <a:latin typeface="Arial" panose="020B0604020202020204" pitchFamily="34" charset="0"/>
                  <a:cs typeface="Arial" panose="020B0604020202020204" pitchFamily="34" charset="0"/>
                </a:rPr>
                <a:t>surgery</a:t>
              </a:r>
              <a:endParaRPr lang="en-GB" dirty="0">
                <a:solidFill>
                  <a:schemeClr val="tx1"/>
                </a:solidFill>
                <a:latin typeface="Arial" panose="020B0604020202020204" pitchFamily="34" charset="0"/>
                <a:cs typeface="Arial" panose="020B0604020202020204" pitchFamily="34" charset="0"/>
              </a:endParaRPr>
            </a:p>
            <a:p>
              <a:pPr defTabSz="914378"/>
              <a:endParaRPr lang="en-GB" dirty="0" smtClean="0">
                <a:solidFill>
                  <a:schemeClr val="tx1"/>
                </a:solidFill>
                <a:latin typeface="Arial" panose="020B0604020202020204" pitchFamily="34" charset="0"/>
                <a:cs typeface="Arial" panose="020B0604020202020204" pitchFamily="34" charset="0"/>
              </a:endParaRPr>
            </a:p>
            <a:p>
              <a:pPr defTabSz="914378"/>
              <a:r>
                <a:rPr lang="en-GB" dirty="0" smtClean="0">
                  <a:solidFill>
                    <a:schemeClr val="tx1"/>
                  </a:solidFill>
                  <a:latin typeface="Arial" panose="020B0604020202020204" pitchFamily="34" charset="0"/>
                  <a:cs typeface="Arial" panose="020B0604020202020204" pitchFamily="34" charset="0"/>
                </a:rPr>
                <a:t>Reduced </a:t>
              </a:r>
              <a:r>
                <a:rPr lang="en-GB" dirty="0">
                  <a:solidFill>
                    <a:schemeClr val="tx1"/>
                  </a:solidFill>
                  <a:latin typeface="Arial" panose="020B0604020202020204" pitchFamily="34" charset="0"/>
                  <a:cs typeface="Arial" panose="020B0604020202020204" pitchFamily="34" charset="0"/>
                </a:rPr>
                <a:t>prescribing rates and costs</a:t>
              </a:r>
            </a:p>
            <a:p>
              <a:pPr defTabSz="914378"/>
              <a:r>
                <a:rPr lang="en-GB" sz="2800" dirty="0">
                  <a:solidFill>
                    <a:srgbClr val="5D7143"/>
                  </a:solidFill>
                  <a:latin typeface="Arial" panose="020B0604020202020204" pitchFamily="34" charset="0"/>
                  <a:cs typeface="Arial" panose="020B0604020202020204" pitchFamily="34" charset="0"/>
                </a:rPr>
                <a:t> </a:t>
              </a:r>
            </a:p>
            <a:p>
              <a:pPr defTabSz="914378"/>
              <a:endParaRPr lang="en-GB" sz="2800" dirty="0">
                <a:solidFill>
                  <a:srgbClr val="5D7143"/>
                </a:solidFill>
                <a:latin typeface="Arial" panose="020B0604020202020204" pitchFamily="34" charset="0"/>
                <a:cs typeface="Arial" panose="020B0604020202020204" pitchFamily="34" charset="0"/>
              </a:endParaRPr>
            </a:p>
          </p:txBody>
        </p:sp>
        <p:grpSp>
          <p:nvGrpSpPr>
            <p:cNvPr id="9" name="Group 8"/>
            <p:cNvGrpSpPr/>
            <p:nvPr/>
          </p:nvGrpSpPr>
          <p:grpSpPr>
            <a:xfrm>
              <a:off x="5794337" y="1419225"/>
              <a:ext cx="2760099" cy="443148"/>
              <a:chOff x="5963215" y="-176555"/>
              <a:chExt cx="2662610" cy="443148"/>
            </a:xfrm>
          </p:grpSpPr>
          <p:sp>
            <p:nvSpPr>
              <p:cNvPr id="10" name="Rectangle 9"/>
              <p:cNvSpPr/>
              <p:nvPr/>
            </p:nvSpPr>
            <p:spPr>
              <a:xfrm>
                <a:off x="5963216" y="-176555"/>
                <a:ext cx="2662609" cy="443148"/>
              </a:xfrm>
              <a:prstGeom prst="rect">
                <a:avLst/>
              </a:prstGeom>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TextBox 10"/>
              <p:cNvSpPr txBox="1"/>
              <p:nvPr/>
            </p:nvSpPr>
            <p:spPr>
              <a:xfrm>
                <a:off x="5963215" y="-176555"/>
                <a:ext cx="2662609" cy="443148"/>
              </a:xfrm>
              <a:prstGeom prst="rect">
                <a:avLst/>
              </a:prstGeom>
              <a:solidFill>
                <a:srgbClr val="27317C"/>
              </a:solidFill>
              <a:ln>
                <a:solidFill>
                  <a:srgbClr val="27317C"/>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sz="2000" b="1" dirty="0">
                    <a:solidFill>
                      <a:prstClr val="white"/>
                    </a:solidFill>
                    <a:latin typeface="Arial" panose="020B0604020202020204" pitchFamily="34" charset="0"/>
                    <a:cs typeface="Arial" panose="020B0604020202020204" pitchFamily="34" charset="0"/>
                  </a:rPr>
                  <a:t>For the healthcare system</a:t>
                </a:r>
                <a:endParaRPr lang="en-GB" sz="2000" dirty="0">
                  <a:solidFill>
                    <a:prstClr val="white"/>
                  </a:solidFill>
                  <a:latin typeface="Arial" panose="020B0604020202020204" pitchFamily="34" charset="0"/>
                  <a:cs typeface="Arial" panose="020B0604020202020204" pitchFamily="34" charset="0"/>
                </a:endParaRPr>
              </a:p>
            </p:txBody>
          </p:sp>
        </p:grpSp>
      </p:grpSp>
      <p:sp>
        <p:nvSpPr>
          <p:cNvPr id="12" name="TextBox 11"/>
          <p:cNvSpPr txBox="1"/>
          <p:nvPr/>
        </p:nvSpPr>
        <p:spPr>
          <a:xfrm>
            <a:off x="7524421" y="2651136"/>
            <a:ext cx="2688763" cy="2926585"/>
          </a:xfrm>
          <a:prstGeom prst="rect">
            <a:avLst/>
          </a:prstGeom>
          <a:solidFill>
            <a:srgbClr val="27317C"/>
          </a:solidFill>
          <a:ln>
            <a:solidFill>
              <a:srgbClr val="27317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defTabSz="914378">
              <a:defRPr/>
            </a:pPr>
            <a:r>
              <a:rPr lang="en-GB" b="1" dirty="0">
                <a:solidFill>
                  <a:schemeClr val="bg1"/>
                </a:solidFill>
                <a:latin typeface="Arial" panose="020B0604020202020204" pitchFamily="34" charset="0"/>
                <a:cs typeface="Arial" panose="020B0604020202020204" pitchFamily="34" charset="0"/>
              </a:rPr>
              <a:t>Safe, efficient and effective</a:t>
            </a:r>
          </a:p>
          <a:p>
            <a:pPr defTabSz="914378">
              <a:defRPr/>
            </a:pPr>
            <a:endParaRPr lang="en-GB" b="1" dirty="0">
              <a:solidFill>
                <a:schemeClr val="bg1"/>
              </a:solidFill>
              <a:latin typeface="Arial" panose="020B0604020202020204" pitchFamily="34" charset="0"/>
              <a:cs typeface="Arial" panose="020B0604020202020204" pitchFamily="34" charset="0"/>
            </a:endParaRPr>
          </a:p>
          <a:p>
            <a:pPr defTabSz="914378">
              <a:defRPr/>
            </a:pPr>
            <a:r>
              <a:rPr lang="en-GB" dirty="0">
                <a:solidFill>
                  <a:schemeClr val="bg1"/>
                </a:solidFill>
                <a:latin typeface="Arial" panose="020B0604020202020204" pitchFamily="34" charset="0"/>
                <a:cs typeface="Arial" panose="020B0604020202020204" pitchFamily="34" charset="0"/>
              </a:rPr>
              <a:t>Shorter waiting times –for tests, appointments, and surgery</a:t>
            </a:r>
          </a:p>
          <a:p>
            <a:pPr defTabSz="914378">
              <a:defRPr/>
            </a:pPr>
            <a:endParaRPr lang="en-GB" sz="2000" dirty="0">
              <a:solidFill>
                <a:schemeClr val="bg1"/>
              </a:solidFill>
              <a:latin typeface="Arial" panose="020B0604020202020204" pitchFamily="34" charset="0"/>
              <a:cs typeface="Arial" panose="020B0604020202020204" pitchFamily="34" charset="0"/>
            </a:endParaRPr>
          </a:p>
          <a:p>
            <a:pPr defTabSz="914378">
              <a:defRPr/>
            </a:pPr>
            <a:endParaRPr lang="en-GB" sz="2000" dirty="0">
              <a:solidFill>
                <a:schemeClr val="bg1"/>
              </a:solidFill>
              <a:latin typeface="Arial" panose="020B0604020202020204" pitchFamily="34" charset="0"/>
              <a:cs typeface="Arial" panose="020B0604020202020204" pitchFamily="34" charset="0"/>
            </a:endParaRPr>
          </a:p>
          <a:p>
            <a:pPr defTabSz="914378">
              <a:defRPr/>
            </a:pPr>
            <a:endParaRPr lang="en-GB" sz="2400" b="1" dirty="0">
              <a:solidFill>
                <a:schemeClr val="bg1"/>
              </a:solidFill>
              <a:latin typeface="Arial" panose="020B0604020202020204" pitchFamily="34" charset="0"/>
              <a:cs typeface="Arial" panose="020B0604020202020204" pitchFamily="34" charset="0"/>
            </a:endParaRPr>
          </a:p>
          <a:p>
            <a:pPr defTabSz="914378">
              <a:defRPr/>
            </a:pPr>
            <a:endParaRPr lang="en-GB" sz="2400" b="1" dirty="0">
              <a:solidFill>
                <a:schemeClr val="bg1"/>
              </a:solidFill>
              <a:latin typeface="Arial" panose="020B0604020202020204" pitchFamily="34" charset="0"/>
              <a:cs typeface="Arial" panose="020B0604020202020204" pitchFamily="34" charset="0"/>
            </a:endParaRPr>
          </a:p>
          <a:p>
            <a:pPr defTabSz="914378">
              <a:defRPr/>
            </a:pPr>
            <a:endParaRPr lang="en-GB" sz="2000" dirty="0">
              <a:solidFill>
                <a:schemeClr val="bg1"/>
              </a:solidFill>
              <a:latin typeface="Arial" panose="020B0604020202020204" pitchFamily="34" charset="0"/>
              <a:cs typeface="Arial" panose="020B0604020202020204" pitchFamily="34" charset="0"/>
            </a:endParaRPr>
          </a:p>
          <a:p>
            <a:pPr defTabSz="914378">
              <a:defRPr/>
            </a:pPr>
            <a:endParaRPr lang="en-GB" sz="2400" b="1" dirty="0">
              <a:solidFill>
                <a:schemeClr val="bg1"/>
              </a:solidFill>
              <a:latin typeface="Arial" panose="020B0604020202020204" pitchFamily="34" charset="0"/>
              <a:cs typeface="Arial" panose="020B0604020202020204" pitchFamily="34" charset="0"/>
            </a:endParaRPr>
          </a:p>
          <a:p>
            <a:pPr defTabSz="914378">
              <a:defRPr/>
            </a:pP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851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3738904" y="157396"/>
            <a:ext cx="9508592" cy="2400657"/>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Interim Evaluation</a:t>
            </a:r>
            <a:endParaRPr lang="en-GB" sz="2000" b="1"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sp>
        <p:nvSpPr>
          <p:cNvPr id="3" name="TextBox 2"/>
          <p:cNvSpPr txBox="1"/>
          <p:nvPr/>
        </p:nvSpPr>
        <p:spPr>
          <a:xfrm>
            <a:off x="1726844" y="902530"/>
            <a:ext cx="9261609" cy="1384995"/>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 large proportion of patients seen by FCP’s </a:t>
            </a:r>
            <a:r>
              <a:rPr lang="en-GB" sz="2200" b="1" dirty="0">
                <a:solidFill>
                  <a:srgbClr val="27317C"/>
                </a:solidFill>
                <a:latin typeface="Arial" panose="020B0604020202020204" pitchFamily="34" charset="0"/>
                <a:cs typeface="Arial" panose="020B0604020202020204" pitchFamily="34" charset="0"/>
              </a:rPr>
              <a:t>do not</a:t>
            </a:r>
            <a:r>
              <a:rPr lang="en-GB" sz="2200" b="1" dirty="0">
                <a:latin typeface="Arial" panose="020B0604020202020204" pitchFamily="34" charset="0"/>
                <a:cs typeface="Arial" panose="020B0604020202020204" pitchFamily="34" charset="0"/>
              </a:rPr>
              <a:t> require further </a:t>
            </a:r>
            <a:r>
              <a:rPr lang="en-GB" sz="2200" b="1" dirty="0">
                <a:solidFill>
                  <a:srgbClr val="27317C"/>
                </a:solidFill>
                <a:latin typeface="Arial" panose="020B0604020202020204" pitchFamily="34" charset="0"/>
                <a:cs typeface="Arial" panose="020B0604020202020204" pitchFamily="34" charset="0"/>
              </a:rPr>
              <a:t>follow-up by GPs </a:t>
            </a:r>
            <a:r>
              <a:rPr lang="en-GB" sz="2200" b="1" dirty="0">
                <a:latin typeface="Arial" panose="020B0604020202020204" pitchFamily="34" charset="0"/>
                <a:cs typeface="Arial" panose="020B0604020202020204" pitchFamily="34" charset="0"/>
              </a:rPr>
              <a:t>or </a:t>
            </a:r>
            <a:r>
              <a:rPr lang="en-GB" sz="2200" b="1" dirty="0">
                <a:solidFill>
                  <a:srgbClr val="27317C"/>
                </a:solidFill>
                <a:latin typeface="Arial" panose="020B0604020202020204" pitchFamily="34" charset="0"/>
                <a:cs typeface="Arial" panose="020B0604020202020204" pitchFamily="34" charset="0"/>
              </a:rPr>
              <a:t>referral to Secondary Care </a:t>
            </a:r>
            <a:r>
              <a:rPr lang="en-GB" sz="2200" b="1" dirty="0">
                <a:latin typeface="Arial" panose="020B0604020202020204" pitchFamily="34" charset="0"/>
                <a:cs typeface="Arial" panose="020B0604020202020204" pitchFamily="34" charset="0"/>
              </a:rPr>
              <a:t>after their appointments</a:t>
            </a:r>
          </a:p>
          <a:p>
            <a:endParaRPr lang="en-GB" dirty="0"/>
          </a:p>
        </p:txBody>
      </p:sp>
      <p:grpSp>
        <p:nvGrpSpPr>
          <p:cNvPr id="5" name="Group 4"/>
          <p:cNvGrpSpPr/>
          <p:nvPr/>
        </p:nvGrpSpPr>
        <p:grpSpPr>
          <a:xfrm>
            <a:off x="9178823" y="1821432"/>
            <a:ext cx="3360354" cy="4098617"/>
            <a:chOff x="8432110" y="1957346"/>
            <a:chExt cx="3360354" cy="4098617"/>
          </a:xfrm>
        </p:grpSpPr>
        <p:sp>
          <p:nvSpPr>
            <p:cNvPr id="12" name="Rectangle 11"/>
            <p:cNvSpPr/>
            <p:nvPr/>
          </p:nvSpPr>
          <p:spPr>
            <a:xfrm>
              <a:off x="8532151" y="3283379"/>
              <a:ext cx="3260313" cy="1323439"/>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The total referrals to physiotherapy has decreased across the collection </a:t>
              </a:r>
              <a:r>
                <a:rPr lang="en-GB" sz="2000" b="1" dirty="0" smtClean="0">
                  <a:latin typeface="Arial" panose="020B0604020202020204" pitchFamily="34" charset="0"/>
                  <a:cs typeface="Arial" panose="020B0604020202020204" pitchFamily="34" charset="0"/>
                </a:rPr>
                <a:t>period</a:t>
              </a:r>
              <a:endParaRPr lang="en-GB" sz="2000" b="1" dirty="0">
                <a:solidFill>
                  <a:srgbClr val="27317C"/>
                </a:solidFill>
                <a:latin typeface="Arial" panose="020B0604020202020204" pitchFamily="34" charset="0"/>
                <a:cs typeface="Arial" panose="020B0604020202020204" pitchFamily="34" charset="0"/>
              </a:endParaRPr>
            </a:p>
          </p:txBody>
        </p:sp>
        <p:grpSp>
          <p:nvGrpSpPr>
            <p:cNvPr id="13" name="Group 12"/>
            <p:cNvGrpSpPr/>
            <p:nvPr/>
          </p:nvGrpSpPr>
          <p:grpSpPr>
            <a:xfrm>
              <a:off x="8465677" y="1957346"/>
              <a:ext cx="2289538" cy="4098617"/>
              <a:chOff x="7515509" y="1704185"/>
              <a:chExt cx="2289538" cy="4098617"/>
            </a:xfrm>
          </p:grpSpPr>
          <p:sp>
            <p:nvSpPr>
              <p:cNvPr id="15" name="TextBox 14"/>
              <p:cNvSpPr txBox="1"/>
              <p:nvPr/>
            </p:nvSpPr>
            <p:spPr>
              <a:xfrm>
                <a:off x="7515509" y="1704185"/>
                <a:ext cx="2289538" cy="954107"/>
              </a:xfrm>
              <a:prstGeom prst="rect">
                <a:avLst/>
              </a:prstGeom>
              <a:noFill/>
            </p:spPr>
            <p:txBody>
              <a:bodyPr wrap="square" rtlCol="0">
                <a:spAutoFit/>
              </a:bodyPr>
              <a:lstStyle/>
              <a:p>
                <a:r>
                  <a:rPr lang="en-GB" sz="3800" b="1" dirty="0" smtClean="0">
                    <a:solidFill>
                      <a:srgbClr val="27317C"/>
                    </a:solidFill>
                    <a:latin typeface="Arial" panose="020B0604020202020204" pitchFamily="34" charset="0"/>
                    <a:cs typeface="Arial" panose="020B0604020202020204" pitchFamily="34" charset="0"/>
                  </a:rPr>
                  <a:t>35%</a:t>
                </a:r>
              </a:p>
              <a:p>
                <a:r>
                  <a:rPr lang="en-GB" sz="1600" dirty="0" smtClean="0">
                    <a:solidFill>
                      <a:srgbClr val="27317C"/>
                    </a:solidFill>
                    <a:latin typeface="Arial" panose="020B0604020202020204" pitchFamily="34" charset="0"/>
                    <a:cs typeface="Arial" panose="020B0604020202020204" pitchFamily="34" charset="0"/>
                  </a:rPr>
                  <a:t>(</a:t>
                </a:r>
                <a:r>
                  <a:rPr lang="en-GB" sz="1600" dirty="0" smtClean="0">
                    <a:solidFill>
                      <a:srgbClr val="27317C"/>
                    </a:solidFill>
                    <a:latin typeface="Arial" panose="020B0604020202020204" pitchFamily="34" charset="0"/>
                    <a:cs typeface="Arial" panose="020B0604020202020204" pitchFamily="34" charset="0"/>
                  </a:rPr>
                  <a:t>start of collection)</a:t>
                </a:r>
                <a:endParaRPr lang="en-GB" sz="1600" dirty="0"/>
              </a:p>
            </p:txBody>
          </p:sp>
          <p:sp>
            <p:nvSpPr>
              <p:cNvPr id="16" name="TextBox 15"/>
              <p:cNvSpPr txBox="1"/>
              <p:nvPr/>
            </p:nvSpPr>
            <p:spPr>
              <a:xfrm>
                <a:off x="7581983" y="4848695"/>
                <a:ext cx="1316064" cy="954107"/>
              </a:xfrm>
              <a:prstGeom prst="rect">
                <a:avLst/>
              </a:prstGeom>
              <a:noFill/>
            </p:spPr>
            <p:txBody>
              <a:bodyPr wrap="square" rtlCol="0">
                <a:spAutoFit/>
              </a:bodyPr>
              <a:lstStyle/>
              <a:p>
                <a:r>
                  <a:rPr lang="en-GB" sz="3800" b="1" dirty="0" smtClean="0">
                    <a:solidFill>
                      <a:srgbClr val="27317C"/>
                    </a:solidFill>
                    <a:latin typeface="Arial" panose="020B0604020202020204" pitchFamily="34" charset="0"/>
                    <a:cs typeface="Arial" panose="020B0604020202020204" pitchFamily="34" charset="0"/>
                  </a:rPr>
                  <a:t>18%</a:t>
                </a:r>
              </a:p>
              <a:p>
                <a:pPr algn="ctr"/>
                <a:r>
                  <a:rPr lang="en-GB" sz="1600" dirty="0" smtClean="0">
                    <a:solidFill>
                      <a:srgbClr val="27317C"/>
                    </a:solidFill>
                    <a:latin typeface="Arial" panose="020B0604020202020204" pitchFamily="34" charset="0"/>
                    <a:cs typeface="Arial" panose="020B0604020202020204" pitchFamily="34" charset="0"/>
                  </a:rPr>
                  <a:t>(average)</a:t>
                </a:r>
                <a:endParaRPr lang="en-GB" sz="1600" dirty="0"/>
              </a:p>
            </p:txBody>
          </p:sp>
        </p:grpSp>
        <p:cxnSp>
          <p:nvCxnSpPr>
            <p:cNvPr id="22" name="Straight Arrow Connector 21"/>
            <p:cNvCxnSpPr/>
            <p:nvPr/>
          </p:nvCxnSpPr>
          <p:spPr>
            <a:xfrm>
              <a:off x="8432110" y="2562959"/>
              <a:ext cx="33567" cy="308808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740295" y="2804475"/>
            <a:ext cx="2998609" cy="2502039"/>
            <a:chOff x="916333" y="2743200"/>
            <a:chExt cx="2998609" cy="2502039"/>
          </a:xfrm>
        </p:grpSpPr>
        <p:sp>
          <p:nvSpPr>
            <p:cNvPr id="8" name="Rectangle 7"/>
            <p:cNvSpPr/>
            <p:nvPr/>
          </p:nvSpPr>
          <p:spPr>
            <a:xfrm>
              <a:off x="1576122" y="3050376"/>
              <a:ext cx="2338820" cy="1631216"/>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Prescribed medication from an FCP has decreased during the pilot</a:t>
              </a:r>
            </a:p>
          </p:txBody>
        </p:sp>
        <p:sp>
          <p:nvSpPr>
            <p:cNvPr id="24" name="Down Arrow 23"/>
            <p:cNvSpPr/>
            <p:nvPr/>
          </p:nvSpPr>
          <p:spPr>
            <a:xfrm>
              <a:off x="916333" y="2743200"/>
              <a:ext cx="777162" cy="2502039"/>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5196985" y="1881959"/>
            <a:ext cx="2764325" cy="4038090"/>
            <a:chOff x="5040321" y="1881959"/>
            <a:chExt cx="2764325" cy="4038090"/>
          </a:xfrm>
        </p:grpSpPr>
        <p:sp>
          <p:nvSpPr>
            <p:cNvPr id="17" name="Rectangle 16"/>
            <p:cNvSpPr/>
            <p:nvPr/>
          </p:nvSpPr>
          <p:spPr>
            <a:xfrm>
              <a:off x="5040321" y="3120594"/>
              <a:ext cx="2764325" cy="1631216"/>
            </a:xfrm>
            <a:prstGeom prst="rect">
              <a:avLst/>
            </a:prstGeom>
          </p:spPr>
          <p:txBody>
            <a:bodyPr wrap="square">
              <a:spAutoFit/>
            </a:bodyPr>
            <a:lstStyle/>
            <a:p>
              <a:r>
                <a:rPr lang="en-GB" sz="2000" b="1" dirty="0" smtClean="0">
                  <a:latin typeface="Arial" panose="020B0604020202020204" pitchFamily="34" charset="0"/>
                  <a:cs typeface="Arial" panose="020B0604020202020204" pitchFamily="34" charset="0"/>
                </a:rPr>
                <a:t>Increased % </a:t>
              </a:r>
              <a:r>
                <a:rPr lang="en-GB" sz="2000" b="1" dirty="0">
                  <a:latin typeface="Arial" panose="020B0604020202020204" pitchFamily="34" charset="0"/>
                  <a:cs typeface="Arial" panose="020B0604020202020204" pitchFamily="34" charset="0"/>
                </a:rPr>
                <a:t>of patients being provided with </a:t>
              </a:r>
              <a:r>
                <a:rPr lang="en-GB" sz="2000" b="1" dirty="0" smtClean="0">
                  <a:latin typeface="Arial" panose="020B0604020202020204" pitchFamily="34" charset="0"/>
                  <a:cs typeface="Arial" panose="020B0604020202020204" pitchFamily="34" charset="0"/>
                </a:rPr>
                <a:t>exercises during consultation</a:t>
              </a:r>
              <a:endParaRPr lang="en-GB" sz="2000" b="1" dirty="0">
                <a:solidFill>
                  <a:srgbClr val="27317C"/>
                </a:solidFill>
                <a:latin typeface="Arial" panose="020B0604020202020204" pitchFamily="34" charset="0"/>
                <a:cs typeface="Arial" panose="020B0604020202020204" pitchFamily="34" charset="0"/>
              </a:endParaRPr>
            </a:p>
          </p:txBody>
        </p:sp>
        <p:sp>
          <p:nvSpPr>
            <p:cNvPr id="18" name="TextBox 17"/>
            <p:cNvSpPr txBox="1"/>
            <p:nvPr/>
          </p:nvSpPr>
          <p:spPr>
            <a:xfrm>
              <a:off x="5058735" y="4965943"/>
              <a:ext cx="1266625" cy="954106"/>
            </a:xfrm>
            <a:prstGeom prst="rect">
              <a:avLst/>
            </a:prstGeom>
            <a:noFill/>
          </p:spPr>
          <p:txBody>
            <a:bodyPr wrap="square" rtlCol="0">
              <a:spAutoFit/>
            </a:bodyPr>
            <a:lstStyle/>
            <a:p>
              <a:r>
                <a:rPr lang="en-GB" sz="3800" b="1" dirty="0" smtClean="0">
                  <a:solidFill>
                    <a:srgbClr val="27317C"/>
                  </a:solidFill>
                  <a:latin typeface="Arial" panose="020B0604020202020204" pitchFamily="34" charset="0"/>
                  <a:cs typeface="Arial" panose="020B0604020202020204" pitchFamily="34" charset="0"/>
                </a:rPr>
                <a:t>29%</a:t>
              </a:r>
            </a:p>
            <a:p>
              <a:r>
                <a:rPr lang="en-GB" sz="1600" dirty="0" smtClean="0">
                  <a:solidFill>
                    <a:srgbClr val="27317C"/>
                  </a:solidFill>
                  <a:latin typeface="Arial" panose="020B0604020202020204" pitchFamily="34" charset="0"/>
                  <a:cs typeface="Arial" panose="020B0604020202020204" pitchFamily="34" charset="0"/>
                </a:rPr>
                <a:t>(average)</a:t>
              </a:r>
              <a:endParaRPr lang="en-GB" sz="1600" dirty="0"/>
            </a:p>
          </p:txBody>
        </p:sp>
        <p:sp>
          <p:nvSpPr>
            <p:cNvPr id="19" name="TextBox 18"/>
            <p:cNvSpPr txBox="1"/>
            <p:nvPr/>
          </p:nvSpPr>
          <p:spPr>
            <a:xfrm>
              <a:off x="5116073" y="1881959"/>
              <a:ext cx="1233351" cy="954106"/>
            </a:xfrm>
            <a:prstGeom prst="rect">
              <a:avLst/>
            </a:prstGeom>
            <a:noFill/>
          </p:spPr>
          <p:txBody>
            <a:bodyPr wrap="square" rtlCol="0">
              <a:spAutoFit/>
            </a:bodyPr>
            <a:lstStyle/>
            <a:p>
              <a:r>
                <a:rPr lang="en-GB" sz="3800" b="1" dirty="0" smtClean="0">
                  <a:solidFill>
                    <a:srgbClr val="27317C"/>
                  </a:solidFill>
                  <a:latin typeface="Arial" panose="020B0604020202020204" pitchFamily="34" charset="0"/>
                  <a:cs typeface="Arial" panose="020B0604020202020204" pitchFamily="34" charset="0"/>
                </a:rPr>
                <a:t>43%</a:t>
              </a:r>
            </a:p>
            <a:p>
              <a:r>
                <a:rPr lang="en-GB" sz="1600" dirty="0" smtClean="0">
                  <a:solidFill>
                    <a:srgbClr val="27317C"/>
                  </a:solidFill>
                  <a:latin typeface="Arial" panose="020B0604020202020204" pitchFamily="34" charset="0"/>
                  <a:cs typeface="Arial" panose="020B0604020202020204" pitchFamily="34" charset="0"/>
                </a:rPr>
                <a:t>(June19)</a:t>
              </a:r>
              <a:endParaRPr lang="en-GB" sz="1600" dirty="0"/>
            </a:p>
          </p:txBody>
        </p:sp>
      </p:grpSp>
      <p:cxnSp>
        <p:nvCxnSpPr>
          <p:cNvPr id="26" name="Straight Arrow Connector 25"/>
          <p:cNvCxnSpPr/>
          <p:nvPr/>
        </p:nvCxnSpPr>
        <p:spPr>
          <a:xfrm flipV="1">
            <a:off x="5164469" y="2527815"/>
            <a:ext cx="0" cy="3055358"/>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696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172280"/>
            <a:ext cx="9508592" cy="2400657"/>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Evidence from NHS Forth Valley</a:t>
            </a:r>
            <a:endParaRPr lang="en-GB" sz="2000" b="1"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2251625968"/>
              </p:ext>
            </p:extLst>
          </p:nvPr>
        </p:nvGraphicFramePr>
        <p:xfrm>
          <a:off x="1559735" y="1878811"/>
          <a:ext cx="8121588" cy="3710719"/>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descr="Image result for nhs forth valley"/>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7268" y="4994949"/>
            <a:ext cx="1224136" cy="5945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77068" y="2402661"/>
            <a:ext cx="2846362" cy="822305"/>
          </a:xfrm>
          <a:prstGeom prst="flowChartTerminator">
            <a:avLst/>
          </a:prstGeom>
          <a:solidFill>
            <a:srgbClr val="27317C"/>
          </a:solidFill>
          <a:ln>
            <a:solidFill>
              <a:srgbClr val="27317C"/>
            </a:solidFill>
          </a:ln>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87.3% managed in primary care </a:t>
            </a:r>
          </a:p>
        </p:txBody>
      </p:sp>
      <p:sp>
        <p:nvSpPr>
          <p:cNvPr id="6" name="TextBox 5"/>
          <p:cNvSpPr txBox="1"/>
          <p:nvPr/>
        </p:nvSpPr>
        <p:spPr>
          <a:xfrm>
            <a:off x="1559735" y="5443336"/>
            <a:ext cx="7812359" cy="292388"/>
          </a:xfrm>
          <a:prstGeom prst="rect">
            <a:avLst/>
          </a:prstGeom>
          <a:noFill/>
        </p:spPr>
        <p:txBody>
          <a:bodyPr wrap="square" rtlCol="0">
            <a:spAutoFit/>
          </a:bodyPr>
          <a:lstStyle/>
          <a:p>
            <a:r>
              <a:rPr lang="en-GB" sz="1300" i="1" dirty="0" smtClean="0">
                <a:latin typeface="Arial" panose="020B0604020202020204" pitchFamily="34" charset="0"/>
                <a:cs typeface="Arial" panose="020B0604020202020204" pitchFamily="34" charset="0"/>
              </a:rPr>
              <a:t>British </a:t>
            </a:r>
            <a:r>
              <a:rPr lang="en-GB" sz="1300" i="1" dirty="0">
                <a:latin typeface="Arial" panose="020B0604020202020204" pitchFamily="34" charset="0"/>
                <a:cs typeface="Arial" panose="020B0604020202020204" pitchFamily="34" charset="0"/>
              </a:rPr>
              <a:t>Journal of General </a:t>
            </a:r>
            <a:r>
              <a:rPr lang="en-GB" sz="1300" i="1" dirty="0" smtClean="0">
                <a:latin typeface="Arial" panose="020B0604020202020204" pitchFamily="34" charset="0"/>
                <a:cs typeface="Arial" panose="020B0604020202020204" pitchFamily="34" charset="0"/>
              </a:rPr>
              <a:t>Practice.</a:t>
            </a:r>
            <a:r>
              <a:rPr lang="en-GB" sz="1300" dirty="0" smtClean="0">
                <a:latin typeface="Arial" panose="020B0604020202020204" pitchFamily="34" charset="0"/>
                <a:cs typeface="Arial" panose="020B0604020202020204" pitchFamily="34" charset="0"/>
              </a:rPr>
              <a:t> 69 </a:t>
            </a:r>
            <a:r>
              <a:rPr lang="en-GB" sz="1300" dirty="0">
                <a:latin typeface="Arial" panose="020B0604020202020204" pitchFamily="34" charset="0"/>
                <a:cs typeface="Arial" panose="020B0604020202020204" pitchFamily="34" charset="0"/>
              </a:rPr>
              <a:t>(682)</a:t>
            </a:r>
          </a:p>
        </p:txBody>
      </p:sp>
    </p:spTree>
    <p:extLst>
      <p:ext uri="{BB962C8B-B14F-4D97-AF65-F5344CB8AC3E}">
        <p14:creationId xmlns:p14="http://schemas.microsoft.com/office/powerpoint/2010/main" val="3976039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125415" y="1172280"/>
            <a:ext cx="10102362" cy="3570208"/>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Elective Care High Impact Interventions: FCP for MSK Services Specification </a:t>
            </a:r>
            <a:r>
              <a:rPr lang="en-GB" sz="2400" dirty="0" smtClean="0">
                <a:solidFill>
                  <a:srgbClr val="6E5787"/>
                </a:solidFill>
                <a:latin typeface="Arial" panose="020B0604020202020204" pitchFamily="34" charset="0"/>
                <a:cs typeface="Arial" panose="020B0604020202020204" pitchFamily="34" charset="0"/>
              </a:rPr>
              <a:t>(published May 2019)</a:t>
            </a:r>
            <a:endParaRPr lang="en-GB" sz="1400"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082489" y="2684921"/>
            <a:ext cx="3145288" cy="2228386"/>
          </a:xfrm>
          <a:prstGeom prst="rect">
            <a:avLst/>
          </a:prstGeom>
        </p:spPr>
      </p:pic>
      <p:sp>
        <p:nvSpPr>
          <p:cNvPr id="4" name="Rectangle 3"/>
          <p:cNvSpPr/>
          <p:nvPr/>
        </p:nvSpPr>
        <p:spPr>
          <a:xfrm>
            <a:off x="9465680" y="4881677"/>
            <a:ext cx="1872629" cy="369332"/>
          </a:xfrm>
          <a:prstGeom prst="rect">
            <a:avLst/>
          </a:prstGeom>
        </p:spPr>
        <p:txBody>
          <a:bodyPr wrap="none">
            <a:spAutoFit/>
          </a:bodyPr>
          <a:lstStyle/>
          <a:p>
            <a:r>
              <a:rPr lang="en-GB" dirty="0">
                <a:solidFill>
                  <a:srgbClr val="1B95E0"/>
                </a:solidFill>
                <a:latin typeface="Arial" panose="020B0604020202020204" pitchFamily="34" charset="0"/>
                <a:cs typeface="Arial" panose="020B0604020202020204" pitchFamily="34" charset="0"/>
                <a:hlinkClick r:id="rId5" tooltip="https://bit.ly/30GY3NA"/>
              </a:rPr>
              <a:t>bit.ly/30GY3NA </a:t>
            </a:r>
            <a:r>
              <a:rPr lang="en-GB" dirty="0">
                <a:solidFill>
                  <a:srgbClr val="14171A"/>
                </a:solidFill>
                <a:latin typeface="Segoe UI" panose="020B0502040204020203" pitchFamily="34" charset="0"/>
              </a:rPr>
              <a:t> </a:t>
            </a:r>
            <a:endParaRPr lang="en-GB" dirty="0"/>
          </a:p>
        </p:txBody>
      </p:sp>
      <p:sp>
        <p:nvSpPr>
          <p:cNvPr id="5" name="TextBox 4"/>
          <p:cNvSpPr txBox="1"/>
          <p:nvPr/>
        </p:nvSpPr>
        <p:spPr>
          <a:xfrm>
            <a:off x="1235947" y="2720805"/>
            <a:ext cx="6069204" cy="2308324"/>
          </a:xfrm>
          <a:prstGeom prst="rect">
            <a:avLst/>
          </a:prstGeom>
          <a:noFill/>
        </p:spPr>
        <p:txBody>
          <a:bodyPr wrap="square" rtlCol="0">
            <a:spAutoFit/>
          </a:bodyPr>
          <a:lstStyle/>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In 2019/20: STPs are required to </a:t>
            </a:r>
            <a:r>
              <a:rPr lang="en-GB" b="1" dirty="0" smtClean="0">
                <a:solidFill>
                  <a:srgbClr val="27317C"/>
                </a:solidFill>
                <a:latin typeface="Arial" panose="020B0604020202020204" pitchFamily="34" charset="0"/>
                <a:cs typeface="Arial" panose="020B0604020202020204" pitchFamily="34" charset="0"/>
              </a:rPr>
              <a:t>select</a:t>
            </a:r>
            <a:r>
              <a:rPr lang="en-GB" dirty="0" smtClean="0">
                <a:latin typeface="Arial" panose="020B0604020202020204" pitchFamily="34" charset="0"/>
                <a:cs typeface="Arial" panose="020B0604020202020204" pitchFamily="34" charset="0"/>
              </a:rPr>
              <a:t> at least two further sites/network of GP practices (circa 50k population) to add to the 2018/19 cohort and </a:t>
            </a:r>
            <a:r>
              <a:rPr lang="en-GB" b="1" dirty="0" smtClean="0">
                <a:solidFill>
                  <a:srgbClr val="27317C"/>
                </a:solidFill>
                <a:latin typeface="Arial" panose="020B0604020202020204" pitchFamily="34" charset="0"/>
                <a:cs typeface="Arial" panose="020B0604020202020204" pitchFamily="34" charset="0"/>
              </a:rPr>
              <a:t>establish</a:t>
            </a:r>
            <a:r>
              <a:rPr lang="en-GB" dirty="0" smtClean="0">
                <a:latin typeface="Arial" panose="020B0604020202020204" pitchFamily="34" charset="0"/>
                <a:cs typeface="Arial" panose="020B0604020202020204" pitchFamily="34" charset="0"/>
              </a:rPr>
              <a:t> FCP services in the selected sites.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This implementation plan </a:t>
            </a:r>
            <a:r>
              <a:rPr lang="en-GB" b="1" dirty="0">
                <a:solidFill>
                  <a:srgbClr val="27317C"/>
                </a:solidFill>
                <a:latin typeface="Arial" panose="020B0604020202020204" pitchFamily="34" charset="0"/>
                <a:cs typeface="Arial" panose="020B0604020202020204" pitchFamily="34" charset="0"/>
              </a:rPr>
              <a:t>builds</a:t>
            </a:r>
            <a:r>
              <a:rPr lang="en-GB" dirty="0">
                <a:latin typeface="Arial" panose="020B0604020202020204" pitchFamily="34" charset="0"/>
                <a:cs typeface="Arial" panose="020B0604020202020204" pitchFamily="34" charset="0"/>
              </a:rPr>
              <a:t> on sites mobilised during 2018/19 and on local and national evidence base</a:t>
            </a:r>
          </a:p>
        </p:txBody>
      </p:sp>
    </p:spTree>
    <p:extLst>
      <p:ext uri="{BB962C8B-B14F-4D97-AF65-F5344CB8AC3E}">
        <p14:creationId xmlns:p14="http://schemas.microsoft.com/office/powerpoint/2010/main" val="29705233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125415" y="1172280"/>
            <a:ext cx="10102362" cy="3385542"/>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A five year framework for GP contract reform </a:t>
            </a:r>
            <a:r>
              <a:rPr lang="en-GB" sz="2400" dirty="0" smtClean="0">
                <a:solidFill>
                  <a:srgbClr val="6E5787"/>
                </a:solidFill>
                <a:latin typeface="Arial" panose="020B0604020202020204" pitchFamily="34" charset="0"/>
                <a:cs typeface="Arial" panose="020B0604020202020204" pitchFamily="34" charset="0"/>
              </a:rPr>
              <a:t>(published January 2019)</a:t>
            </a:r>
            <a:endParaRPr lang="en-GB" sz="1400"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sp>
        <p:nvSpPr>
          <p:cNvPr id="5" name="TextBox 4"/>
          <p:cNvSpPr txBox="1"/>
          <p:nvPr/>
        </p:nvSpPr>
        <p:spPr>
          <a:xfrm>
            <a:off x="1235947" y="2720805"/>
            <a:ext cx="6390752" cy="3108543"/>
          </a:xfrm>
          <a:prstGeom prst="rect">
            <a:avLst/>
          </a:prstGeom>
          <a:noFill/>
        </p:spPr>
        <p:txBody>
          <a:bodyPr wrap="square" rtlCol="0">
            <a:spAutoFit/>
          </a:bodyPr>
          <a:lstStyle/>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2020, first contact physiotherapists (at Bands 7 and 8a) will be eligible for 70% reimbursement from the </a:t>
            </a:r>
            <a:r>
              <a:rPr lang="en-GB" b="1" i="1" dirty="0">
                <a:solidFill>
                  <a:srgbClr val="27317C"/>
                </a:solidFill>
                <a:latin typeface="Arial" panose="020B0604020202020204" pitchFamily="34" charset="0"/>
                <a:cs typeface="Arial" panose="020B0604020202020204" pitchFamily="34" charset="0"/>
              </a:rPr>
              <a:t>Additional Roles Reimbursement Scheme </a:t>
            </a:r>
            <a:endParaRPr lang="en-GB" b="1" i="1" dirty="0" smtClean="0">
              <a:solidFill>
                <a:srgbClr val="27317C"/>
              </a:solidFill>
              <a:latin typeface="Arial" panose="020B0604020202020204" pitchFamily="34" charset="0"/>
              <a:cs typeface="Arial" panose="020B0604020202020204" pitchFamily="34" charset="0"/>
            </a:endParaRPr>
          </a:p>
          <a:p>
            <a:endParaRPr lang="en-GB" b="1"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By </a:t>
            </a:r>
            <a:r>
              <a:rPr lang="en-GB" dirty="0">
                <a:latin typeface="Arial" panose="020B0604020202020204" pitchFamily="34" charset="0"/>
                <a:cs typeface="Arial" panose="020B0604020202020204" pitchFamily="34" charset="0"/>
              </a:rPr>
              <a:t>2024, the new </a:t>
            </a:r>
            <a:r>
              <a:rPr lang="en-GB" b="1" i="1" dirty="0">
                <a:solidFill>
                  <a:srgbClr val="27317C"/>
                </a:solidFill>
                <a:latin typeface="Arial" panose="020B0604020202020204" pitchFamily="34" charset="0"/>
                <a:cs typeface="Arial" panose="020B0604020202020204" pitchFamily="34" charset="0"/>
              </a:rPr>
              <a:t>Scheme</a:t>
            </a:r>
            <a:r>
              <a:rPr lang="en-GB" dirty="0">
                <a:latin typeface="Arial" panose="020B0604020202020204" pitchFamily="34" charset="0"/>
                <a:cs typeface="Arial" panose="020B0604020202020204" pitchFamily="34" charset="0"/>
              </a:rPr>
              <a:t> is expected to have created 20,000+ new posts in general practices, with an average PCN having access to 3 </a:t>
            </a:r>
            <a:r>
              <a:rPr lang="en-GB" b="1" dirty="0">
                <a:solidFill>
                  <a:srgbClr val="27317C"/>
                </a:solidFill>
                <a:latin typeface="Arial" panose="020B0604020202020204" pitchFamily="34" charset="0"/>
                <a:cs typeface="Arial" panose="020B0604020202020204" pitchFamily="34" charset="0"/>
              </a:rPr>
              <a:t>FCPs</a:t>
            </a:r>
            <a:r>
              <a:rPr lang="en-GB" dirty="0">
                <a:latin typeface="Arial" panose="020B0604020202020204" pitchFamily="34" charset="0"/>
                <a:cs typeface="Arial" panose="020B0604020202020204" pitchFamily="34" charset="0"/>
              </a:rPr>
              <a:t>, 5 </a:t>
            </a:r>
            <a:r>
              <a:rPr lang="en-GB" b="1" dirty="0">
                <a:solidFill>
                  <a:srgbClr val="27317C"/>
                </a:solidFill>
                <a:latin typeface="Arial" panose="020B0604020202020204" pitchFamily="34" charset="0"/>
                <a:cs typeface="Arial" panose="020B0604020202020204" pitchFamily="34" charset="0"/>
              </a:rPr>
              <a:t>clinical pharmacists</a:t>
            </a:r>
            <a:r>
              <a:rPr lang="en-GB" dirty="0">
                <a:latin typeface="Arial" panose="020B0604020202020204" pitchFamily="34" charset="0"/>
                <a:cs typeface="Arial" panose="020B0604020202020204" pitchFamily="34" charset="0"/>
              </a:rPr>
              <a:t>, 3 </a:t>
            </a:r>
            <a:r>
              <a:rPr lang="en-GB" b="1" dirty="0">
                <a:solidFill>
                  <a:srgbClr val="27317C"/>
                </a:solidFill>
                <a:latin typeface="Arial" panose="020B0604020202020204" pitchFamily="34" charset="0"/>
                <a:cs typeface="Arial" panose="020B0604020202020204" pitchFamily="34" charset="0"/>
              </a:rPr>
              <a:t>link workers</a:t>
            </a:r>
            <a:r>
              <a:rPr lang="en-GB" dirty="0">
                <a:latin typeface="Arial" panose="020B0604020202020204" pitchFamily="34" charset="0"/>
                <a:cs typeface="Arial" panose="020B0604020202020204" pitchFamily="34" charset="0"/>
              </a:rPr>
              <a:t>, 2 </a:t>
            </a:r>
            <a:r>
              <a:rPr lang="en-GB" b="1" dirty="0">
                <a:solidFill>
                  <a:srgbClr val="27317C"/>
                </a:solidFill>
                <a:latin typeface="Arial" panose="020B0604020202020204" pitchFamily="34" charset="0"/>
                <a:cs typeface="Arial" panose="020B0604020202020204" pitchFamily="34" charset="0"/>
              </a:rPr>
              <a:t>physicians associates </a:t>
            </a:r>
            <a:r>
              <a:rPr lang="en-GB" dirty="0">
                <a:latin typeface="Arial" panose="020B0604020202020204" pitchFamily="34" charset="0"/>
                <a:cs typeface="Arial" panose="020B0604020202020204" pitchFamily="34" charset="0"/>
              </a:rPr>
              <a:t>and 1 </a:t>
            </a:r>
            <a:r>
              <a:rPr lang="en-GB" b="1" dirty="0">
                <a:solidFill>
                  <a:srgbClr val="27317C"/>
                </a:solidFill>
                <a:latin typeface="Arial" panose="020B0604020202020204" pitchFamily="34" charset="0"/>
                <a:cs typeface="Arial" panose="020B0604020202020204" pitchFamily="34" charset="0"/>
              </a:rPr>
              <a:t>community paramedic</a:t>
            </a:r>
            <a:r>
              <a:rPr lang="en-GB" dirty="0">
                <a:solidFill>
                  <a:srgbClr val="27317C"/>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t>
            </a:r>
            <a:r>
              <a:rPr lang="en-GB" sz="1600" i="1" dirty="0">
                <a:latin typeface="Arial" panose="020B0604020202020204" pitchFamily="34" charset="0"/>
                <a:cs typeface="Arial" panose="020B0604020202020204" pitchFamily="34" charset="0"/>
              </a:rPr>
              <a:t>with flexibility for PCNs to determine the staff mix</a:t>
            </a:r>
            <a:r>
              <a:rPr lang="en-GB" sz="16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8399649" y="2337428"/>
            <a:ext cx="2502812" cy="3580733"/>
          </a:xfrm>
          <a:prstGeom prst="rect">
            <a:avLst/>
          </a:prstGeom>
          <a:ln>
            <a:solidFill>
              <a:schemeClr val="tx2"/>
            </a:solidFill>
          </a:ln>
        </p:spPr>
      </p:pic>
    </p:spTree>
    <p:extLst>
      <p:ext uri="{BB962C8B-B14F-4D97-AF65-F5344CB8AC3E}">
        <p14:creationId xmlns:p14="http://schemas.microsoft.com/office/powerpoint/2010/main" val="2776256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172280"/>
            <a:ext cx="7515250" cy="6401753"/>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Solution to meet the needs</a:t>
            </a:r>
            <a:endParaRPr lang="en-GB" sz="2000" b="1"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smtClean="0">
                <a:solidFill>
                  <a:srgbClr val="27317C"/>
                </a:solidFill>
                <a:latin typeface="Arial" panose="020B0604020202020204" pitchFamily="34" charset="0"/>
                <a:cs typeface="Arial" panose="020B0604020202020204" pitchFamily="34" charset="0"/>
              </a:rPr>
              <a:t>MSK </a:t>
            </a:r>
            <a:r>
              <a:rPr lang="en-GB" sz="2000" b="1" dirty="0">
                <a:solidFill>
                  <a:srgbClr val="27317C"/>
                </a:solidFill>
                <a:latin typeface="Arial" panose="020B0604020202020204" pitchFamily="34" charset="0"/>
                <a:cs typeface="Arial" panose="020B0604020202020204" pitchFamily="34" charset="0"/>
              </a:rPr>
              <a:t>Core Capabilities Framework:</a:t>
            </a:r>
            <a:r>
              <a:rPr lang="en-GB" sz="2000" dirty="0">
                <a:solidFill>
                  <a:srgbClr val="27317C"/>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for self-peer-and employer-based assessment &gt; </a:t>
            </a:r>
            <a:r>
              <a:rPr lang="en-GB" sz="2000" b="1" dirty="0">
                <a:solidFill>
                  <a:srgbClr val="27317C"/>
                </a:solidFill>
                <a:latin typeface="Arial" panose="020B0604020202020204" pitchFamily="34" charset="0"/>
                <a:cs typeface="Arial" panose="020B0604020202020204" pitchFamily="34" charset="0"/>
              </a:rPr>
              <a:t>skillsforhealth.org.uk</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Master’s modules on FCP </a:t>
            </a:r>
            <a:r>
              <a:rPr lang="en-GB" sz="2000" dirty="0">
                <a:latin typeface="Arial" panose="020B0604020202020204" pitchFamily="34" charset="0"/>
                <a:cs typeface="Arial" panose="020B0604020202020204" pitchFamily="34" charset="0"/>
              </a:rPr>
              <a:t>(either standalone or as part of MSc courses)</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E-learning</a:t>
            </a:r>
            <a:r>
              <a:rPr lang="en-GB" sz="2000" dirty="0">
                <a:solidFill>
                  <a:srgbClr val="27317C"/>
                </a:solidFill>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free modules on FCP  related areas and on Person Centred Approaches &gt; </a:t>
            </a:r>
            <a:r>
              <a:rPr lang="en-GB" sz="2000" b="1" dirty="0">
                <a:solidFill>
                  <a:srgbClr val="27317C"/>
                </a:solidFill>
                <a:latin typeface="Arial" panose="020B0604020202020204" pitchFamily="34" charset="0"/>
                <a:cs typeface="Arial" panose="020B0604020202020204" pitchFamily="34" charset="0"/>
              </a:rPr>
              <a:t>e-lfh.org.uk</a:t>
            </a:r>
            <a:r>
              <a:rPr lang="en-GB" sz="2000" b="1" dirty="0">
                <a:latin typeface="Arial" panose="020B0604020202020204" pitchFamily="34" charset="0"/>
                <a:cs typeface="Arial" panose="020B0604020202020204" pitchFamily="34" charset="0"/>
              </a:rPr>
              <a:t> </a:t>
            </a:r>
          </a:p>
          <a:p>
            <a:endParaRPr lang="en-GB" sz="2000" b="1" dirty="0">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Mentoring:</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from within the wider MSK service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and/or the primary care team</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9093757" y="2158065"/>
            <a:ext cx="2270928" cy="3248687"/>
          </a:xfrm>
          <a:prstGeom prst="rect">
            <a:avLst/>
          </a:prstGeom>
          <a:ln>
            <a:solidFill>
              <a:srgbClr val="215572"/>
            </a:solidFill>
          </a:ln>
        </p:spPr>
      </p:pic>
    </p:spTree>
    <p:extLst>
      <p:ext uri="{BB962C8B-B14F-4D97-AF65-F5344CB8AC3E}">
        <p14:creationId xmlns:p14="http://schemas.microsoft.com/office/powerpoint/2010/main" val="1337040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2121736" y="801420"/>
            <a:ext cx="8600472" cy="3016210"/>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Workforce Challenges and Solutions</a:t>
            </a:r>
            <a:endParaRPr lang="en-GB" sz="2000" b="1"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392354" y="5235670"/>
            <a:ext cx="1576981" cy="1322628"/>
          </a:xfrm>
          <a:prstGeom prst="rect">
            <a:avLst/>
          </a:prstGeom>
        </p:spPr>
      </p:pic>
      <p:grpSp>
        <p:nvGrpSpPr>
          <p:cNvPr id="31" name="Group 30"/>
          <p:cNvGrpSpPr/>
          <p:nvPr/>
        </p:nvGrpSpPr>
        <p:grpSpPr>
          <a:xfrm>
            <a:off x="297284" y="1904150"/>
            <a:ext cx="5213179" cy="3691341"/>
            <a:chOff x="6747514" y="1817419"/>
            <a:chExt cx="5344569" cy="3741401"/>
          </a:xfrm>
        </p:grpSpPr>
        <p:pic>
          <p:nvPicPr>
            <p:cNvPr id="13" name="Picture 2" descr="Image result for redeployment"/>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47514" y="1817419"/>
              <a:ext cx="947904" cy="108858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46821" y="2093011"/>
              <a:ext cx="2657139" cy="455640"/>
            </a:xfrm>
            <a:prstGeom prst="rect">
              <a:avLst/>
            </a:prstGeom>
          </p:spPr>
          <p:txBody>
            <a:bodyPr wrap="none">
              <a:spAutoFit/>
            </a:bodyPr>
            <a:lstStyle/>
            <a:p>
              <a:r>
                <a:rPr lang="en-GB" sz="2200" b="1" dirty="0" smtClean="0">
                  <a:solidFill>
                    <a:srgbClr val="6E98B9"/>
                  </a:solidFill>
                </a:rPr>
                <a:t>Redeployment (19)</a:t>
              </a:r>
              <a:endParaRPr lang="en-GB" sz="2200" b="1" dirty="0">
                <a:solidFill>
                  <a:srgbClr val="6E98B9"/>
                </a:solidFill>
              </a:endParaRPr>
            </a:p>
          </p:txBody>
        </p:sp>
        <p:sp>
          <p:nvSpPr>
            <p:cNvPr id="15" name="Rectangle 14"/>
            <p:cNvSpPr/>
            <p:nvPr/>
          </p:nvSpPr>
          <p:spPr>
            <a:xfrm>
              <a:off x="8224051" y="2722548"/>
              <a:ext cx="2995982" cy="455640"/>
            </a:xfrm>
            <a:prstGeom prst="rect">
              <a:avLst/>
            </a:prstGeom>
          </p:spPr>
          <p:txBody>
            <a:bodyPr wrap="none">
              <a:spAutoFit/>
            </a:bodyPr>
            <a:lstStyle/>
            <a:p>
              <a:r>
                <a:rPr lang="en-GB" sz="2200" b="1" dirty="0">
                  <a:solidFill>
                    <a:srgbClr val="F06034"/>
                  </a:solidFill>
                </a:rPr>
                <a:t>Direct </a:t>
              </a:r>
              <a:r>
                <a:rPr lang="en-GB" sz="2200" b="1" dirty="0" smtClean="0">
                  <a:solidFill>
                    <a:srgbClr val="F06034"/>
                  </a:solidFill>
                </a:rPr>
                <a:t>recruitment (6)</a:t>
              </a:r>
              <a:endParaRPr lang="en-GB" sz="2200" b="1" dirty="0">
                <a:solidFill>
                  <a:srgbClr val="F06034"/>
                </a:solidFill>
              </a:endParaRPr>
            </a:p>
          </p:txBody>
        </p:sp>
        <p:sp>
          <p:nvSpPr>
            <p:cNvPr id="16" name="Rectangle 15"/>
            <p:cNvSpPr/>
            <p:nvPr/>
          </p:nvSpPr>
          <p:spPr>
            <a:xfrm>
              <a:off x="7747433" y="3386018"/>
              <a:ext cx="1771449" cy="813644"/>
            </a:xfrm>
            <a:prstGeom prst="rect">
              <a:avLst/>
            </a:prstGeom>
          </p:spPr>
          <p:txBody>
            <a:bodyPr wrap="none">
              <a:spAutoFit/>
            </a:bodyPr>
            <a:lstStyle/>
            <a:p>
              <a:r>
                <a:rPr lang="en-GB" sz="2200" b="1" dirty="0" smtClean="0">
                  <a:solidFill>
                    <a:srgbClr val="F6891F"/>
                  </a:solidFill>
                </a:rPr>
                <a:t>Internal </a:t>
              </a:r>
              <a:br>
                <a:rPr lang="en-GB" sz="2200" b="1" dirty="0" smtClean="0">
                  <a:solidFill>
                    <a:srgbClr val="F6891F"/>
                  </a:solidFill>
                </a:rPr>
              </a:br>
              <a:r>
                <a:rPr lang="en-GB" sz="2200" b="1" dirty="0" smtClean="0">
                  <a:solidFill>
                    <a:srgbClr val="F6891F"/>
                  </a:solidFill>
                </a:rPr>
                <a:t>training (20)</a:t>
              </a:r>
              <a:endParaRPr lang="en-GB" sz="2200" b="1" dirty="0">
                <a:solidFill>
                  <a:srgbClr val="F6891F"/>
                </a:solidFill>
              </a:endParaRPr>
            </a:p>
          </p:txBody>
        </p:sp>
        <p:pic>
          <p:nvPicPr>
            <p:cNvPr id="17" name="Picture 12" descr="Image result for internal training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7514" y="3115391"/>
              <a:ext cx="1184337" cy="121393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883091" y="4630204"/>
              <a:ext cx="1771449" cy="813644"/>
            </a:xfrm>
            <a:prstGeom prst="rect">
              <a:avLst/>
            </a:prstGeom>
          </p:spPr>
          <p:txBody>
            <a:bodyPr wrap="none">
              <a:spAutoFit/>
            </a:bodyPr>
            <a:lstStyle/>
            <a:p>
              <a:r>
                <a:rPr lang="en-GB" sz="2200" b="1" dirty="0" smtClean="0">
                  <a:solidFill>
                    <a:srgbClr val="009EDF"/>
                  </a:solidFill>
                </a:rPr>
                <a:t>External </a:t>
              </a:r>
              <a:br>
                <a:rPr lang="en-GB" sz="2200" b="1" dirty="0" smtClean="0">
                  <a:solidFill>
                    <a:srgbClr val="009EDF"/>
                  </a:solidFill>
                </a:rPr>
              </a:br>
              <a:r>
                <a:rPr lang="en-GB" sz="2200" b="1" dirty="0" smtClean="0">
                  <a:solidFill>
                    <a:srgbClr val="009EDF"/>
                  </a:solidFill>
                </a:rPr>
                <a:t>training (13)</a:t>
              </a:r>
              <a:endParaRPr lang="en-GB" sz="2200" b="1" dirty="0">
                <a:solidFill>
                  <a:srgbClr val="009EDF"/>
                </a:solidFill>
              </a:endParaRPr>
            </a:p>
          </p:txBody>
        </p:sp>
        <p:sp>
          <p:nvSpPr>
            <p:cNvPr id="19" name="Rectangle 18"/>
            <p:cNvSpPr/>
            <p:nvPr/>
          </p:nvSpPr>
          <p:spPr>
            <a:xfrm>
              <a:off x="9933841" y="4264753"/>
              <a:ext cx="1237547" cy="455640"/>
            </a:xfrm>
            <a:prstGeom prst="rect">
              <a:avLst/>
            </a:prstGeom>
          </p:spPr>
          <p:txBody>
            <a:bodyPr wrap="none">
              <a:spAutoFit/>
            </a:bodyPr>
            <a:lstStyle/>
            <a:p>
              <a:r>
                <a:rPr lang="en-GB" sz="2200" b="1" dirty="0">
                  <a:solidFill>
                    <a:srgbClr val="8CB173"/>
                  </a:solidFill>
                </a:rPr>
                <a:t>MDT (</a:t>
              </a:r>
              <a:r>
                <a:rPr lang="en-GB" sz="2200" b="1" dirty="0" smtClean="0">
                  <a:solidFill>
                    <a:srgbClr val="8CB173"/>
                  </a:solidFill>
                </a:rPr>
                <a:t>8)</a:t>
              </a:r>
              <a:endParaRPr lang="en-GB" sz="2200" b="1" dirty="0">
                <a:solidFill>
                  <a:srgbClr val="8CB173"/>
                </a:solidFill>
              </a:endParaRPr>
            </a:p>
          </p:txBody>
        </p:sp>
        <p:pic>
          <p:nvPicPr>
            <p:cNvPr id="26" name="Picture 4" descr="Image result for direct recruitment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47194" y="2176582"/>
              <a:ext cx="1544889" cy="15448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Image result for mdt team icon"/>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58792" y="4086411"/>
              <a:ext cx="783792" cy="7837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external training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9875" y="4647063"/>
              <a:ext cx="911757" cy="91175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9" name="Chart 28"/>
          <p:cNvGraphicFramePr/>
          <p:nvPr>
            <p:extLst>
              <p:ext uri="{D42A27DB-BD31-4B8C-83A1-F6EECF244321}">
                <p14:modId xmlns:p14="http://schemas.microsoft.com/office/powerpoint/2010/main" val="1792421650"/>
              </p:ext>
            </p:extLst>
          </p:nvPr>
        </p:nvGraphicFramePr>
        <p:xfrm>
          <a:off x="6517305" y="1904150"/>
          <a:ext cx="6847305" cy="415053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536805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637591" y="1644371"/>
            <a:ext cx="8252847" cy="2585323"/>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Change is coming…</a:t>
            </a:r>
            <a:r>
              <a:rPr lang="en-GB" sz="3600" b="1" dirty="0">
                <a:solidFill>
                  <a:srgbClr val="6E5787"/>
                </a:solidFill>
                <a:latin typeface="Arial" panose="020B0604020202020204" pitchFamily="34" charset="0"/>
                <a:cs typeface="Arial" panose="020B0604020202020204" pitchFamily="34" charset="0"/>
              </a:rPr>
              <a:t/>
            </a:r>
            <a:br>
              <a:rPr lang="en-GB" sz="3600" b="1" dirty="0">
                <a:solidFill>
                  <a:srgbClr val="6E5787"/>
                </a:solidFill>
                <a:latin typeface="Arial" panose="020B0604020202020204" pitchFamily="34" charset="0"/>
                <a:cs typeface="Arial" panose="020B0604020202020204" pitchFamily="34" charset="0"/>
              </a:rPr>
            </a:br>
            <a:endParaRPr lang="en-GB" sz="3600" b="1" dirty="0" smtClean="0">
              <a:solidFill>
                <a:srgbClr val="6E5787"/>
              </a:solidFill>
              <a:latin typeface="Arial" panose="020B0604020202020204" pitchFamily="34" charset="0"/>
              <a:cs typeface="Arial" panose="020B0604020202020204" pitchFamily="34" charset="0"/>
            </a:endParaRPr>
          </a:p>
          <a:p>
            <a:endParaRPr lang="en-GB" b="1" dirty="0">
              <a:solidFill>
                <a:srgbClr val="6E5787"/>
              </a:solidFill>
              <a:latin typeface="Arial" panose="020B0604020202020204" pitchFamily="34" charset="0"/>
              <a:cs typeface="Arial" panose="020B0604020202020204" pitchFamily="34" charset="0"/>
            </a:endParaRPr>
          </a:p>
          <a:p>
            <a:endParaRPr lang="en-GB" b="1" dirty="0" smtClean="0">
              <a:solidFill>
                <a:srgbClr val="6E5787"/>
              </a:solidFill>
              <a:latin typeface="Arial" panose="020B0604020202020204" pitchFamily="34" charset="0"/>
              <a:cs typeface="Arial" panose="020B0604020202020204" pitchFamily="34" charset="0"/>
            </a:endParaRPr>
          </a:p>
          <a:p>
            <a:endParaRPr lang="en-GB" b="1" dirty="0">
              <a:solidFill>
                <a:srgbClr val="6E5787"/>
              </a:solidFill>
              <a:latin typeface="Arial" panose="020B0604020202020204" pitchFamily="34" charset="0"/>
              <a:cs typeface="Arial" panose="020B0604020202020204" pitchFamily="34" charset="0"/>
            </a:endParaRPr>
          </a:p>
          <a:p>
            <a:endParaRPr lang="en-GB" b="1" dirty="0" smtClean="0">
              <a:solidFill>
                <a:srgbClr val="6E5787"/>
              </a:solidFill>
              <a:latin typeface="Arial" panose="020B0604020202020204" pitchFamily="34" charset="0"/>
              <a:cs typeface="Arial" panose="020B0604020202020204" pitchFamily="34" charset="0"/>
            </a:endParaRPr>
          </a:p>
          <a:p>
            <a:endParaRPr lang="en-GB" b="1" dirty="0">
              <a:solidFill>
                <a:srgbClr val="6E5787"/>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024843" y="2625141"/>
            <a:ext cx="3575523" cy="2681642"/>
          </a:xfrm>
          <a:prstGeom prst="rect">
            <a:avLst/>
          </a:prstGeom>
        </p:spPr>
      </p:pic>
      <p:grpSp>
        <p:nvGrpSpPr>
          <p:cNvPr id="4" name="Group 3"/>
          <p:cNvGrpSpPr/>
          <p:nvPr/>
        </p:nvGrpSpPr>
        <p:grpSpPr>
          <a:xfrm>
            <a:off x="7093349" y="1333418"/>
            <a:ext cx="4071739" cy="4114681"/>
            <a:chOff x="4893387" y="905341"/>
            <a:chExt cx="4071739" cy="4114681"/>
          </a:xfrm>
        </p:grpSpPr>
        <p:pic>
          <p:nvPicPr>
            <p:cNvPr id="5" name="Picture 4"/>
            <p:cNvPicPr>
              <a:picLocks noChangeAspect="1"/>
            </p:cNvPicPr>
            <p:nvPr/>
          </p:nvPicPr>
          <p:blipFill rotWithShape="1">
            <a:blip r:embed="rId5"/>
            <a:srcRect b="2913"/>
            <a:stretch/>
          </p:blipFill>
          <p:spPr>
            <a:xfrm>
              <a:off x="4893387" y="905341"/>
              <a:ext cx="4071739" cy="4114681"/>
            </a:xfrm>
            <a:prstGeom prst="roundRect">
              <a:avLst>
                <a:gd name="adj" fmla="val 3879"/>
              </a:avLst>
            </a:prstGeom>
          </p:spPr>
        </p:pic>
        <p:pic>
          <p:nvPicPr>
            <p:cNvPr id="6" name="Picture 5"/>
            <p:cNvPicPr>
              <a:picLocks noChangeAspect="1"/>
            </p:cNvPicPr>
            <p:nvPr/>
          </p:nvPicPr>
          <p:blipFill>
            <a:blip r:embed="rId6"/>
            <a:stretch>
              <a:fillRect/>
            </a:stretch>
          </p:blipFill>
          <p:spPr>
            <a:xfrm>
              <a:off x="7740352" y="905341"/>
              <a:ext cx="1066800" cy="457200"/>
            </a:xfrm>
            <a:prstGeom prst="rect">
              <a:avLst/>
            </a:prstGeom>
          </p:spPr>
        </p:pic>
      </p:grpSp>
    </p:spTree>
    <p:extLst>
      <p:ext uri="{BB962C8B-B14F-4D97-AF65-F5344CB8AC3E}">
        <p14:creationId xmlns:p14="http://schemas.microsoft.com/office/powerpoint/2010/main" val="29900963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172280"/>
            <a:ext cx="9508592" cy="5170646"/>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Patient and Public Engagement</a:t>
            </a:r>
            <a:endParaRPr lang="en-GB" sz="2000" b="1"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Meeting </a:t>
            </a:r>
            <a:r>
              <a:rPr lang="en-GB" sz="2000" dirty="0">
                <a:latin typeface="Arial" panose="020B0604020202020204" pitchFamily="34" charset="0"/>
                <a:cs typeface="Arial" panose="020B0604020202020204" pitchFamily="34" charset="0"/>
              </a:rPr>
              <a:t>with patient participation groups and </a:t>
            </a:r>
            <a:r>
              <a:rPr lang="en-GB" sz="2000" dirty="0" smtClean="0">
                <a:latin typeface="Arial" panose="020B0604020202020204" pitchFamily="34" charset="0"/>
                <a:cs typeface="Arial" panose="020B0604020202020204" pitchFamily="34" charset="0"/>
              </a:rPr>
              <a:t>returning!</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Questionnaires </a:t>
            </a:r>
            <a:r>
              <a:rPr lang="en-GB" sz="2000" dirty="0">
                <a:latin typeface="Arial" panose="020B0604020202020204" pitchFamily="34" charset="0"/>
                <a:cs typeface="Arial" panose="020B0604020202020204" pitchFamily="34" charset="0"/>
              </a:rPr>
              <a:t>to patient </a:t>
            </a:r>
            <a:r>
              <a:rPr lang="en-GB" sz="2000" dirty="0" smtClean="0">
                <a:latin typeface="Arial" panose="020B0604020202020204" pitchFamily="34" charset="0"/>
                <a:cs typeface="Arial" panose="020B0604020202020204" pitchFamily="34" charset="0"/>
              </a:rPr>
              <a:t>groups</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Using </a:t>
            </a:r>
            <a:r>
              <a:rPr lang="en-GB" sz="2000" dirty="0">
                <a:latin typeface="Arial" panose="020B0604020202020204" pitchFamily="34" charset="0"/>
                <a:cs typeface="Arial" panose="020B0604020202020204" pitchFamily="34" charset="0"/>
              </a:rPr>
              <a:t>information in developing a preferred model across the </a:t>
            </a:r>
            <a:r>
              <a:rPr lang="en-GB" sz="2000" dirty="0" smtClean="0">
                <a:latin typeface="Arial" panose="020B0604020202020204" pitchFamily="34" charset="0"/>
                <a:cs typeface="Arial" panose="020B0604020202020204" pitchFamily="34" charset="0"/>
              </a:rPr>
              <a:t>county</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Involving </a:t>
            </a:r>
            <a:r>
              <a:rPr lang="en-GB" sz="2000" dirty="0">
                <a:latin typeface="Arial" panose="020B0604020202020204" pitchFamily="34" charset="0"/>
                <a:cs typeface="Arial" panose="020B0604020202020204" pitchFamily="34" charset="0"/>
              </a:rPr>
              <a:t>patient ambassadors or patient governors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2462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4" y="951216"/>
            <a:ext cx="10117773" cy="7260962"/>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Resources @ csp.org.uk/</a:t>
            </a:r>
            <a:r>
              <a:rPr lang="en-GB" sz="3600" b="1" dirty="0" err="1" smtClean="0">
                <a:solidFill>
                  <a:srgbClr val="6E5787"/>
                </a:solidFill>
                <a:latin typeface="Arial" panose="020B0604020202020204" pitchFamily="34" charset="0"/>
                <a:cs typeface="Arial" panose="020B0604020202020204" pitchFamily="34" charset="0"/>
              </a:rPr>
              <a:t>fcp</a:t>
            </a:r>
            <a:endParaRPr lang="en-GB" sz="2000" b="1" dirty="0" smtClean="0">
              <a:solidFill>
                <a:srgbClr val="6E578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smtClean="0">
                <a:solidFill>
                  <a:srgbClr val="27317C"/>
                </a:solidFill>
                <a:latin typeface="Arial" panose="020B0604020202020204" pitchFamily="34" charset="0"/>
                <a:cs typeface="Arial" panose="020B0604020202020204" pitchFamily="34" charset="0"/>
              </a:rPr>
              <a:t>Implementation </a:t>
            </a:r>
            <a:r>
              <a:rPr lang="en-GB" sz="2000" b="1" dirty="0">
                <a:solidFill>
                  <a:srgbClr val="27317C"/>
                </a:solidFill>
                <a:latin typeface="Arial" panose="020B0604020202020204" pitchFamily="34" charset="0"/>
                <a:cs typeface="Arial" panose="020B0604020202020204" pitchFamily="34" charset="0"/>
              </a:rPr>
              <a:t>guidance for FCPs </a:t>
            </a:r>
            <a:endParaRPr lang="en-GB" sz="2000" b="1" dirty="0" smtClean="0">
              <a:solidFill>
                <a:srgbClr val="27317C"/>
              </a:solidFill>
              <a:latin typeface="Arial" panose="020B0604020202020204" pitchFamily="34" charset="0"/>
              <a:cs typeface="Arial" panose="020B0604020202020204" pitchFamily="34" charset="0"/>
            </a:endParaRPr>
          </a:p>
          <a:p>
            <a:endParaRPr lang="en-GB" sz="800" b="1" dirty="0">
              <a:solidFill>
                <a:srgbClr val="27317C"/>
              </a:solidFill>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Data collection guidance </a:t>
            </a:r>
            <a:r>
              <a:rPr lang="en-GB" sz="2000" dirty="0">
                <a:latin typeface="Arial" panose="020B0604020202020204" pitchFamily="34" charset="0"/>
                <a:cs typeface="Arial" panose="020B0604020202020204" pitchFamily="34" charset="0"/>
              </a:rPr>
              <a:t>(and templates for </a:t>
            </a:r>
            <a:r>
              <a:rPr lang="en-GB" sz="2000" dirty="0" err="1" smtClean="0">
                <a:latin typeface="Arial" panose="020B0604020202020204" pitchFamily="34" charset="0"/>
                <a:cs typeface="Arial" panose="020B0604020202020204" pitchFamily="34" charset="0"/>
              </a:rPr>
              <a:t>Emis</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err="1" smtClean="0">
                <a:latin typeface="Arial" panose="020B0604020202020204" pitchFamily="34" charset="0"/>
                <a:cs typeface="Arial" panose="020B0604020202020204" pitchFamily="34" charset="0"/>
              </a:rPr>
              <a:t>SystemOne</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&amp; Vision) </a:t>
            </a:r>
            <a:endParaRPr lang="en-GB" sz="2000" dirty="0" smtClean="0">
              <a:latin typeface="Arial" panose="020B0604020202020204" pitchFamily="34" charset="0"/>
              <a:cs typeface="Arial" panose="020B0604020202020204" pitchFamily="34" charset="0"/>
            </a:endParaRPr>
          </a:p>
          <a:p>
            <a:pPr>
              <a:spcBef>
                <a:spcPts val="450"/>
              </a:spcBef>
            </a:pPr>
            <a:endParaRPr lang="en-GB" sz="800" dirty="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Job description </a:t>
            </a:r>
            <a:r>
              <a:rPr lang="en-GB" sz="2000" dirty="0" smtClean="0">
                <a:latin typeface="Arial" panose="020B0604020202020204" pitchFamily="34" charset="0"/>
                <a:cs typeface="Arial" panose="020B0604020202020204" pitchFamily="34" charset="0"/>
              </a:rPr>
              <a:t>information</a:t>
            </a:r>
          </a:p>
          <a:p>
            <a:pPr>
              <a:spcBef>
                <a:spcPts val="450"/>
              </a:spcBef>
            </a:pPr>
            <a:endParaRPr lang="en-GB" sz="800" dirty="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Videos</a:t>
            </a:r>
            <a:r>
              <a:rPr lang="en-GB" sz="2000" dirty="0">
                <a:latin typeface="Arial" panose="020B0604020202020204" pitchFamily="34" charset="0"/>
                <a:cs typeface="Arial" panose="020B0604020202020204" pitchFamily="34" charset="0"/>
              </a:rPr>
              <a:t> of FCP services (from HEE</a:t>
            </a:r>
            <a:r>
              <a:rPr lang="en-GB" sz="2000" dirty="0" smtClean="0">
                <a:latin typeface="Arial" panose="020B0604020202020204" pitchFamily="34" charset="0"/>
                <a:cs typeface="Arial" panose="020B0604020202020204" pitchFamily="34" charset="0"/>
              </a:rPr>
              <a:t>)</a:t>
            </a:r>
          </a:p>
          <a:p>
            <a:pPr>
              <a:spcBef>
                <a:spcPts val="450"/>
              </a:spcBef>
            </a:pPr>
            <a:endParaRPr lang="en-GB" sz="800" dirty="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Calculator</a:t>
            </a:r>
            <a:r>
              <a:rPr lang="en-GB" sz="2000" dirty="0">
                <a:latin typeface="Arial" panose="020B0604020202020204" pitchFamily="34" charset="0"/>
                <a:cs typeface="Arial" panose="020B0604020202020204" pitchFamily="34" charset="0"/>
              </a:rPr>
              <a:t> for estimating potential savings of </a:t>
            </a:r>
            <a:r>
              <a:rPr lang="en-GB" sz="2000" dirty="0" smtClean="0">
                <a:latin typeface="Arial" panose="020B0604020202020204" pitchFamily="34" charset="0"/>
                <a:cs typeface="Arial" panose="020B0604020202020204" pitchFamily="34" charset="0"/>
              </a:rPr>
              <a:t>FCP</a:t>
            </a:r>
          </a:p>
          <a:p>
            <a:pPr>
              <a:spcBef>
                <a:spcPts val="450"/>
              </a:spcBef>
            </a:pPr>
            <a:endParaRPr lang="en-GB" sz="800" dirty="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Frequently Asked Questions </a:t>
            </a:r>
            <a:r>
              <a:rPr lang="en-GB" sz="2000" dirty="0">
                <a:latin typeface="Arial" panose="020B0604020202020204" pitchFamily="34" charset="0"/>
                <a:cs typeface="Arial" panose="020B0604020202020204" pitchFamily="34" charset="0"/>
              </a:rPr>
              <a:t>on </a:t>
            </a:r>
            <a:r>
              <a:rPr lang="en-GB" sz="2000" dirty="0" smtClean="0">
                <a:latin typeface="Arial" panose="020B0604020202020204" pitchFamily="34" charset="0"/>
                <a:cs typeface="Arial" panose="020B0604020202020204" pitchFamily="34" charset="0"/>
              </a:rPr>
              <a:t>FCP</a:t>
            </a:r>
          </a:p>
          <a:p>
            <a:pPr>
              <a:spcBef>
                <a:spcPts val="450"/>
              </a:spcBef>
            </a:pPr>
            <a:endParaRPr lang="en-GB" sz="800" dirty="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Case studies </a:t>
            </a:r>
            <a:r>
              <a:rPr lang="en-GB" sz="2000" dirty="0">
                <a:latin typeface="Arial" panose="020B0604020202020204" pitchFamily="34" charset="0"/>
                <a:cs typeface="Arial" panose="020B0604020202020204" pitchFamily="34" charset="0"/>
              </a:rPr>
              <a:t>at innovations.csp.org.uk</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rot="20240048">
            <a:off x="8079644" y="2712582"/>
            <a:ext cx="3562378" cy="1725671"/>
          </a:xfrm>
          <a:prstGeom prst="rect">
            <a:avLst/>
          </a:prstGeom>
          <a:ln>
            <a:solidFill>
              <a:srgbClr val="393962"/>
            </a:solidFill>
          </a:ln>
        </p:spPr>
      </p:pic>
    </p:spTree>
    <p:extLst>
      <p:ext uri="{BB962C8B-B14F-4D97-AF65-F5344CB8AC3E}">
        <p14:creationId xmlns:p14="http://schemas.microsoft.com/office/powerpoint/2010/main" val="3890439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39281" y="1192376"/>
            <a:ext cx="10117773" cy="7045518"/>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The CSP’s Priorities on FCP</a:t>
            </a:r>
            <a:endParaRPr lang="en-GB" sz="800" dirty="0" smtClean="0">
              <a:latin typeface="Arial" panose="020B0604020202020204" pitchFamily="34" charset="0"/>
              <a:cs typeface="Arial" panose="020B0604020202020204" pitchFamily="34" charset="0"/>
            </a:endParaRPr>
          </a:p>
          <a:p>
            <a:pPr>
              <a:spcBef>
                <a:spcPts val="450"/>
              </a:spcBef>
            </a:pPr>
            <a:endParaRPr lang="en-GB" sz="800" dirty="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Supporting </a:t>
            </a:r>
            <a:r>
              <a:rPr lang="en-GB" sz="2000" dirty="0">
                <a:latin typeface="Arial" panose="020B0604020202020204" pitchFamily="34" charset="0"/>
                <a:cs typeface="Arial" panose="020B0604020202020204" pitchFamily="34" charset="0"/>
              </a:rPr>
              <a:t>FCP </a:t>
            </a:r>
            <a:r>
              <a:rPr lang="en-GB" sz="2000" dirty="0" smtClean="0">
                <a:latin typeface="Arial" panose="020B0604020202020204" pitchFamily="34" charset="0"/>
                <a:cs typeface="Arial" panose="020B0604020202020204" pitchFamily="34" charset="0"/>
              </a:rPr>
              <a:t>implementation</a:t>
            </a:r>
            <a:endParaRPr lang="en-GB" sz="800" dirty="0" smtClean="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Developing </a:t>
            </a:r>
            <a:r>
              <a:rPr lang="en-GB" sz="2000" dirty="0">
                <a:latin typeface="Arial" panose="020B0604020202020204" pitchFamily="34" charset="0"/>
                <a:cs typeface="Arial" panose="020B0604020202020204" pitchFamily="34" charset="0"/>
              </a:rPr>
              <a:t>workforce </a:t>
            </a:r>
            <a:endParaRPr lang="en-GB" sz="800" dirty="0" smtClean="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Leading </a:t>
            </a:r>
            <a:r>
              <a:rPr lang="en-GB" sz="2000" dirty="0">
                <a:latin typeface="Arial" panose="020B0604020202020204" pitchFamily="34" charset="0"/>
                <a:cs typeface="Arial" panose="020B0604020202020204" pitchFamily="34" charset="0"/>
              </a:rPr>
              <a:t>on evaluation (at national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local </a:t>
            </a:r>
            <a:r>
              <a:rPr lang="en-GB" sz="2000" dirty="0">
                <a:latin typeface="Arial" panose="020B0604020202020204" pitchFamily="34" charset="0"/>
                <a:cs typeface="Arial" panose="020B0604020202020204" pitchFamily="34" charset="0"/>
              </a:rPr>
              <a:t>levels) </a:t>
            </a:r>
            <a:endParaRPr lang="en-GB" sz="800" dirty="0" smtClean="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Working </a:t>
            </a:r>
            <a:r>
              <a:rPr lang="en-GB" sz="2000" dirty="0">
                <a:latin typeface="Arial" panose="020B0604020202020204" pitchFamily="34" charset="0"/>
                <a:cs typeface="Arial" panose="020B0604020202020204" pitchFamily="34" charset="0"/>
              </a:rPr>
              <a:t>with Higher </a:t>
            </a:r>
            <a:r>
              <a:rPr lang="en-GB" sz="2000" dirty="0" smtClean="0">
                <a:latin typeface="Arial" panose="020B0604020202020204" pitchFamily="34" charset="0"/>
                <a:cs typeface="Arial" panose="020B0604020202020204" pitchFamily="34" charset="0"/>
              </a:rPr>
              <a:t>Education Institutes </a:t>
            </a:r>
          </a:p>
          <a:p>
            <a:pPr>
              <a:spcBef>
                <a:spcPts val="450"/>
              </a:spcBef>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on </a:t>
            </a:r>
            <a:r>
              <a:rPr lang="en-GB" sz="2000" dirty="0">
                <a:latin typeface="Arial" panose="020B0604020202020204" pitchFamily="34" charset="0"/>
                <a:cs typeface="Arial" panose="020B0604020202020204" pitchFamily="34" charset="0"/>
              </a:rPr>
              <a:t>workforce </a:t>
            </a:r>
            <a:r>
              <a:rPr lang="en-GB" sz="2000" dirty="0" smtClean="0">
                <a:latin typeface="Arial" panose="020B0604020202020204" pitchFamily="34" charset="0"/>
                <a:cs typeface="Arial" panose="020B0604020202020204" pitchFamily="34" charset="0"/>
              </a:rPr>
              <a:t>development</a:t>
            </a:r>
            <a:endParaRPr lang="en-GB" sz="800" dirty="0" smtClean="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Providing </a:t>
            </a:r>
            <a:r>
              <a:rPr lang="en-GB" sz="2000" dirty="0">
                <a:latin typeface="Arial" panose="020B0604020202020204" pitchFamily="34" charset="0"/>
                <a:cs typeface="Arial" panose="020B0604020202020204" pitchFamily="34" charset="0"/>
              </a:rPr>
              <a:t>resources </a:t>
            </a:r>
            <a:endParaRPr lang="en-GB" sz="800" dirty="0" smtClean="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Enabling </a:t>
            </a:r>
            <a:r>
              <a:rPr lang="en-GB" sz="2000" dirty="0">
                <a:latin typeface="Arial" panose="020B0604020202020204" pitchFamily="34" charset="0"/>
                <a:cs typeface="Arial" panose="020B0604020202020204" pitchFamily="34" charset="0"/>
              </a:rPr>
              <a:t>peer </a:t>
            </a:r>
            <a:r>
              <a:rPr lang="en-GB" sz="2000" dirty="0" smtClean="0">
                <a:latin typeface="Arial" panose="020B0604020202020204" pitchFamily="34" charset="0"/>
                <a:cs typeface="Arial" panose="020B0604020202020204" pitchFamily="34" charset="0"/>
              </a:rPr>
              <a:t>support</a:t>
            </a:r>
            <a:endParaRPr lang="en-GB" sz="800" dirty="0" smtClean="0">
              <a:latin typeface="Arial" panose="020B0604020202020204" pitchFamily="34" charset="0"/>
              <a:cs typeface="Arial" panose="020B0604020202020204" pitchFamily="34" charset="0"/>
            </a:endParaRPr>
          </a:p>
          <a:p>
            <a:pPr marL="342900" indent="-342900">
              <a:spcBef>
                <a:spcPts val="45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Informing </a:t>
            </a:r>
            <a:r>
              <a:rPr lang="en-GB" sz="2000" dirty="0">
                <a:latin typeface="Arial" panose="020B0604020202020204" pitchFamily="34" charset="0"/>
                <a:cs typeface="Arial" panose="020B0604020202020204" pitchFamily="34" charset="0"/>
              </a:rPr>
              <a:t>and influencing public policy </a:t>
            </a:r>
          </a:p>
          <a:p>
            <a:pPr marL="342900" indent="-342900">
              <a:spcBef>
                <a:spcPts val="45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pic>
        <p:nvPicPr>
          <p:cNvPr id="4" name="Picture 2" descr="Thumbnai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446513" y="2583500"/>
            <a:ext cx="3888026" cy="1964743"/>
          </a:xfrm>
          <a:prstGeom prst="round2DiagRect">
            <a:avLst>
              <a:gd name="adj1" fmla="val 6666"/>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637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2074227" y="4659059"/>
            <a:ext cx="10117773" cy="3388107"/>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@CSP_FCP 		#FirstContactPhysio</a:t>
            </a:r>
            <a:endParaRPr lang="en-GB" sz="800" dirty="0">
              <a:latin typeface="Arial" panose="020B0604020202020204" pitchFamily="34" charset="0"/>
              <a:cs typeface="Arial" panose="020B0604020202020204" pitchFamily="34" charset="0"/>
            </a:endParaRPr>
          </a:p>
          <a:p>
            <a:pPr>
              <a:spcBef>
                <a:spcPts val="450"/>
              </a:spcBef>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4092871" y="1092130"/>
            <a:ext cx="3590925" cy="3200400"/>
          </a:xfrm>
          <a:prstGeom prst="rect">
            <a:avLst/>
          </a:prstGeom>
        </p:spPr>
      </p:pic>
    </p:spTree>
    <p:extLst>
      <p:ext uri="{BB962C8B-B14F-4D97-AF65-F5344CB8AC3E}">
        <p14:creationId xmlns:p14="http://schemas.microsoft.com/office/powerpoint/2010/main" val="3096568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44658E-0D86-B245-A6A4-D16A8AC8F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465016">
            <a:off x="1426936" y="937111"/>
            <a:ext cx="4765528" cy="4788775"/>
          </a:xfrm>
          <a:prstGeom prst="rect">
            <a:avLst/>
          </a:prstGeom>
        </p:spPr>
      </p:pic>
      <p:grpSp>
        <p:nvGrpSpPr>
          <p:cNvPr id="17" name="Group 16">
            <a:extLst>
              <a:ext uri="{FF2B5EF4-FFF2-40B4-BE49-F238E27FC236}">
                <a16:creationId xmlns:a16="http://schemas.microsoft.com/office/drawing/2014/main" id="{87179498-4538-A74C-9400-089382F5ACC8}"/>
              </a:ext>
            </a:extLst>
          </p:cNvPr>
          <p:cNvGrpSpPr/>
          <p:nvPr/>
        </p:nvGrpSpPr>
        <p:grpSpPr>
          <a:xfrm>
            <a:off x="7512733" y="1066911"/>
            <a:ext cx="3297717" cy="4726787"/>
            <a:chOff x="7057715" y="1066911"/>
            <a:chExt cx="3297717" cy="4726787"/>
          </a:xfrm>
        </p:grpSpPr>
        <p:sp>
          <p:nvSpPr>
            <p:cNvPr id="18" name="Rectangle 17">
              <a:extLst>
                <a:ext uri="{FF2B5EF4-FFF2-40B4-BE49-F238E27FC236}">
                  <a16:creationId xmlns:a16="http://schemas.microsoft.com/office/drawing/2014/main" id="{1CAA8B24-5CBB-1140-872B-7B0AF1C73A72}"/>
                </a:ext>
              </a:extLst>
            </p:cNvPr>
            <p:cNvSpPr/>
            <p:nvPr/>
          </p:nvSpPr>
          <p:spPr>
            <a:xfrm>
              <a:off x="7057715" y="1066911"/>
              <a:ext cx="3297717" cy="766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nSpc>
                  <a:spcPts val="2400"/>
                </a:lnSpc>
              </a:pPr>
              <a:r>
                <a:rPr lang="en-US" sz="2400" b="1" dirty="0">
                  <a:latin typeface="Arial" panose="020B0604020202020204" pitchFamily="34" charset="0"/>
                  <a:cs typeface="Arial" panose="020B0604020202020204" pitchFamily="34" charset="0"/>
                </a:rPr>
                <a:t>Self-refer</a:t>
              </a:r>
              <a:r>
                <a:rPr lang="en-US" sz="2400" dirty="0">
                  <a:latin typeface="Arial" panose="020B0604020202020204" pitchFamily="34" charset="0"/>
                  <a:cs typeface="Arial" panose="020B0604020202020204" pitchFamily="34" charset="0"/>
                </a:rPr>
                <a:t> to MSK physio </a:t>
              </a:r>
              <a:r>
                <a:rPr lang="en-US" sz="2400" dirty="0" smtClean="0">
                  <a:latin typeface="Arial" panose="020B0604020202020204" pitchFamily="34" charset="0"/>
                  <a:cs typeface="Arial" panose="020B0604020202020204" pitchFamily="34" charset="0"/>
                </a:rPr>
                <a:t>/physio </a:t>
              </a:r>
              <a:r>
                <a:rPr lang="en-US" sz="2400" dirty="0">
                  <a:latin typeface="Arial" panose="020B0604020202020204" pitchFamily="34" charset="0"/>
                  <a:cs typeface="Arial" panose="020B0604020202020204" pitchFamily="34" charset="0"/>
                </a:rPr>
                <a:t>teams</a:t>
              </a:r>
            </a:p>
          </p:txBody>
        </p:sp>
        <p:sp>
          <p:nvSpPr>
            <p:cNvPr id="19" name="Rectangle 18">
              <a:extLst>
                <a:ext uri="{FF2B5EF4-FFF2-40B4-BE49-F238E27FC236}">
                  <a16:creationId xmlns:a16="http://schemas.microsoft.com/office/drawing/2014/main" id="{2FD5646D-6E28-2A48-B915-46E85FBCF81D}"/>
                </a:ext>
              </a:extLst>
            </p:cNvPr>
            <p:cNvSpPr/>
            <p:nvPr/>
          </p:nvSpPr>
          <p:spPr>
            <a:xfrm>
              <a:off x="7057715" y="1833795"/>
              <a:ext cx="3297717" cy="3959903"/>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36118AD8-3C34-CA49-930F-EF26B168FFC6}"/>
              </a:ext>
            </a:extLst>
          </p:cNvPr>
          <p:cNvSpPr txBox="1"/>
          <p:nvPr/>
        </p:nvSpPr>
        <p:spPr>
          <a:xfrm>
            <a:off x="7574670" y="1918172"/>
            <a:ext cx="3165781" cy="3760004"/>
          </a:xfrm>
          <a:prstGeom prst="rect">
            <a:avLst/>
          </a:prstGeom>
          <a:noFill/>
        </p:spPr>
        <p:txBody>
          <a:bodyPr wrap="square" rtlCol="0">
            <a:spAutoFit/>
          </a:bodyPr>
          <a:lstStyle/>
          <a:p>
            <a:pPr>
              <a:lnSpc>
                <a:spcPts val="1500"/>
              </a:lnSpc>
            </a:pPr>
            <a:r>
              <a:rPr lang="en-GB" sz="1600" b="1" dirty="0">
                <a:solidFill>
                  <a:srgbClr val="6E5787"/>
                </a:solidFill>
                <a:latin typeface="Arial" panose="020B0604020202020204" pitchFamily="34" charset="0"/>
                <a:cs typeface="Arial" panose="020B0604020202020204" pitchFamily="34" charset="0"/>
              </a:rPr>
              <a:t>What is it?</a:t>
            </a:r>
            <a:r>
              <a:rPr lang="en-GB" sz="1600" dirty="0">
                <a:solidFill>
                  <a:srgbClr val="6E5787"/>
                </a:solidFill>
                <a:latin typeface="Arial" panose="020B0604020202020204" pitchFamily="34" charset="0"/>
                <a:cs typeface="Arial" panose="020B0604020202020204" pitchFamily="34" charset="0"/>
              </a:rPr>
              <a:t> </a:t>
            </a:r>
            <a:r>
              <a:rPr lang="en-GB" sz="1400" dirty="0">
                <a:solidFill>
                  <a:srgbClr val="6E5787"/>
                </a:solidFill>
                <a:latin typeface="Arial" panose="020B0604020202020204" pitchFamily="34" charset="0"/>
                <a:cs typeface="Arial" panose="020B0604020202020204" pitchFamily="34" charset="0"/>
              </a:rPr>
              <a:t/>
            </a:r>
            <a:br>
              <a:rPr lang="en-GB" sz="1400" dirty="0">
                <a:solidFill>
                  <a:srgbClr val="6E5787"/>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 means of accessing physio services directly for advice and sessions of physio treatment.</a:t>
            </a:r>
          </a:p>
          <a:p>
            <a:pPr>
              <a:lnSpc>
                <a:spcPts val="1500"/>
              </a:lnSpc>
              <a:spcBef>
                <a:spcPts val="800"/>
              </a:spcBef>
            </a:pPr>
            <a:r>
              <a:rPr lang="en-GB" sz="1600" b="1" dirty="0">
                <a:solidFill>
                  <a:srgbClr val="6E5787"/>
                </a:solidFill>
                <a:latin typeface="Arial" panose="020B0604020202020204" pitchFamily="34" charset="0"/>
                <a:cs typeface="Arial" panose="020B0604020202020204" pitchFamily="34" charset="0"/>
              </a:rPr>
              <a:t>What can’t it do?</a:t>
            </a:r>
            <a:r>
              <a:rPr lang="en-GB" sz="16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Reduce demand on GPs significantly – because most people with an MSK issue will still go to their GP first even if they can self-refer. Can’t usually order or analyse tests, or make a referral directly to orthopaedic rheumatology or pain consultants.</a:t>
            </a:r>
          </a:p>
          <a:p>
            <a:pPr>
              <a:lnSpc>
                <a:spcPts val="1500"/>
              </a:lnSpc>
              <a:spcBef>
                <a:spcPts val="800"/>
              </a:spcBef>
            </a:pPr>
            <a:r>
              <a:rPr lang="en-GB" sz="1600" b="1" dirty="0">
                <a:solidFill>
                  <a:srgbClr val="6E5787"/>
                </a:solidFill>
                <a:latin typeface="Arial" panose="020B0604020202020204" pitchFamily="34" charset="0"/>
                <a:cs typeface="Arial" panose="020B0604020202020204" pitchFamily="34" charset="0"/>
              </a:rPr>
              <a:t>What’s its value?</a:t>
            </a:r>
            <a:r>
              <a:rPr lang="en-GB" sz="16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Enabling people with MSK health issues who know what the problem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is, confident that they need physio, and confident to access this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without going to the GP first.</a:t>
            </a:r>
          </a:p>
        </p:txBody>
      </p:sp>
    </p:spTree>
    <p:extLst>
      <p:ext uri="{BB962C8B-B14F-4D97-AF65-F5344CB8AC3E}">
        <p14:creationId xmlns:p14="http://schemas.microsoft.com/office/powerpoint/2010/main" val="150929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50000" fill="hold" nodeType="withEffect">
                                  <p:stCondLst>
                                    <p:cond delay="0"/>
                                  </p:stCondLst>
                                  <p:childTnLst>
                                    <p:animRot by="-14400000">
                                      <p:cBhvr>
                                        <p:cTn id="6" dur="1000" fill="hold"/>
                                        <p:tgtEl>
                                          <p:spTgt spid="10"/>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22" presetClass="entr" presetSubtype="1" fill="hold" grpId="0" nodeType="withEffect">
                                  <p:stCondLst>
                                    <p:cond delay="150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up)">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up)">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wipe(up)">
                                      <p:cBhvr>
                                        <p:cTn id="22"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D0D1828-9799-4D4D-A100-7BE87EE7D891}"/>
              </a:ext>
            </a:extLst>
          </p:cNvPr>
          <p:cNvGrpSpPr/>
          <p:nvPr/>
        </p:nvGrpSpPr>
        <p:grpSpPr>
          <a:xfrm>
            <a:off x="7525786" y="1066911"/>
            <a:ext cx="3297717" cy="4367023"/>
            <a:chOff x="7057715" y="1066911"/>
            <a:chExt cx="3297717" cy="4367023"/>
          </a:xfrm>
        </p:grpSpPr>
        <p:sp>
          <p:nvSpPr>
            <p:cNvPr id="15" name="Rectangle 14">
              <a:extLst>
                <a:ext uri="{FF2B5EF4-FFF2-40B4-BE49-F238E27FC236}">
                  <a16:creationId xmlns:a16="http://schemas.microsoft.com/office/drawing/2014/main" id="{D47D1830-EADB-6540-8CC2-7E68E7501EE9}"/>
                </a:ext>
              </a:extLst>
            </p:cNvPr>
            <p:cNvSpPr/>
            <p:nvPr/>
          </p:nvSpPr>
          <p:spPr>
            <a:xfrm>
              <a:off x="7057715" y="1066911"/>
              <a:ext cx="3297717" cy="537029"/>
            </a:xfrm>
            <a:prstGeom prst="rect">
              <a:avLst/>
            </a:prstGeom>
            <a:solidFill>
              <a:srgbClr val="6B6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en-US" sz="2400" b="1" dirty="0">
                  <a:latin typeface="Arial" panose="020B0604020202020204" pitchFamily="34" charset="0"/>
                  <a:cs typeface="Arial" panose="020B0604020202020204" pitchFamily="34" charset="0"/>
                </a:rPr>
                <a:t>Interface</a:t>
              </a:r>
              <a:r>
                <a:rPr lang="en-US" sz="2400" dirty="0">
                  <a:latin typeface="Arial" panose="020B0604020202020204" pitchFamily="34" charset="0"/>
                  <a:cs typeface="Arial" panose="020B0604020202020204" pitchFamily="34" charset="0"/>
                </a:rPr>
                <a:t> services</a:t>
              </a:r>
            </a:p>
          </p:txBody>
        </p:sp>
        <p:sp>
          <p:nvSpPr>
            <p:cNvPr id="16" name="Rectangle 15">
              <a:extLst>
                <a:ext uri="{FF2B5EF4-FFF2-40B4-BE49-F238E27FC236}">
                  <a16:creationId xmlns:a16="http://schemas.microsoft.com/office/drawing/2014/main" id="{F399F37B-A12B-9441-8BC6-D220CC5F38A7}"/>
                </a:ext>
              </a:extLst>
            </p:cNvPr>
            <p:cNvSpPr/>
            <p:nvPr/>
          </p:nvSpPr>
          <p:spPr>
            <a:xfrm>
              <a:off x="7057715" y="1603941"/>
              <a:ext cx="3297717" cy="3829993"/>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E72B8A4D-94E5-CC40-98BF-6D8914481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465016">
            <a:off x="1426936" y="937111"/>
            <a:ext cx="4765528" cy="4788775"/>
          </a:xfrm>
          <a:prstGeom prst="rect">
            <a:avLst/>
          </a:prstGeom>
        </p:spPr>
      </p:pic>
      <p:sp>
        <p:nvSpPr>
          <p:cNvPr id="5" name="TextBox 4">
            <a:extLst>
              <a:ext uri="{FF2B5EF4-FFF2-40B4-BE49-F238E27FC236}">
                <a16:creationId xmlns:a16="http://schemas.microsoft.com/office/drawing/2014/main" id="{3A17619F-8983-064A-B341-8ACD5866DDB7}"/>
              </a:ext>
            </a:extLst>
          </p:cNvPr>
          <p:cNvSpPr txBox="1"/>
          <p:nvPr/>
        </p:nvSpPr>
        <p:spPr>
          <a:xfrm>
            <a:off x="7587724" y="1690912"/>
            <a:ext cx="3152728" cy="3618939"/>
          </a:xfrm>
          <a:prstGeom prst="rect">
            <a:avLst/>
          </a:prstGeom>
          <a:noFill/>
        </p:spPr>
        <p:txBody>
          <a:bodyPr wrap="square" rtlCol="0">
            <a:spAutoFit/>
          </a:bodyPr>
          <a:lstStyle/>
          <a:p>
            <a:pPr>
              <a:lnSpc>
                <a:spcPts val="1500"/>
              </a:lnSpc>
            </a:pPr>
            <a:r>
              <a:rPr lang="en-GB" sz="1600" b="1" dirty="0">
                <a:solidFill>
                  <a:srgbClr val="6E5787"/>
                </a:solidFill>
                <a:latin typeface="Arial" panose="020B0604020202020204" pitchFamily="34" charset="0"/>
                <a:cs typeface="Arial" panose="020B0604020202020204" pitchFamily="34" charset="0"/>
              </a:rPr>
              <a:t>What is it? </a:t>
            </a:r>
            <a:r>
              <a:rPr lang="en-GB" sz="1400" b="1" dirty="0">
                <a:solidFill>
                  <a:srgbClr val="6E5787"/>
                </a:solidFill>
                <a:latin typeface="Arial" panose="020B0604020202020204" pitchFamily="34" charset="0"/>
                <a:cs typeface="Arial" panose="020B0604020202020204" pitchFamily="34" charset="0"/>
              </a:rPr>
              <a:t/>
            </a:r>
            <a:br>
              <a:rPr lang="en-GB" sz="1400" b="1" dirty="0">
                <a:solidFill>
                  <a:srgbClr val="6E5787"/>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Advanced MSK physios who can take referrals from GPs, provide expert advice, order and analyse tests, triage and make referrals directly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to orthopaedics, rheumatology and pain teams, based in secondary care.</a:t>
            </a:r>
          </a:p>
          <a:p>
            <a:pPr>
              <a:lnSpc>
                <a:spcPts val="1500"/>
              </a:lnSpc>
              <a:spcBef>
                <a:spcPts val="1000"/>
              </a:spcBef>
            </a:pPr>
            <a:r>
              <a:rPr lang="en-GB" sz="1600" b="1" dirty="0">
                <a:solidFill>
                  <a:srgbClr val="6E5787"/>
                </a:solidFill>
                <a:latin typeface="Arial" panose="020B0604020202020204" pitchFamily="34" charset="0"/>
                <a:cs typeface="Arial" panose="020B0604020202020204" pitchFamily="34" charset="0"/>
              </a:rPr>
              <a:t>What’s its value?</a:t>
            </a:r>
            <a:r>
              <a:rPr lang="en-GB" sz="1600" dirty="0">
                <a:solidFill>
                  <a:srgbClr val="002060"/>
                </a:solidFill>
                <a:latin typeface="Arial" panose="020B0604020202020204" pitchFamily="34" charset="0"/>
                <a:cs typeface="Arial" panose="020B0604020202020204" pitchFamily="34" charset="0"/>
              </a:rPr>
              <a:t> </a:t>
            </a:r>
            <a:r>
              <a:rPr lang="en-GB" sz="1400" dirty="0">
                <a:solidFill>
                  <a:srgbClr val="002060"/>
                </a:solidFill>
                <a:latin typeface="Arial" panose="020B0604020202020204" pitchFamily="34" charset="0"/>
                <a:cs typeface="Arial" panose="020B0604020202020204" pitchFamily="34" charset="0"/>
              </a:rPr>
              <a:t/>
            </a:r>
            <a:br>
              <a:rPr lang="en-GB" sz="1400" dirty="0">
                <a:solidFill>
                  <a:srgbClr val="002060"/>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Reducing unnecessary testing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referrals to orthopaedic and rheumatology consultants. They can provide people with complex MSK conditions longer appointments and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 wider set of tests than with FCP.</a:t>
            </a:r>
          </a:p>
          <a:p>
            <a:pPr>
              <a:lnSpc>
                <a:spcPts val="1500"/>
              </a:lnSpc>
              <a:spcBef>
                <a:spcPts val="1000"/>
              </a:spcBef>
            </a:pPr>
            <a:r>
              <a:rPr lang="en-GB" sz="1600" b="1" dirty="0">
                <a:solidFill>
                  <a:srgbClr val="6E5787"/>
                </a:solidFill>
                <a:latin typeface="Arial" panose="020B0604020202020204" pitchFamily="34" charset="0"/>
                <a:cs typeface="Arial" panose="020B0604020202020204" pitchFamily="34" charset="0"/>
              </a:rPr>
              <a:t>What can’t it do?</a:t>
            </a:r>
            <a:r>
              <a:rPr lang="en-GB" sz="16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Reduce demand on GPs and offer rapid and direct access to patients.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285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up)">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up)">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2D80CC-2581-3A4F-A95A-44351F43A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936" y="937111"/>
            <a:ext cx="4765528" cy="4788775"/>
          </a:xfrm>
          <a:prstGeom prst="rect">
            <a:avLst/>
          </a:prstGeom>
        </p:spPr>
      </p:pic>
      <p:grpSp>
        <p:nvGrpSpPr>
          <p:cNvPr id="13" name="Group 12">
            <a:extLst>
              <a:ext uri="{FF2B5EF4-FFF2-40B4-BE49-F238E27FC236}">
                <a16:creationId xmlns:a16="http://schemas.microsoft.com/office/drawing/2014/main" id="{FA70A2EF-918B-C041-AD72-55C0B32F232F}"/>
              </a:ext>
            </a:extLst>
          </p:cNvPr>
          <p:cNvGrpSpPr/>
          <p:nvPr/>
        </p:nvGrpSpPr>
        <p:grpSpPr>
          <a:xfrm>
            <a:off x="7525806" y="1066911"/>
            <a:ext cx="3835262" cy="4764264"/>
            <a:chOff x="7057715" y="1066911"/>
            <a:chExt cx="3835262" cy="4764264"/>
          </a:xfrm>
        </p:grpSpPr>
        <p:sp>
          <p:nvSpPr>
            <p:cNvPr id="14" name="Rectangle 13">
              <a:extLst>
                <a:ext uri="{FF2B5EF4-FFF2-40B4-BE49-F238E27FC236}">
                  <a16:creationId xmlns:a16="http://schemas.microsoft.com/office/drawing/2014/main" id="{08BB2B0C-7642-4C4D-8107-0BC8805CDCFE}"/>
                </a:ext>
              </a:extLst>
            </p:cNvPr>
            <p:cNvSpPr/>
            <p:nvPr/>
          </p:nvSpPr>
          <p:spPr>
            <a:xfrm>
              <a:off x="7057715" y="1066911"/>
              <a:ext cx="3835262" cy="544175"/>
            </a:xfrm>
            <a:prstGeom prst="rect">
              <a:avLst/>
            </a:prstGeom>
            <a:solidFill>
              <a:srgbClr val="273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b="1" dirty="0">
                  <a:latin typeface="Arial" panose="020B0604020202020204" pitchFamily="34" charset="0"/>
                  <a:cs typeface="Arial" panose="020B0604020202020204" pitchFamily="34" charset="0"/>
                </a:rPr>
                <a:t>FCP</a:t>
              </a:r>
              <a:r>
                <a:rPr lang="en-US" sz="2400" dirty="0">
                  <a:latin typeface="Arial" panose="020B0604020202020204" pitchFamily="34" charset="0"/>
                  <a:cs typeface="Arial" panose="020B0604020202020204" pitchFamily="34" charset="0"/>
                </a:rPr>
                <a:t> with general practice</a:t>
              </a:r>
            </a:p>
          </p:txBody>
        </p:sp>
        <p:sp>
          <p:nvSpPr>
            <p:cNvPr id="15" name="Rectangle 14">
              <a:extLst>
                <a:ext uri="{FF2B5EF4-FFF2-40B4-BE49-F238E27FC236}">
                  <a16:creationId xmlns:a16="http://schemas.microsoft.com/office/drawing/2014/main" id="{374711BF-60A9-0E4A-A389-B3575C29E0A0}"/>
                </a:ext>
              </a:extLst>
            </p:cNvPr>
            <p:cNvSpPr/>
            <p:nvPr/>
          </p:nvSpPr>
          <p:spPr>
            <a:xfrm>
              <a:off x="7057715" y="1611087"/>
              <a:ext cx="3835262" cy="4220088"/>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D69905A1-016A-FB47-B9B1-A695B4E4D3B7}"/>
              </a:ext>
            </a:extLst>
          </p:cNvPr>
          <p:cNvSpPr txBox="1"/>
          <p:nvPr/>
        </p:nvSpPr>
        <p:spPr>
          <a:xfrm>
            <a:off x="7587743" y="1693200"/>
            <a:ext cx="3864741" cy="4437112"/>
          </a:xfrm>
          <a:prstGeom prst="rect">
            <a:avLst/>
          </a:prstGeom>
          <a:noFill/>
        </p:spPr>
        <p:txBody>
          <a:bodyPr wrap="square" rtlCol="0">
            <a:spAutoFit/>
          </a:bodyPr>
          <a:lstStyle/>
          <a:p>
            <a:r>
              <a:rPr lang="en-GB" sz="1600" b="1" dirty="0">
                <a:solidFill>
                  <a:srgbClr val="27317C"/>
                </a:solidFill>
                <a:latin typeface="Arial" panose="020B0604020202020204" pitchFamily="34" charset="0"/>
                <a:cs typeface="Arial" panose="020B0604020202020204" pitchFamily="34" charset="0"/>
              </a:rPr>
              <a:t>What are FCPs? </a:t>
            </a:r>
            <a:r>
              <a:rPr lang="en-GB" sz="1400" b="1" dirty="0">
                <a:solidFill>
                  <a:srgbClr val="6E5787"/>
                </a:solidFill>
                <a:latin typeface="Arial" panose="020B0604020202020204" pitchFamily="34" charset="0"/>
                <a:cs typeface="Arial" panose="020B0604020202020204" pitchFamily="34" charset="0"/>
              </a:rPr>
              <a:t/>
            </a:r>
            <a:br>
              <a:rPr lang="en-GB" sz="1400" b="1" dirty="0">
                <a:solidFill>
                  <a:srgbClr val="6E5787"/>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Advanced MSK physios, attached to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GP practices, booked by patients through regular GP booking. In 20 min consultations they provide advice, diagnosis, order tests,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analyse results. They can refer to orthopaedics, rheumatology and pain teams.</a:t>
            </a:r>
          </a:p>
          <a:p>
            <a:pPr>
              <a:spcBef>
                <a:spcPts val="800"/>
              </a:spcBef>
            </a:pPr>
            <a:r>
              <a:rPr lang="en-GB" sz="1600" b="1" dirty="0">
                <a:solidFill>
                  <a:srgbClr val="27317C"/>
                </a:solidFill>
                <a:latin typeface="Arial" panose="020B0604020202020204" pitchFamily="34" charset="0"/>
                <a:cs typeface="Arial" panose="020B0604020202020204" pitchFamily="34" charset="0"/>
              </a:rPr>
              <a:t>What don’t FCPS do? </a:t>
            </a:r>
            <a:r>
              <a:rPr lang="en-GB" sz="1400" b="1" dirty="0">
                <a:solidFill>
                  <a:srgbClr val="6E5787"/>
                </a:solidFill>
                <a:latin typeface="Arial" panose="020B0604020202020204" pitchFamily="34" charset="0"/>
                <a:cs typeface="Arial" panose="020B0604020202020204" pitchFamily="34" charset="0"/>
              </a:rPr>
              <a:t/>
            </a:r>
            <a:br>
              <a:rPr lang="en-GB" sz="1400" b="1" dirty="0">
                <a:solidFill>
                  <a:srgbClr val="6E5787"/>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They don’t provide physio treatment sessions. They can’t provide longer appointments or access some tests that might be needed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for some patients with complex cases. </a:t>
            </a:r>
          </a:p>
          <a:p>
            <a:pPr>
              <a:spcBef>
                <a:spcPts val="800"/>
              </a:spcBef>
            </a:pPr>
            <a:r>
              <a:rPr lang="en-GB" sz="1600" b="1" dirty="0">
                <a:solidFill>
                  <a:srgbClr val="27317C"/>
                </a:solidFill>
                <a:latin typeface="Arial" panose="020B0604020202020204" pitchFamily="34" charset="0"/>
                <a:cs typeface="Arial" panose="020B0604020202020204" pitchFamily="34" charset="0"/>
              </a:rPr>
              <a:t>What is the added value of FCPs? </a:t>
            </a:r>
            <a:r>
              <a:rPr lang="en-GB" sz="1400" b="1" dirty="0">
                <a:solidFill>
                  <a:srgbClr val="6E5787"/>
                </a:solidFill>
                <a:latin typeface="Arial" panose="020B0604020202020204" pitchFamily="34" charset="0"/>
                <a:cs typeface="Arial" panose="020B0604020202020204" pitchFamily="34" charset="0"/>
              </a:rPr>
              <a:t/>
            </a:r>
            <a:br>
              <a:rPr lang="en-GB" sz="1400" b="1" dirty="0">
                <a:solidFill>
                  <a:srgbClr val="6E5787"/>
                </a:solidFill>
                <a:latin typeface="Arial" panose="020B0604020202020204" pitchFamily="34" charset="0"/>
                <a:cs typeface="Arial" panose="020B0604020202020204" pitchFamily="34" charset="0"/>
              </a:rPr>
            </a:br>
            <a:r>
              <a:rPr lang="en-GB" sz="1400" spc="-30" dirty="0">
                <a:latin typeface="Arial" panose="020B0604020202020204" pitchFamily="34" charset="0"/>
                <a:cs typeface="Arial" panose="020B0604020202020204" pitchFamily="34" charset="0"/>
              </a:rPr>
              <a:t>Reduced GP workload; patients seen quickly and directly; reduced steps on the pathway </a:t>
            </a:r>
            <a:br>
              <a:rPr lang="en-GB" sz="1400" spc="-30" dirty="0">
                <a:latin typeface="Arial" panose="020B0604020202020204" pitchFamily="34" charset="0"/>
                <a:cs typeface="Arial" panose="020B0604020202020204" pitchFamily="34" charset="0"/>
              </a:rPr>
            </a:br>
            <a:r>
              <a:rPr lang="en-GB" sz="1400" spc="-30" dirty="0">
                <a:latin typeface="Arial" panose="020B0604020202020204" pitchFamily="34" charset="0"/>
                <a:cs typeface="Arial" panose="020B0604020202020204" pitchFamily="34" charset="0"/>
              </a:rPr>
              <a:t>for the 70% who only need expert advice and </a:t>
            </a:r>
            <a:br>
              <a:rPr lang="en-GB" sz="1400" spc="-30" dirty="0">
                <a:latin typeface="Arial" panose="020B0604020202020204" pitchFamily="34" charset="0"/>
                <a:cs typeface="Arial" panose="020B0604020202020204" pitchFamily="34" charset="0"/>
              </a:rPr>
            </a:br>
            <a:r>
              <a:rPr lang="en-GB" sz="1400" spc="-30" dirty="0">
                <a:latin typeface="Arial" panose="020B0604020202020204" pitchFamily="34" charset="0"/>
                <a:cs typeface="Arial" panose="020B0604020202020204" pitchFamily="34" charset="0"/>
              </a:rPr>
              <a:t>self-care; less referrals, testing and prescribing.</a:t>
            </a:r>
            <a:endParaRPr lang="en-US" sz="1400" spc="-30" dirty="0">
              <a:latin typeface="Arial" panose="020B0604020202020204" pitchFamily="34" charset="0"/>
              <a:cs typeface="Arial" panose="020B0604020202020204" pitchFamily="34" charset="0"/>
            </a:endParaRPr>
          </a:p>
          <a:p>
            <a:pPr>
              <a:lnSpc>
                <a:spcPts val="1500"/>
              </a:lnSpc>
            </a:pPr>
            <a:endParaRPr lang="en-GB" sz="1400" dirty="0">
              <a:latin typeface="Arial" panose="020B0604020202020204" pitchFamily="34" charset="0"/>
              <a:cs typeface="Arial" panose="020B0604020202020204" pitchFamily="34" charset="0"/>
            </a:endParaRPr>
          </a:p>
          <a:p>
            <a:pPr>
              <a:lnSpc>
                <a:spcPts val="1500"/>
              </a:lnSpc>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7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4400000">
                                      <p:cBhvr>
                                        <p:cTn id="6" dur="500" fill="hold"/>
                                        <p:tgtEl>
                                          <p:spTgt spid="6"/>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22" presetClass="entr" presetSubtype="1" fill="hold" grpId="0" nodeType="withEffect">
                                  <p:stCondLst>
                                    <p:cond delay="100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102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383295"/>
            <a:ext cx="8252847" cy="4555093"/>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Key Principles</a:t>
            </a: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pPr marL="342900" indent="-342900">
              <a:buAutoNum type="arabicPeriod"/>
            </a:pPr>
            <a:r>
              <a:rPr lang="en-GB" sz="2000" dirty="0" smtClean="0">
                <a:latin typeface="Arial" panose="020B0604020202020204" pitchFamily="34" charset="0"/>
                <a:cs typeface="Arial" panose="020B0604020202020204" pitchFamily="34" charset="0"/>
              </a:rPr>
              <a:t>1</a:t>
            </a:r>
            <a:r>
              <a:rPr lang="en-GB" sz="2000" baseline="30000" dirty="0" smtClean="0">
                <a:latin typeface="Arial" panose="020B0604020202020204" pitchFamily="34" charset="0"/>
                <a:cs typeface="Arial" panose="020B0604020202020204" pitchFamily="34" charset="0"/>
              </a:rPr>
              <a:t>st</a:t>
            </a:r>
            <a:r>
              <a:rPr lang="en-GB" sz="2000" dirty="0" smtClean="0">
                <a:latin typeface="Arial" panose="020B0604020202020204" pitchFamily="34" charset="0"/>
                <a:cs typeface="Arial" panose="020B0604020202020204" pitchFamily="34" charset="0"/>
              </a:rPr>
              <a:t> clinical contact – </a:t>
            </a:r>
            <a:r>
              <a:rPr lang="en-GB" sz="2000" b="1" dirty="0" smtClean="0">
                <a:solidFill>
                  <a:srgbClr val="6E5787"/>
                </a:solidFill>
                <a:latin typeface="Arial" panose="020B0604020202020204" pitchFamily="34" charset="0"/>
                <a:cs typeface="Arial" panose="020B0604020202020204" pitchFamily="34" charset="0"/>
              </a:rPr>
              <a:t>they are accessible </a:t>
            </a:r>
            <a:r>
              <a:rPr lang="en-GB" sz="2000" dirty="0" smtClean="0">
                <a:latin typeface="Arial" panose="020B0604020202020204" pitchFamily="34" charset="0"/>
                <a:cs typeface="Arial" panose="020B0604020202020204" pitchFamily="34" charset="0"/>
              </a:rPr>
              <a:t>to patients from General Practice in the same way as a GP is (sometimes quicker!)</a:t>
            </a:r>
          </a:p>
          <a:p>
            <a:pPr marL="342900" indent="-342900">
              <a:buAutoNum type="arabicPeriod"/>
            </a:pPr>
            <a:endParaRPr lang="en-GB" sz="2000" dirty="0" smtClean="0">
              <a:latin typeface="Arial" panose="020B0604020202020204" pitchFamily="34" charset="0"/>
              <a:cs typeface="Arial" panose="020B0604020202020204" pitchFamily="34" charset="0"/>
            </a:endParaRPr>
          </a:p>
          <a:p>
            <a:pPr marL="342900" indent="-342900">
              <a:buAutoNum type="arabicPeriod"/>
            </a:pPr>
            <a:r>
              <a:rPr lang="en-GB" sz="2000" dirty="0" smtClean="0">
                <a:latin typeface="Arial" panose="020B0604020202020204" pitchFamily="34" charset="0"/>
                <a:cs typeface="Arial" panose="020B0604020202020204" pitchFamily="34" charset="0"/>
              </a:rPr>
              <a:t>FCPs </a:t>
            </a:r>
            <a:r>
              <a:rPr lang="en-GB" sz="2000" dirty="0">
                <a:latin typeface="Arial" panose="020B0604020202020204" pitchFamily="34" charset="0"/>
                <a:cs typeface="Arial" panose="020B0604020202020204" pitchFamily="34" charset="0"/>
              </a:rPr>
              <a:t>bring specialist expertise </a:t>
            </a:r>
            <a:r>
              <a:rPr lang="en-GB" sz="2000" b="1" dirty="0">
                <a:solidFill>
                  <a:srgbClr val="6E5787"/>
                </a:solidFill>
                <a:latin typeface="Arial" panose="020B0604020202020204" pitchFamily="34" charset="0"/>
                <a:cs typeface="Arial" panose="020B0604020202020204" pitchFamily="34" charset="0"/>
              </a:rPr>
              <a:t>utilise advanced practice skills </a:t>
            </a:r>
            <a:r>
              <a:rPr lang="en-GB" sz="2000" dirty="0">
                <a:latin typeface="Arial" panose="020B0604020202020204" pitchFamily="34" charset="0"/>
                <a:cs typeface="Arial" panose="020B0604020202020204" pitchFamily="34" charset="0"/>
              </a:rPr>
              <a:t>accessing the </a:t>
            </a:r>
            <a:r>
              <a:rPr lang="en-GB" sz="2000" b="1" dirty="0">
                <a:solidFill>
                  <a:srgbClr val="6E5787"/>
                </a:solidFill>
                <a:latin typeface="Arial" panose="020B0604020202020204" pitchFamily="34" charset="0"/>
                <a:cs typeface="Arial" panose="020B0604020202020204" pitchFamily="34" charset="0"/>
              </a:rPr>
              <a:t>same referral pathways and services </a:t>
            </a:r>
            <a:r>
              <a:rPr lang="en-GB" sz="2000" dirty="0">
                <a:latin typeface="Arial" panose="020B0604020202020204" pitchFamily="34" charset="0"/>
                <a:cs typeface="Arial" panose="020B0604020202020204" pitchFamily="34" charset="0"/>
              </a:rPr>
              <a:t>as </a:t>
            </a:r>
            <a:r>
              <a:rPr lang="en-GB" sz="2000" dirty="0" smtClean="0">
                <a:latin typeface="Arial" panose="020B0604020202020204" pitchFamily="34" charset="0"/>
                <a:cs typeface="Arial" panose="020B0604020202020204" pitchFamily="34" charset="0"/>
              </a:rPr>
              <a:t>GPs.</a:t>
            </a:r>
          </a:p>
          <a:p>
            <a:pPr marL="342900" indent="-342900">
              <a:buAutoNum type="arabicPeriod"/>
            </a:pPr>
            <a:endParaRPr lang="en-GB" sz="2000" dirty="0" smtClean="0">
              <a:latin typeface="Arial" panose="020B0604020202020204" pitchFamily="34" charset="0"/>
              <a:cs typeface="Arial" panose="020B0604020202020204" pitchFamily="34" charset="0"/>
            </a:endParaRPr>
          </a:p>
          <a:p>
            <a:pPr marL="342900" indent="-342900">
              <a:buAutoNum type="arabicPeriod"/>
            </a:pPr>
            <a:r>
              <a:rPr lang="en-GB" sz="2000" dirty="0" smtClean="0">
                <a:latin typeface="Arial" panose="020B0604020202020204" pitchFamily="34" charset="0"/>
                <a:cs typeface="Arial" panose="020B0604020202020204" pitchFamily="34" charset="0"/>
              </a:rPr>
              <a:t>They </a:t>
            </a:r>
            <a:r>
              <a:rPr lang="en-GB" sz="2000" dirty="0">
                <a:latin typeface="Arial" panose="020B0604020202020204" pitchFamily="34" charset="0"/>
                <a:cs typeface="Arial" panose="020B0604020202020204" pitchFamily="34" charset="0"/>
              </a:rPr>
              <a:t>have </a:t>
            </a:r>
            <a:r>
              <a:rPr lang="en-GB" sz="2000" b="1" dirty="0">
                <a:solidFill>
                  <a:srgbClr val="6E5787"/>
                </a:solidFill>
                <a:latin typeface="Arial" panose="020B0604020202020204" pitchFamily="34" charset="0"/>
                <a:cs typeface="Arial" panose="020B0604020202020204" pitchFamily="34" charset="0"/>
              </a:rPr>
              <a:t>an outward focus </a:t>
            </a:r>
            <a:r>
              <a:rPr lang="en-GB" sz="2000" dirty="0">
                <a:latin typeface="Arial" panose="020B0604020202020204" pitchFamily="34" charset="0"/>
                <a:cs typeface="Arial" panose="020B0604020202020204" pitchFamily="34" charset="0"/>
              </a:rPr>
              <a:t>often supporting rehabilitation with support from community and social interventions</a:t>
            </a: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7690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795994" y="1060669"/>
            <a:ext cx="4973066" cy="3508653"/>
          </a:xfrm>
          <a:prstGeom prst="rect">
            <a:avLst/>
          </a:prstGeom>
          <a:noFill/>
        </p:spPr>
        <p:txBody>
          <a:bodyPr wrap="square" rtlCol="0">
            <a:spAutoFit/>
          </a:bodyPr>
          <a:lstStyle/>
          <a:p>
            <a:r>
              <a:rPr lang="en-GB" sz="3200" b="1" dirty="0" smtClean="0">
                <a:solidFill>
                  <a:srgbClr val="6E5787"/>
                </a:solidFill>
                <a:latin typeface="Arial" panose="020B0604020202020204" pitchFamily="34" charset="0"/>
                <a:cs typeface="Arial" panose="020B0604020202020204" pitchFamily="34" charset="0"/>
              </a:rPr>
              <a:t>FCPs in MSK </a:t>
            </a:r>
            <a:r>
              <a:rPr lang="en-GB" sz="3200" dirty="0" smtClean="0">
                <a:solidFill>
                  <a:srgbClr val="6E5787"/>
                </a:solidFill>
                <a:latin typeface="Arial" panose="020B0604020202020204" pitchFamily="34" charset="0"/>
                <a:cs typeface="Arial" panose="020B0604020202020204" pitchFamily="34" charset="0"/>
              </a:rPr>
              <a:t>within the Primary Care Team: </a:t>
            </a:r>
            <a:r>
              <a:rPr lang="en-GB" sz="3200" dirty="0" smtClean="0">
                <a:solidFill>
                  <a:srgbClr val="27317C"/>
                </a:solidFill>
                <a:latin typeface="Arial" panose="020B0604020202020204" pitchFamily="34" charset="0"/>
                <a:cs typeface="Arial" panose="020B0604020202020204" pitchFamily="34" charset="0"/>
              </a:rPr>
              <a:t>What does this approach deliver?</a:t>
            </a: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sp>
        <p:nvSpPr>
          <p:cNvPr id="9" name="TextBox 8"/>
          <p:cNvSpPr txBox="1"/>
          <p:nvPr/>
        </p:nvSpPr>
        <p:spPr>
          <a:xfrm>
            <a:off x="6056233" y="2547805"/>
            <a:ext cx="5066035" cy="3139495"/>
          </a:xfrm>
          <a:prstGeom prst="rect">
            <a:avLst/>
          </a:prstGeom>
          <a:solidFill>
            <a:schemeClr val="bg1"/>
          </a:solidFill>
          <a:ln>
            <a:solidFill>
              <a:srgbClr val="205474"/>
            </a:solidFill>
          </a:ln>
        </p:spPr>
        <p:txBody>
          <a:bodyPr wrap="square" lIns="68580" tIns="34290" rIns="68580" bIns="34290" numCol="2" spcCol="108000" rtlCol="0">
            <a:noAutofit/>
          </a:bodyPr>
          <a:lstStyle/>
          <a:p>
            <a:pPr marL="179384" indent="-179384">
              <a:lnSpc>
                <a:spcPts val="2000"/>
              </a:lnSpc>
            </a:pPr>
            <a:r>
              <a:rPr lang="en-US" u="sng" dirty="0">
                <a:latin typeface="Arial" panose="020B0604020202020204" pitchFamily="34" charset="0"/>
                <a:cs typeface="Arial" panose="020B0604020202020204" pitchFamily="34" charset="0"/>
              </a:rPr>
              <a:t>Potential interventions: </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Give info on self-care and enable and support behavior change</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Discuss fitness for work </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Undertake social prescribing </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Discuss physical activity and health </a:t>
            </a:r>
            <a:endParaRPr lang="en-US" dirty="0" smtClean="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Refer to a course of treatment (e.g. physiotherapy)</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Refer to a secondary care service</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Request investigations</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Medicines optimization</a:t>
            </a:r>
            <a:endParaRPr lang="en-GB" dirty="0">
              <a:latin typeface="Arial" panose="020B0604020202020204" pitchFamily="34" charset="0"/>
              <a:cs typeface="Arial" panose="020B0604020202020204" pitchFamily="34" charset="0"/>
            </a:endParaRPr>
          </a:p>
          <a:p>
            <a:pPr marL="179384" indent="-179384">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Administer joint / soft tissue injections (if qualified). </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4392946" y="5687300"/>
            <a:ext cx="6618540" cy="346249"/>
          </a:xfrm>
          <a:prstGeom prst="rect">
            <a:avLst/>
          </a:prstGeom>
          <a:noFill/>
        </p:spPr>
        <p:txBody>
          <a:bodyPr wrap="square" lIns="68580" tIns="34290" rIns="68580" bIns="34290" rtlCol="0">
            <a:spAutoFit/>
          </a:bodyPr>
          <a:lstStyle/>
          <a:p>
            <a:pPr algn="r" defTabSz="342892">
              <a:defRPr/>
            </a:pPr>
            <a:r>
              <a:rPr lang="en-GB" b="1" spc="-50" dirty="0">
                <a:latin typeface="Arial" panose="020B0604020202020204" pitchFamily="34" charset="0"/>
                <a:cs typeface="Arial" panose="020B0604020202020204" pitchFamily="34" charset="0"/>
              </a:rPr>
              <a:t>…so fewer steps and on the right path from the start</a:t>
            </a:r>
          </a:p>
        </p:txBody>
      </p:sp>
      <p:sp>
        <p:nvSpPr>
          <p:cNvPr id="11" name="TextBox 10"/>
          <p:cNvSpPr txBox="1"/>
          <p:nvPr/>
        </p:nvSpPr>
        <p:spPr>
          <a:xfrm>
            <a:off x="3597399" y="3026304"/>
            <a:ext cx="1794458" cy="941283"/>
          </a:xfrm>
          <a:prstGeom prst="rect">
            <a:avLst/>
          </a:prstGeom>
          <a:solidFill>
            <a:srgbClr val="27317C"/>
          </a:solidFill>
          <a:ln>
            <a:noFill/>
          </a:ln>
        </p:spPr>
        <p:txBody>
          <a:bodyPr wrap="square" lIns="68580" tIns="34290" rIns="68580" bIns="34290" rtlCol="0">
            <a:spAutoFit/>
          </a:bodyPr>
          <a:lstStyle/>
          <a:p>
            <a:pPr defTabSz="342892">
              <a:lnSpc>
                <a:spcPts val="1700"/>
              </a:lnSpc>
              <a:defRPr/>
            </a:pPr>
            <a:r>
              <a:rPr lang="en-US" dirty="0">
                <a:solidFill>
                  <a:schemeClr val="bg1"/>
                </a:solidFill>
                <a:latin typeface="Arial" panose="020B0604020202020204" pitchFamily="34" charset="0"/>
                <a:cs typeface="Arial" panose="020B0604020202020204" pitchFamily="34" charset="0"/>
              </a:rPr>
              <a:t>In one </a:t>
            </a:r>
            <a:r>
              <a:rPr lang="en-GB" dirty="0">
                <a:solidFill>
                  <a:schemeClr val="bg1"/>
                </a:solidFill>
                <a:latin typeface="Arial" panose="020B0604020202020204" pitchFamily="34" charset="0"/>
                <a:cs typeface="Arial" panose="020B0604020202020204" pitchFamily="34" charset="0"/>
              </a:rPr>
              <a:t>session</a:t>
            </a: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US" b="1" i="1" spc="-50" dirty="0">
                <a:solidFill>
                  <a:schemeClr val="bg1"/>
                </a:solidFill>
                <a:latin typeface="Arial" panose="020B0604020202020204" pitchFamily="34" charset="0"/>
                <a:cs typeface="Arial" panose="020B0604020202020204" pitchFamily="34" charset="0"/>
              </a:rPr>
              <a:t>First Contact Physiotherapist</a:t>
            </a:r>
            <a:r>
              <a:rPr lang="en-US" b="1" i="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will…</a:t>
            </a:r>
          </a:p>
        </p:txBody>
      </p:sp>
      <p:sp>
        <p:nvSpPr>
          <p:cNvPr id="12" name="TextBox 11"/>
          <p:cNvSpPr txBox="1"/>
          <p:nvPr/>
        </p:nvSpPr>
        <p:spPr>
          <a:xfrm>
            <a:off x="6056234" y="1839429"/>
            <a:ext cx="5066034" cy="623248"/>
          </a:xfrm>
          <a:prstGeom prst="rect">
            <a:avLst/>
          </a:prstGeom>
          <a:solidFill>
            <a:srgbClr val="6E5787"/>
          </a:solidFill>
          <a:ln>
            <a:solidFill>
              <a:srgbClr val="27317C"/>
            </a:solidFill>
          </a:ln>
        </p:spPr>
        <p:txBody>
          <a:bodyPr wrap="square" lIns="68580" tIns="34290" rIns="68580" bIns="34290" numCol="1" rtlCol="0">
            <a:spAutoFit/>
          </a:bodyPr>
          <a:lstStyle/>
          <a:p>
            <a:r>
              <a:rPr lang="en-GB" b="1" spc="-50" dirty="0">
                <a:solidFill>
                  <a:schemeClr val="bg1"/>
                </a:solidFill>
                <a:latin typeface="Arial" panose="020B0604020202020204" pitchFamily="34" charset="0"/>
                <a:cs typeface="Arial" panose="020B0604020202020204" pitchFamily="34" charset="0"/>
              </a:rPr>
              <a:t>Assess and diagnose </a:t>
            </a:r>
          </a:p>
          <a:p>
            <a:r>
              <a:rPr lang="en-GB" spc="-50" dirty="0">
                <a:solidFill>
                  <a:schemeClr val="bg1"/>
                </a:solidFill>
                <a:latin typeface="Arial" panose="020B0604020202020204" pitchFamily="34" charset="0"/>
                <a:cs typeface="Arial" panose="020B0604020202020204" pitchFamily="34" charset="0"/>
              </a:rPr>
              <a:t>(including screening for serious pathology)</a:t>
            </a:r>
          </a:p>
        </p:txBody>
      </p:sp>
      <p:sp>
        <p:nvSpPr>
          <p:cNvPr id="13" name="TextBox 12"/>
          <p:cNvSpPr txBox="1"/>
          <p:nvPr/>
        </p:nvSpPr>
        <p:spPr>
          <a:xfrm>
            <a:off x="1185039" y="4233056"/>
            <a:ext cx="2376264" cy="1454244"/>
          </a:xfrm>
          <a:prstGeom prst="rect">
            <a:avLst/>
          </a:prstGeom>
          <a:solidFill>
            <a:srgbClr val="6E5787"/>
          </a:solidFill>
          <a:ln>
            <a:noFill/>
          </a:ln>
        </p:spPr>
        <p:txBody>
          <a:bodyPr wrap="square" lIns="68580" tIns="34290" rIns="68580" bIns="34290" rtlCol="0">
            <a:spAutoFit/>
          </a:bodyPr>
          <a:lstStyle/>
          <a:p>
            <a:pPr defTabSz="342892">
              <a:defRPr/>
            </a:pPr>
            <a:r>
              <a:rPr lang="en-GB" dirty="0">
                <a:solidFill>
                  <a:schemeClr val="bg1"/>
                </a:solidFill>
                <a:latin typeface="Arial" panose="020B0604020202020204" pitchFamily="34" charset="0"/>
                <a:cs typeface="Arial" panose="020B0604020202020204" pitchFamily="34" charset="0"/>
              </a:rPr>
              <a:t>Person presenting with a MSK condition is booked in to see an FCP by the GP receptionist </a:t>
            </a:r>
            <a:endParaRPr lang="en-US"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A90893F-8E7E-9C4E-AD85-1D541A89E6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8937054">
            <a:off x="3199567" y="3882962"/>
            <a:ext cx="356854" cy="212249"/>
          </a:xfrm>
          <a:prstGeom prst="rect">
            <a:avLst/>
          </a:prstGeom>
        </p:spPr>
      </p:pic>
      <p:pic>
        <p:nvPicPr>
          <p:cNvPr id="15" name="Picture 14">
            <a:extLst>
              <a:ext uri="{FF2B5EF4-FFF2-40B4-BE49-F238E27FC236}">
                <a16:creationId xmlns:a16="http://schemas.microsoft.com/office/drawing/2014/main" id="{DA90893F-8E7E-9C4E-AD85-1D541A89E6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8937054">
            <a:off x="5454502" y="2695469"/>
            <a:ext cx="356854" cy="212249"/>
          </a:xfrm>
          <a:prstGeom prst="rect">
            <a:avLst/>
          </a:prstGeom>
        </p:spPr>
      </p:pic>
      <p:pic>
        <p:nvPicPr>
          <p:cNvPr id="16" name="Picture 15">
            <a:extLst>
              <a:ext uri="{FF2B5EF4-FFF2-40B4-BE49-F238E27FC236}">
                <a16:creationId xmlns:a16="http://schemas.microsoft.com/office/drawing/2014/main" id="{DA90893F-8E7E-9C4E-AD85-1D541A89E6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4553" y="3249935"/>
            <a:ext cx="356854" cy="212249"/>
          </a:xfrm>
          <a:prstGeom prst="rect">
            <a:avLst/>
          </a:prstGeom>
        </p:spPr>
      </p:pic>
    </p:spTree>
    <p:extLst>
      <p:ext uri="{BB962C8B-B14F-4D97-AF65-F5344CB8AC3E}">
        <p14:creationId xmlns:p14="http://schemas.microsoft.com/office/powerpoint/2010/main" val="3247176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50"/>
                                        <p:tgtEl>
                                          <p:spTgt spid="16"/>
                                        </p:tgtEl>
                                      </p:cBhvr>
                                    </p:animEffect>
                                  </p:childTnLst>
                                </p:cTn>
                              </p:par>
                            </p:childTnLst>
                          </p:cTn>
                        </p:par>
                        <p:par>
                          <p:cTn id="24" fill="hold">
                            <p:stCondLst>
                              <p:cond delay="475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750"/>
                                        <p:tgtEl>
                                          <p:spTgt spid="9"/>
                                        </p:tgtEl>
                                      </p:cBhvr>
                                    </p:animEffect>
                                  </p:childTnLst>
                                </p:cTn>
                              </p:par>
                            </p:childTnLst>
                          </p:cTn>
                        </p:par>
                        <p:par>
                          <p:cTn id="32" fill="hold">
                            <p:stCondLst>
                              <p:cond delay="67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96F9-E671-EF4D-A561-F71F85267535}"/>
              </a:ext>
            </a:extLst>
          </p:cNvPr>
          <p:cNvSpPr txBox="1"/>
          <p:nvPr/>
        </p:nvSpPr>
        <p:spPr>
          <a:xfrm>
            <a:off x="1719185" y="1383295"/>
            <a:ext cx="8252847" cy="5478423"/>
          </a:xfrm>
          <a:prstGeom prst="rect">
            <a:avLst/>
          </a:prstGeom>
          <a:noFill/>
        </p:spPr>
        <p:txBody>
          <a:bodyPr wrap="square" rtlCol="0">
            <a:spAutoFit/>
          </a:bodyPr>
          <a:lstStyle/>
          <a:p>
            <a:r>
              <a:rPr lang="en-GB" sz="3600" b="1" dirty="0" smtClean="0">
                <a:solidFill>
                  <a:srgbClr val="6E5787"/>
                </a:solidFill>
                <a:latin typeface="Arial" panose="020B0604020202020204" pitchFamily="34" charset="0"/>
                <a:cs typeface="Arial" panose="020B0604020202020204" pitchFamily="34" charset="0"/>
              </a:rPr>
              <a:t>NHS England Evaluation</a:t>
            </a:r>
          </a:p>
          <a:p>
            <a:endParaRPr lang="en-GB" sz="2000" b="1" dirty="0" smtClean="0">
              <a:solidFill>
                <a:srgbClr val="6E5787"/>
              </a:solidFill>
              <a:latin typeface="Arial" panose="020B0604020202020204" pitchFamily="34" charset="0"/>
              <a:cs typeface="Arial" panose="020B0604020202020204" pitchFamily="34" charset="0"/>
            </a:endParaRPr>
          </a:p>
          <a:p>
            <a:r>
              <a:rPr lang="en-GB" sz="2000" b="1" dirty="0">
                <a:solidFill>
                  <a:srgbClr val="6E5787"/>
                </a:solidFill>
                <a:latin typeface="Arial" panose="020B0604020202020204" pitchFamily="34" charset="0"/>
                <a:cs typeface="Arial" panose="020B0604020202020204" pitchFamily="34" charset="0"/>
              </a:rPr>
              <a:t>Summer 2018: </a:t>
            </a:r>
            <a:r>
              <a:rPr lang="en-GB" sz="2000" dirty="0">
                <a:latin typeface="Arial" panose="020B0604020202020204" pitchFamily="34" charset="0"/>
                <a:cs typeface="Arial" panose="020B0604020202020204" pitchFamily="34" charset="0"/>
              </a:rPr>
              <a:t>41 out of 42 STPs put forward an existing or new FCP service for evaluation. Cited in Long Term Plan in 2019. Consists of:</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27317C"/>
                </a:solidFill>
                <a:latin typeface="Arial" panose="020B0604020202020204" pitchFamily="34" charset="0"/>
                <a:cs typeface="Arial" panose="020B0604020202020204" pitchFamily="34" charset="0"/>
              </a:rPr>
              <a:t>Local context questionnaire </a:t>
            </a:r>
            <a:r>
              <a:rPr lang="en-GB" sz="2000" dirty="0">
                <a:latin typeface="Arial" panose="020B0604020202020204" pitchFamily="34" charset="0"/>
                <a:cs typeface="Arial" panose="020B0604020202020204" pitchFamily="34" charset="0"/>
              </a:rPr>
              <a:t>(re: services’ funding, governance, staffing, providers) </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smtClean="0">
                <a:solidFill>
                  <a:srgbClr val="27317C"/>
                </a:solidFill>
                <a:latin typeface="Arial" panose="020B0604020202020204" pitchFamily="34" charset="0"/>
                <a:cs typeface="Arial" panose="020B0604020202020204" pitchFamily="34" charset="0"/>
              </a:rPr>
              <a:t>FCP </a:t>
            </a:r>
            <a:r>
              <a:rPr lang="en-GB" sz="2000" b="1" dirty="0">
                <a:solidFill>
                  <a:srgbClr val="27317C"/>
                </a:solidFill>
                <a:latin typeface="Arial" panose="020B0604020202020204" pitchFamily="34" charset="0"/>
                <a:cs typeface="Arial" panose="020B0604020202020204" pitchFamily="34" charset="0"/>
              </a:rPr>
              <a:t>appointment data</a:t>
            </a:r>
            <a:r>
              <a:rPr lang="en-GB" sz="2000" dirty="0">
                <a:solidFill>
                  <a:srgbClr val="27317C"/>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captured on practices’ clinical data </a:t>
            </a:r>
            <a:r>
              <a:rPr lang="en-GB" sz="2000" dirty="0" smtClean="0">
                <a:latin typeface="Arial" panose="020B0604020202020204" pitchFamily="34" charset="0"/>
                <a:cs typeface="Arial" panose="020B0604020202020204" pitchFamily="34" charset="0"/>
              </a:rPr>
              <a:t>systems</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Experiences and clinical outcomes </a:t>
            </a:r>
            <a:r>
              <a:rPr lang="en-GB" sz="2000" dirty="0">
                <a:latin typeface="Arial" panose="020B0604020202020204" pitchFamily="34" charset="0"/>
                <a:cs typeface="Arial" panose="020B0604020202020204" pitchFamily="34" charset="0"/>
              </a:rPr>
              <a:t>of </a:t>
            </a:r>
            <a:r>
              <a:rPr lang="en-GB" sz="2000" b="1" dirty="0">
                <a:solidFill>
                  <a:srgbClr val="27317C"/>
                </a:solidFill>
                <a:latin typeface="Arial" panose="020B0604020202020204" pitchFamily="34" charset="0"/>
                <a:cs typeface="Arial" panose="020B0604020202020204" pitchFamily="34" charset="0"/>
              </a:rPr>
              <a:t>patients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PROMs and PREMs), </a:t>
            </a:r>
            <a:r>
              <a:rPr lang="en-GB" sz="2000" b="1" dirty="0">
                <a:solidFill>
                  <a:srgbClr val="27317C"/>
                </a:solidFill>
                <a:latin typeface="Arial" panose="020B0604020202020204" pitchFamily="34" charset="0"/>
                <a:cs typeface="Arial" panose="020B0604020202020204" pitchFamily="34" charset="0"/>
              </a:rPr>
              <a:t>GPs</a:t>
            </a:r>
            <a:r>
              <a:rPr lang="en-GB" sz="2000" dirty="0">
                <a:latin typeface="Arial" panose="020B0604020202020204" pitchFamily="34" charset="0"/>
                <a:cs typeface="Arial" panose="020B0604020202020204" pitchFamily="34" charset="0"/>
              </a:rPr>
              <a:t> and </a:t>
            </a:r>
            <a:r>
              <a:rPr lang="en-GB" sz="2000" b="1" dirty="0">
                <a:solidFill>
                  <a:srgbClr val="27317C"/>
                </a:solidFill>
                <a:latin typeface="Arial" panose="020B0604020202020204" pitchFamily="34" charset="0"/>
                <a:cs typeface="Arial" panose="020B0604020202020204" pitchFamily="34" charset="0"/>
              </a:rPr>
              <a:t>physiotherapists </a:t>
            </a:r>
          </a:p>
          <a:p>
            <a:endParaRPr lang="en-GB" sz="2000" b="1" dirty="0" smtClean="0">
              <a:solidFill>
                <a:srgbClr val="6E5787"/>
              </a:solidFill>
              <a:latin typeface="Arial" panose="020B0604020202020204" pitchFamily="34" charset="0"/>
              <a:cs typeface="Arial" panose="020B0604020202020204" pitchFamily="34" charset="0"/>
            </a:endParaRPr>
          </a:p>
          <a:p>
            <a:endParaRPr lang="en-GB" sz="2000" b="1" dirty="0">
              <a:solidFill>
                <a:srgbClr val="6E5787"/>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defTabSz="914378">
              <a:buFont typeface="+mj-lt"/>
              <a:buAutoNum type="arabicPeriod"/>
            </a:pPr>
            <a:endParaRPr lang="en-GB" dirty="0">
              <a:solidFill>
                <a:srgbClr val="255472"/>
              </a:solidFill>
              <a:latin typeface="Arial" panose="020B0604020202020204" pitchFamily="34" charset="0"/>
              <a:cs typeface="Arial" panose="020B0604020202020204" pitchFamily="34" charset="0"/>
            </a:endParaRPr>
          </a:p>
          <a:p>
            <a:pPr marL="342900" indent="-342900">
              <a:buAutoNum type="arabicPeriod"/>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45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TotalTime>
  <Words>3142</Words>
  <Application>Microsoft Office PowerPoint</Application>
  <PresentationFormat>Widescreen</PresentationFormat>
  <Paragraphs>431</Paragraphs>
  <Slides>23</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Berns</dc:creator>
  <cp:lastModifiedBy>Mayana McDermott</cp:lastModifiedBy>
  <cp:revision>74</cp:revision>
  <dcterms:created xsi:type="dcterms:W3CDTF">2018-08-23T11:36:32Z</dcterms:created>
  <dcterms:modified xsi:type="dcterms:W3CDTF">2019-11-27T12:02:01Z</dcterms:modified>
</cp:coreProperties>
</file>