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A3094230"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 id="2147483660" r:id="rId2"/>
    <p:sldMasterId id="2147483674" r:id="rId3"/>
  </p:sldMasterIdLst>
  <p:notesMasterIdLst>
    <p:notesMasterId r:id="rId30"/>
  </p:notesMasterIdLst>
  <p:sldIdLst>
    <p:sldId id="2147376603" r:id="rId4"/>
    <p:sldId id="2147376632" r:id="rId5"/>
    <p:sldId id="406" r:id="rId6"/>
    <p:sldId id="258" r:id="rId7"/>
    <p:sldId id="2147376592" r:id="rId8"/>
    <p:sldId id="393" r:id="rId9"/>
    <p:sldId id="2147376618" r:id="rId10"/>
    <p:sldId id="1184" r:id="rId11"/>
    <p:sldId id="2147376602" r:id="rId12"/>
    <p:sldId id="428" r:id="rId13"/>
    <p:sldId id="382" r:id="rId14"/>
    <p:sldId id="1374" r:id="rId15"/>
    <p:sldId id="511" r:id="rId16"/>
    <p:sldId id="370" r:id="rId17"/>
    <p:sldId id="300" r:id="rId18"/>
    <p:sldId id="296" r:id="rId19"/>
    <p:sldId id="2147376615" r:id="rId20"/>
    <p:sldId id="2147376623" r:id="rId21"/>
    <p:sldId id="2147376624" r:id="rId22"/>
    <p:sldId id="2147376625" r:id="rId23"/>
    <p:sldId id="2147376626" r:id="rId24"/>
    <p:sldId id="2147376627" r:id="rId25"/>
    <p:sldId id="2147376628" r:id="rId26"/>
    <p:sldId id="2147376629" r:id="rId27"/>
    <p:sldId id="2147376630" r:id="rId28"/>
    <p:sldId id="2147376631"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F80CA0FF-AEDA-4B3B-BF1C-844A83D0A111}">
  <a:tblStyle styleId="{F80CA0FF-AEDA-4B3B-BF1C-844A83D0A11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71"/>
    <p:restoredTop sz="94580"/>
  </p:normalViewPr>
  <p:slideViewPr>
    <p:cSldViewPr snapToGrid="0">
      <p:cViewPr>
        <p:scale>
          <a:sx n="118" d="100"/>
          <a:sy n="118" d="100"/>
        </p:scale>
        <p:origin x="-420" y="-25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1.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1.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1979873A-6039-4D54-9C73-13A67B9F050F}"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DCCC99CF-949B-4C50-9A36-C675FDEF376D}">
      <dgm:prSet/>
      <dgm:spPr/>
      <dgm:t>
        <a:bodyPr/>
        <a:lstStyle/>
        <a:p>
          <a:pPr>
            <a:defRPr cap="all"/>
          </a:pPr>
          <a:r>
            <a:rPr lang="en-GB" dirty="0"/>
            <a:t>More structure and planning into our week-to-week activities, we have created an activity board where the individuals can choose want, they like to do each day. </a:t>
          </a:r>
          <a:endParaRPr lang="en-US" dirty="0"/>
        </a:p>
      </dgm:t>
    </dgm:pt>
    <dgm:pt modelId="{47056CFB-A947-446B-9632-FD0620293574}" type="parTrans" cxnId="{A793882E-53A1-4B0C-9F34-EBF875468752}">
      <dgm:prSet/>
      <dgm:spPr/>
      <dgm:t>
        <a:bodyPr/>
        <a:lstStyle/>
        <a:p>
          <a:endParaRPr lang="en-US"/>
        </a:p>
      </dgm:t>
    </dgm:pt>
    <dgm:pt modelId="{04F8BCA7-0D82-434C-84D8-8D331D446731}" type="sibTrans" cxnId="{A793882E-53A1-4B0C-9F34-EBF875468752}">
      <dgm:prSet/>
      <dgm:spPr/>
      <dgm:t>
        <a:bodyPr/>
        <a:lstStyle/>
        <a:p>
          <a:endParaRPr lang="en-US"/>
        </a:p>
      </dgm:t>
    </dgm:pt>
    <dgm:pt modelId="{DF7C2E21-D848-46D2-9928-4EBC766F3CFA}">
      <dgm:prSet/>
      <dgm:spPr/>
      <dgm:t>
        <a:bodyPr/>
        <a:lstStyle/>
        <a:p>
          <a:pPr>
            <a:defRPr cap="all"/>
          </a:pPr>
          <a:r>
            <a:rPr lang="en-GB" dirty="0"/>
            <a:t>Getting the people, we support to get involved in the day to day running of the home, by helping more and making the activities fun to do </a:t>
          </a:r>
          <a:endParaRPr lang="en-US" dirty="0"/>
        </a:p>
      </dgm:t>
    </dgm:pt>
    <dgm:pt modelId="{2C0A87AF-4720-4294-9D7A-289D441D6269}" type="parTrans" cxnId="{9FA63135-1403-483A-A085-0A0A22378347}">
      <dgm:prSet/>
      <dgm:spPr/>
      <dgm:t>
        <a:bodyPr/>
        <a:lstStyle/>
        <a:p>
          <a:endParaRPr lang="en-US"/>
        </a:p>
      </dgm:t>
    </dgm:pt>
    <dgm:pt modelId="{D4C565B2-DD8A-47D3-8AD0-F22BC05D82A3}" type="sibTrans" cxnId="{9FA63135-1403-483A-A085-0A0A22378347}">
      <dgm:prSet/>
      <dgm:spPr/>
      <dgm:t>
        <a:bodyPr/>
        <a:lstStyle/>
        <a:p>
          <a:endParaRPr lang="en-US"/>
        </a:p>
      </dgm:t>
    </dgm:pt>
    <dgm:pt modelId="{2ACEE8E1-F955-4A37-B284-3367E420DC37}">
      <dgm:prSet/>
      <dgm:spPr/>
      <dgm:t>
        <a:bodyPr/>
        <a:lstStyle/>
        <a:p>
          <a:pPr>
            <a:defRPr cap="all"/>
          </a:pPr>
          <a:r>
            <a:rPr lang="en-GB" dirty="0"/>
            <a:t>We are planning on going to more trips, further afield</a:t>
          </a:r>
          <a:endParaRPr lang="en-US" dirty="0"/>
        </a:p>
      </dgm:t>
    </dgm:pt>
    <dgm:pt modelId="{1ED1F934-225C-4270-ADA2-3B2074E59164}" type="parTrans" cxnId="{2A46D67D-F41A-421E-B9D4-A57E283189DD}">
      <dgm:prSet/>
      <dgm:spPr/>
      <dgm:t>
        <a:bodyPr/>
        <a:lstStyle/>
        <a:p>
          <a:endParaRPr lang="en-US"/>
        </a:p>
      </dgm:t>
    </dgm:pt>
    <dgm:pt modelId="{1594B424-D82E-45B0-8CFF-043AAB41A382}" type="sibTrans" cxnId="{2A46D67D-F41A-421E-B9D4-A57E283189DD}">
      <dgm:prSet/>
      <dgm:spPr/>
      <dgm:t>
        <a:bodyPr/>
        <a:lstStyle/>
        <a:p>
          <a:endParaRPr lang="en-US"/>
        </a:p>
      </dgm:t>
    </dgm:pt>
    <dgm:pt modelId="{27695B45-90B3-4A55-893D-6B642A50E656}">
      <dgm:prSet/>
      <dgm:spPr/>
      <dgm:t>
        <a:bodyPr/>
        <a:lstStyle/>
        <a:p>
          <a:pPr>
            <a:defRPr cap="all"/>
          </a:pPr>
          <a:r>
            <a:rPr lang="en-GB"/>
            <a:t>Since doing the de-conditioning games, the people we support have lost 14lbs all together </a:t>
          </a:r>
          <a:endParaRPr lang="en-US"/>
        </a:p>
      </dgm:t>
    </dgm:pt>
    <dgm:pt modelId="{41F45585-0B96-4241-BC84-E419950079AF}" type="parTrans" cxnId="{517D6F29-D312-4EB9-9F94-FEAE6DAF0249}">
      <dgm:prSet/>
      <dgm:spPr/>
      <dgm:t>
        <a:bodyPr/>
        <a:lstStyle/>
        <a:p>
          <a:endParaRPr lang="en-US"/>
        </a:p>
      </dgm:t>
    </dgm:pt>
    <dgm:pt modelId="{D322868F-B413-4CA5-94C0-5401C9213A96}" type="sibTrans" cxnId="{517D6F29-D312-4EB9-9F94-FEAE6DAF0249}">
      <dgm:prSet/>
      <dgm:spPr/>
      <dgm:t>
        <a:bodyPr/>
        <a:lstStyle/>
        <a:p>
          <a:endParaRPr lang="en-US"/>
        </a:p>
      </dgm:t>
    </dgm:pt>
    <dgm:pt modelId="{BF18DC55-7A9F-4655-BC19-CAA8C0AF8F66}">
      <dgm:prSet/>
      <dgm:spPr/>
      <dgm:t>
        <a:bodyPr/>
        <a:lstStyle/>
        <a:p>
          <a:pPr>
            <a:defRPr cap="all"/>
          </a:pPr>
          <a:r>
            <a:rPr lang="en-GB"/>
            <a:t>We are going to keep doing our best to stay active and now that the days are brighter, we are not staying indoors </a:t>
          </a:r>
          <a:r>
            <a:rPr lang="en-GB">
              <a:sym typeface="Wingdings" panose="05000000000000000000" pitchFamily="2" charset="2"/>
            </a:rPr>
            <a:t></a:t>
          </a:r>
          <a:r>
            <a:rPr lang="en-GB"/>
            <a:t> </a:t>
          </a:r>
          <a:endParaRPr lang="en-US"/>
        </a:p>
      </dgm:t>
    </dgm:pt>
    <dgm:pt modelId="{7D64B73E-F4F1-45F9-B96C-FA03FAB31FFE}" type="parTrans" cxnId="{B25CC4E3-1D6D-4A92-8011-0E91A7DF15FF}">
      <dgm:prSet/>
      <dgm:spPr/>
      <dgm:t>
        <a:bodyPr/>
        <a:lstStyle/>
        <a:p>
          <a:endParaRPr lang="en-US"/>
        </a:p>
      </dgm:t>
    </dgm:pt>
    <dgm:pt modelId="{0B64FCC7-6FA7-4E16-9E9E-782FB1AB7398}" type="sibTrans" cxnId="{B25CC4E3-1D6D-4A92-8011-0E91A7DF15FF}">
      <dgm:prSet/>
      <dgm:spPr/>
      <dgm:t>
        <a:bodyPr/>
        <a:lstStyle/>
        <a:p>
          <a:endParaRPr lang="en-US"/>
        </a:p>
      </dgm:t>
    </dgm:pt>
    <dgm:pt modelId="{4A42302B-F682-497E-9412-2709A04D5DE1}" type="pres">
      <dgm:prSet presAssocID="{1979873A-6039-4D54-9C73-13A67B9F050F}" presName="root" presStyleCnt="0">
        <dgm:presLayoutVars>
          <dgm:dir/>
          <dgm:resizeHandles val="exact"/>
        </dgm:presLayoutVars>
      </dgm:prSet>
      <dgm:spPr/>
      <dgm:t>
        <a:bodyPr/>
        <a:lstStyle/>
        <a:p>
          <a:endParaRPr lang="en-GB"/>
        </a:p>
      </dgm:t>
    </dgm:pt>
    <dgm:pt modelId="{773B0FB9-130F-4211-A975-049AD0EF367D}" type="pres">
      <dgm:prSet presAssocID="{DCCC99CF-949B-4C50-9A36-C675FDEF376D}" presName="compNode" presStyleCnt="0"/>
      <dgm:spPr/>
    </dgm:pt>
    <dgm:pt modelId="{BED39FDE-E532-4E9C-8490-2152EF9FDDB6}" type="pres">
      <dgm:prSet presAssocID="{DCCC99CF-949B-4C50-9A36-C675FDEF376D}" presName="iconBgRect" presStyleLbl="bgShp" presStyleIdx="0" presStyleCnt="5" custLinFactNeighborX="37160"/>
      <dgm:spPr>
        <a:prstGeom prst="round2DiagRect">
          <a:avLst>
            <a:gd name="adj1" fmla="val 29727"/>
            <a:gd name="adj2" fmla="val 0"/>
          </a:avLst>
        </a:prstGeom>
      </dgm:spPr>
    </dgm:pt>
    <dgm:pt modelId="{3686E7AA-7196-47BC-A061-D71097931C5F}" type="pres">
      <dgm:prSet presAssocID="{DCCC99CF-949B-4C50-9A36-C675FDEF376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Meeting"/>
        </a:ext>
      </dgm:extLst>
    </dgm:pt>
    <dgm:pt modelId="{562272C3-40A0-40C4-888A-5DCED01CFC28}" type="pres">
      <dgm:prSet presAssocID="{DCCC99CF-949B-4C50-9A36-C675FDEF376D}" presName="spaceRect" presStyleCnt="0"/>
      <dgm:spPr/>
    </dgm:pt>
    <dgm:pt modelId="{0C3FB218-08B9-4B0D-AE1F-4D155A0BDE3A}" type="pres">
      <dgm:prSet presAssocID="{DCCC99CF-949B-4C50-9A36-C675FDEF376D}" presName="textRect" presStyleLbl="revTx" presStyleIdx="0" presStyleCnt="5" custScaleX="148220">
        <dgm:presLayoutVars>
          <dgm:chMax val="1"/>
          <dgm:chPref val="1"/>
        </dgm:presLayoutVars>
      </dgm:prSet>
      <dgm:spPr/>
      <dgm:t>
        <a:bodyPr/>
        <a:lstStyle/>
        <a:p>
          <a:endParaRPr lang="en-GB"/>
        </a:p>
      </dgm:t>
    </dgm:pt>
    <dgm:pt modelId="{56A85D86-9DCB-41A3-BE88-50D9F46C8C4B}" type="pres">
      <dgm:prSet presAssocID="{04F8BCA7-0D82-434C-84D8-8D331D446731}" presName="sibTrans" presStyleCnt="0"/>
      <dgm:spPr/>
    </dgm:pt>
    <dgm:pt modelId="{D1011540-73D5-4A91-8C3F-FA44FAA874D1}" type="pres">
      <dgm:prSet presAssocID="{DF7C2E21-D848-46D2-9928-4EBC766F3CFA}" presName="compNode" presStyleCnt="0"/>
      <dgm:spPr/>
    </dgm:pt>
    <dgm:pt modelId="{862A7C9D-8DE8-4AFC-80DB-1A25EFD29677}" type="pres">
      <dgm:prSet presAssocID="{DF7C2E21-D848-46D2-9928-4EBC766F3CFA}" presName="iconBgRect" presStyleLbl="bgShp" presStyleIdx="1" presStyleCnt="5"/>
      <dgm:spPr>
        <a:prstGeom prst="round2DiagRect">
          <a:avLst>
            <a:gd name="adj1" fmla="val 29727"/>
            <a:gd name="adj2" fmla="val 0"/>
          </a:avLst>
        </a:prstGeom>
      </dgm:spPr>
    </dgm:pt>
    <dgm:pt modelId="{82C30CF9-953F-4506-8AE2-25C311642CDD}" type="pres">
      <dgm:prSet presAssocID="{DF7C2E21-D848-46D2-9928-4EBC766F3CF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Group"/>
        </a:ext>
      </dgm:extLst>
    </dgm:pt>
    <dgm:pt modelId="{BDF5168D-3679-4795-9C39-DBE11F663358}" type="pres">
      <dgm:prSet presAssocID="{DF7C2E21-D848-46D2-9928-4EBC766F3CFA}" presName="spaceRect" presStyleCnt="0"/>
      <dgm:spPr/>
    </dgm:pt>
    <dgm:pt modelId="{6DA96BBC-A80F-4880-8420-130772AA97DE}" type="pres">
      <dgm:prSet presAssocID="{DF7C2E21-D848-46D2-9928-4EBC766F3CFA}" presName="textRect" presStyleLbl="revTx" presStyleIdx="1" presStyleCnt="5" custScaleX="125357">
        <dgm:presLayoutVars>
          <dgm:chMax val="1"/>
          <dgm:chPref val="1"/>
        </dgm:presLayoutVars>
      </dgm:prSet>
      <dgm:spPr/>
      <dgm:t>
        <a:bodyPr/>
        <a:lstStyle/>
        <a:p>
          <a:endParaRPr lang="en-GB"/>
        </a:p>
      </dgm:t>
    </dgm:pt>
    <dgm:pt modelId="{5D48FEA3-684A-4B9E-9626-4B1147F7BC6D}" type="pres">
      <dgm:prSet presAssocID="{D4C565B2-DD8A-47D3-8AD0-F22BC05D82A3}" presName="sibTrans" presStyleCnt="0"/>
      <dgm:spPr/>
    </dgm:pt>
    <dgm:pt modelId="{3816EA7A-06D6-4957-863A-74ADBEA8A260}" type="pres">
      <dgm:prSet presAssocID="{2ACEE8E1-F955-4A37-B284-3367E420DC37}" presName="compNode" presStyleCnt="0"/>
      <dgm:spPr/>
    </dgm:pt>
    <dgm:pt modelId="{6E3568BD-EE81-4A07-A076-F6607D6A945E}" type="pres">
      <dgm:prSet presAssocID="{2ACEE8E1-F955-4A37-B284-3367E420DC37}" presName="iconBgRect" presStyleLbl="bgShp" presStyleIdx="2" presStyleCnt="5"/>
      <dgm:spPr>
        <a:prstGeom prst="round2DiagRect">
          <a:avLst>
            <a:gd name="adj1" fmla="val 29727"/>
            <a:gd name="adj2" fmla="val 0"/>
          </a:avLst>
        </a:prstGeom>
      </dgm:spPr>
    </dgm:pt>
    <dgm:pt modelId="{9D81DA39-95FA-43A0-A6F3-2A0F5F5761AC}" type="pres">
      <dgm:prSet presAssocID="{2ACEE8E1-F955-4A37-B284-3367E420DC3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Boot"/>
        </a:ext>
      </dgm:extLst>
    </dgm:pt>
    <dgm:pt modelId="{AE012194-1427-4DC9-9B38-BBD858D21FEB}" type="pres">
      <dgm:prSet presAssocID="{2ACEE8E1-F955-4A37-B284-3367E420DC37}" presName="spaceRect" presStyleCnt="0"/>
      <dgm:spPr/>
    </dgm:pt>
    <dgm:pt modelId="{93C6100D-8A5C-4B8D-B8E7-EAA50E651603}" type="pres">
      <dgm:prSet presAssocID="{2ACEE8E1-F955-4A37-B284-3367E420DC37}" presName="textRect" presStyleLbl="revTx" presStyleIdx="2" presStyleCnt="5">
        <dgm:presLayoutVars>
          <dgm:chMax val="1"/>
          <dgm:chPref val="1"/>
        </dgm:presLayoutVars>
      </dgm:prSet>
      <dgm:spPr/>
      <dgm:t>
        <a:bodyPr/>
        <a:lstStyle/>
        <a:p>
          <a:endParaRPr lang="en-GB"/>
        </a:p>
      </dgm:t>
    </dgm:pt>
    <dgm:pt modelId="{EF56B7A1-8B85-4606-93B1-97DB1CF54DE0}" type="pres">
      <dgm:prSet presAssocID="{1594B424-D82E-45B0-8CFF-043AAB41A382}" presName="sibTrans" presStyleCnt="0"/>
      <dgm:spPr/>
    </dgm:pt>
    <dgm:pt modelId="{8FE88BDD-5447-497D-B5A5-2AC141171C46}" type="pres">
      <dgm:prSet presAssocID="{27695B45-90B3-4A55-893D-6B642A50E656}" presName="compNode" presStyleCnt="0"/>
      <dgm:spPr/>
    </dgm:pt>
    <dgm:pt modelId="{03DAACE2-13A1-45D7-A366-07588C65B80B}" type="pres">
      <dgm:prSet presAssocID="{27695B45-90B3-4A55-893D-6B642A50E656}" presName="iconBgRect" presStyleLbl="bgShp" presStyleIdx="3" presStyleCnt="5"/>
      <dgm:spPr>
        <a:prstGeom prst="round2DiagRect">
          <a:avLst>
            <a:gd name="adj1" fmla="val 29727"/>
            <a:gd name="adj2" fmla="val 0"/>
          </a:avLst>
        </a:prstGeom>
      </dgm:spPr>
    </dgm:pt>
    <dgm:pt modelId="{A7B5902E-AD84-4460-B0B8-1FB91BC09736}" type="pres">
      <dgm:prSet presAssocID="{27695B45-90B3-4A55-893D-6B642A50E65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Sport Balls"/>
        </a:ext>
      </dgm:extLst>
    </dgm:pt>
    <dgm:pt modelId="{DBAA9D68-6C94-42C3-9E7C-BFBA3EF2D9EB}" type="pres">
      <dgm:prSet presAssocID="{27695B45-90B3-4A55-893D-6B642A50E656}" presName="spaceRect" presStyleCnt="0"/>
      <dgm:spPr/>
    </dgm:pt>
    <dgm:pt modelId="{3EA1E1DC-8369-4B02-B538-4BB6A497CE28}" type="pres">
      <dgm:prSet presAssocID="{27695B45-90B3-4A55-893D-6B642A50E656}" presName="textRect" presStyleLbl="revTx" presStyleIdx="3" presStyleCnt="5">
        <dgm:presLayoutVars>
          <dgm:chMax val="1"/>
          <dgm:chPref val="1"/>
        </dgm:presLayoutVars>
      </dgm:prSet>
      <dgm:spPr/>
      <dgm:t>
        <a:bodyPr/>
        <a:lstStyle/>
        <a:p>
          <a:endParaRPr lang="en-GB"/>
        </a:p>
      </dgm:t>
    </dgm:pt>
    <dgm:pt modelId="{E38B5882-BED6-4C84-96A3-37917C2991EE}" type="pres">
      <dgm:prSet presAssocID="{D322868F-B413-4CA5-94C0-5401C9213A96}" presName="sibTrans" presStyleCnt="0"/>
      <dgm:spPr/>
    </dgm:pt>
    <dgm:pt modelId="{63236D85-B296-4ECB-A688-944BCA38294D}" type="pres">
      <dgm:prSet presAssocID="{BF18DC55-7A9F-4655-BC19-CAA8C0AF8F66}" presName="compNode" presStyleCnt="0"/>
      <dgm:spPr/>
    </dgm:pt>
    <dgm:pt modelId="{98EED308-4E8B-4A69-8E1B-5026E7C6F90E}" type="pres">
      <dgm:prSet presAssocID="{BF18DC55-7A9F-4655-BC19-CAA8C0AF8F66}" presName="iconBgRect" presStyleLbl="bgShp" presStyleIdx="4" presStyleCnt="5"/>
      <dgm:spPr>
        <a:prstGeom prst="round2DiagRect">
          <a:avLst>
            <a:gd name="adj1" fmla="val 29727"/>
            <a:gd name="adj2" fmla="val 0"/>
          </a:avLst>
        </a:prstGeom>
      </dgm:spPr>
    </dgm:pt>
    <dgm:pt modelId="{939361E6-574F-4E3D-B30B-EBA12A2C6E8D}" type="pres">
      <dgm:prSet presAssocID="{BF18DC55-7A9F-4655-BC19-CAA8C0AF8F6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extLst>
        <a:ext uri="{E40237B7-FDA0-4F09-8148-C483321AD2D9}">
          <dgm14:cNvPr xmlns:dgm14="http://schemas.microsoft.com/office/drawing/2010/diagram" id="0" name="" descr="Sun"/>
        </a:ext>
      </dgm:extLst>
    </dgm:pt>
    <dgm:pt modelId="{8BB25940-83D0-40D8-BE35-558A535E54AA}" type="pres">
      <dgm:prSet presAssocID="{BF18DC55-7A9F-4655-BC19-CAA8C0AF8F66}" presName="spaceRect" presStyleCnt="0"/>
      <dgm:spPr/>
    </dgm:pt>
    <dgm:pt modelId="{40DE2266-FE6C-47AB-BB45-CF8F6BDA1BD6}" type="pres">
      <dgm:prSet presAssocID="{BF18DC55-7A9F-4655-BC19-CAA8C0AF8F66}" presName="textRect" presStyleLbl="revTx" presStyleIdx="4" presStyleCnt="5">
        <dgm:presLayoutVars>
          <dgm:chMax val="1"/>
          <dgm:chPref val="1"/>
        </dgm:presLayoutVars>
      </dgm:prSet>
      <dgm:spPr/>
      <dgm:t>
        <a:bodyPr/>
        <a:lstStyle/>
        <a:p>
          <a:endParaRPr lang="en-GB"/>
        </a:p>
      </dgm:t>
    </dgm:pt>
  </dgm:ptLst>
  <dgm:cxnLst>
    <dgm:cxn modelId="{FEC29CC5-C062-4ED7-A7D3-DC952599157B}" type="presOf" srcId="{BF18DC55-7A9F-4655-BC19-CAA8C0AF8F66}" destId="{40DE2266-FE6C-47AB-BB45-CF8F6BDA1BD6}" srcOrd="0" destOrd="0" presId="urn:microsoft.com/office/officeart/2018/5/layout/IconLeafLabelList"/>
    <dgm:cxn modelId="{AA6475DA-31D8-4BDD-A506-676858DD402E}" type="presOf" srcId="{27695B45-90B3-4A55-893D-6B642A50E656}" destId="{3EA1E1DC-8369-4B02-B538-4BB6A497CE28}" srcOrd="0" destOrd="0" presId="urn:microsoft.com/office/officeart/2018/5/layout/IconLeafLabelList"/>
    <dgm:cxn modelId="{A793882E-53A1-4B0C-9F34-EBF875468752}" srcId="{1979873A-6039-4D54-9C73-13A67B9F050F}" destId="{DCCC99CF-949B-4C50-9A36-C675FDEF376D}" srcOrd="0" destOrd="0" parTransId="{47056CFB-A947-446B-9632-FD0620293574}" sibTransId="{04F8BCA7-0D82-434C-84D8-8D331D446731}"/>
    <dgm:cxn modelId="{517D6F29-D312-4EB9-9F94-FEAE6DAF0249}" srcId="{1979873A-6039-4D54-9C73-13A67B9F050F}" destId="{27695B45-90B3-4A55-893D-6B642A50E656}" srcOrd="3" destOrd="0" parTransId="{41F45585-0B96-4241-BC84-E419950079AF}" sibTransId="{D322868F-B413-4CA5-94C0-5401C9213A96}"/>
    <dgm:cxn modelId="{B25CC4E3-1D6D-4A92-8011-0E91A7DF15FF}" srcId="{1979873A-6039-4D54-9C73-13A67B9F050F}" destId="{BF18DC55-7A9F-4655-BC19-CAA8C0AF8F66}" srcOrd="4" destOrd="0" parTransId="{7D64B73E-F4F1-45F9-B96C-FA03FAB31FFE}" sibTransId="{0B64FCC7-6FA7-4E16-9E9E-782FB1AB7398}"/>
    <dgm:cxn modelId="{2A46D67D-F41A-421E-B9D4-A57E283189DD}" srcId="{1979873A-6039-4D54-9C73-13A67B9F050F}" destId="{2ACEE8E1-F955-4A37-B284-3367E420DC37}" srcOrd="2" destOrd="0" parTransId="{1ED1F934-225C-4270-ADA2-3B2074E59164}" sibTransId="{1594B424-D82E-45B0-8CFF-043AAB41A382}"/>
    <dgm:cxn modelId="{CBD0784A-BDE7-4574-8601-8A62331F91FF}" type="presOf" srcId="{DCCC99CF-949B-4C50-9A36-C675FDEF376D}" destId="{0C3FB218-08B9-4B0D-AE1F-4D155A0BDE3A}" srcOrd="0" destOrd="0" presId="urn:microsoft.com/office/officeart/2018/5/layout/IconLeafLabelList"/>
    <dgm:cxn modelId="{9FA63135-1403-483A-A085-0A0A22378347}" srcId="{1979873A-6039-4D54-9C73-13A67B9F050F}" destId="{DF7C2E21-D848-46D2-9928-4EBC766F3CFA}" srcOrd="1" destOrd="0" parTransId="{2C0A87AF-4720-4294-9D7A-289D441D6269}" sibTransId="{D4C565B2-DD8A-47D3-8AD0-F22BC05D82A3}"/>
    <dgm:cxn modelId="{D0319276-F86B-422C-B740-0F728C73B98B}" type="presOf" srcId="{DF7C2E21-D848-46D2-9928-4EBC766F3CFA}" destId="{6DA96BBC-A80F-4880-8420-130772AA97DE}" srcOrd="0" destOrd="0" presId="urn:microsoft.com/office/officeart/2018/5/layout/IconLeafLabelList"/>
    <dgm:cxn modelId="{ACA597C2-36FE-4827-9EE7-09501A9CF444}" type="presOf" srcId="{1979873A-6039-4D54-9C73-13A67B9F050F}" destId="{4A42302B-F682-497E-9412-2709A04D5DE1}" srcOrd="0" destOrd="0" presId="urn:microsoft.com/office/officeart/2018/5/layout/IconLeafLabelList"/>
    <dgm:cxn modelId="{7C3907D7-7F0C-490E-9CE5-11E645BF5ECB}" type="presOf" srcId="{2ACEE8E1-F955-4A37-B284-3367E420DC37}" destId="{93C6100D-8A5C-4B8D-B8E7-EAA50E651603}" srcOrd="0" destOrd="0" presId="urn:microsoft.com/office/officeart/2018/5/layout/IconLeafLabelList"/>
    <dgm:cxn modelId="{0ECA253C-BC04-4696-AC4A-E5F8E4F46F10}" type="presParOf" srcId="{4A42302B-F682-497E-9412-2709A04D5DE1}" destId="{773B0FB9-130F-4211-A975-049AD0EF367D}" srcOrd="0" destOrd="0" presId="urn:microsoft.com/office/officeart/2018/5/layout/IconLeafLabelList"/>
    <dgm:cxn modelId="{DB62CCA9-CD84-4395-B0F8-435029EA4558}" type="presParOf" srcId="{773B0FB9-130F-4211-A975-049AD0EF367D}" destId="{BED39FDE-E532-4E9C-8490-2152EF9FDDB6}" srcOrd="0" destOrd="0" presId="urn:microsoft.com/office/officeart/2018/5/layout/IconLeafLabelList"/>
    <dgm:cxn modelId="{AB1C8991-4F10-4485-A01D-AB40D503E18C}" type="presParOf" srcId="{773B0FB9-130F-4211-A975-049AD0EF367D}" destId="{3686E7AA-7196-47BC-A061-D71097931C5F}" srcOrd="1" destOrd="0" presId="urn:microsoft.com/office/officeart/2018/5/layout/IconLeafLabelList"/>
    <dgm:cxn modelId="{8894BC3C-1EA6-4FD5-889F-BCA16AD92904}" type="presParOf" srcId="{773B0FB9-130F-4211-A975-049AD0EF367D}" destId="{562272C3-40A0-40C4-888A-5DCED01CFC28}" srcOrd="2" destOrd="0" presId="urn:microsoft.com/office/officeart/2018/5/layout/IconLeafLabelList"/>
    <dgm:cxn modelId="{0AB6F363-877F-4308-9B19-713984DAA989}" type="presParOf" srcId="{773B0FB9-130F-4211-A975-049AD0EF367D}" destId="{0C3FB218-08B9-4B0D-AE1F-4D155A0BDE3A}" srcOrd="3" destOrd="0" presId="urn:microsoft.com/office/officeart/2018/5/layout/IconLeafLabelList"/>
    <dgm:cxn modelId="{6C6D64C3-E945-43EB-BDB4-A26C5C1ED457}" type="presParOf" srcId="{4A42302B-F682-497E-9412-2709A04D5DE1}" destId="{56A85D86-9DCB-41A3-BE88-50D9F46C8C4B}" srcOrd="1" destOrd="0" presId="urn:microsoft.com/office/officeart/2018/5/layout/IconLeafLabelList"/>
    <dgm:cxn modelId="{281AB757-83DD-40A4-9F2C-23EBA8C5A57A}" type="presParOf" srcId="{4A42302B-F682-497E-9412-2709A04D5DE1}" destId="{D1011540-73D5-4A91-8C3F-FA44FAA874D1}" srcOrd="2" destOrd="0" presId="urn:microsoft.com/office/officeart/2018/5/layout/IconLeafLabelList"/>
    <dgm:cxn modelId="{A880034D-E8D3-48CB-A315-DFBDCEDEE141}" type="presParOf" srcId="{D1011540-73D5-4A91-8C3F-FA44FAA874D1}" destId="{862A7C9D-8DE8-4AFC-80DB-1A25EFD29677}" srcOrd="0" destOrd="0" presId="urn:microsoft.com/office/officeart/2018/5/layout/IconLeafLabelList"/>
    <dgm:cxn modelId="{4BC0C8A8-699B-4FA1-A0FB-76846F5867F7}" type="presParOf" srcId="{D1011540-73D5-4A91-8C3F-FA44FAA874D1}" destId="{82C30CF9-953F-4506-8AE2-25C311642CDD}" srcOrd="1" destOrd="0" presId="urn:microsoft.com/office/officeart/2018/5/layout/IconLeafLabelList"/>
    <dgm:cxn modelId="{5A4B85C3-35C8-4CCF-A854-6E6D3B6710FD}" type="presParOf" srcId="{D1011540-73D5-4A91-8C3F-FA44FAA874D1}" destId="{BDF5168D-3679-4795-9C39-DBE11F663358}" srcOrd="2" destOrd="0" presId="urn:microsoft.com/office/officeart/2018/5/layout/IconLeafLabelList"/>
    <dgm:cxn modelId="{5EAFFFF2-FD97-40A9-A0FE-6DE0EF2C43A8}" type="presParOf" srcId="{D1011540-73D5-4A91-8C3F-FA44FAA874D1}" destId="{6DA96BBC-A80F-4880-8420-130772AA97DE}" srcOrd="3" destOrd="0" presId="urn:microsoft.com/office/officeart/2018/5/layout/IconLeafLabelList"/>
    <dgm:cxn modelId="{AA38F3CC-5D85-40ED-93EE-9C2FF13BB92D}" type="presParOf" srcId="{4A42302B-F682-497E-9412-2709A04D5DE1}" destId="{5D48FEA3-684A-4B9E-9626-4B1147F7BC6D}" srcOrd="3" destOrd="0" presId="urn:microsoft.com/office/officeart/2018/5/layout/IconLeafLabelList"/>
    <dgm:cxn modelId="{BB756CB4-DB94-41CC-99EB-46C8C4E0DCAF}" type="presParOf" srcId="{4A42302B-F682-497E-9412-2709A04D5DE1}" destId="{3816EA7A-06D6-4957-863A-74ADBEA8A260}" srcOrd="4" destOrd="0" presId="urn:microsoft.com/office/officeart/2018/5/layout/IconLeafLabelList"/>
    <dgm:cxn modelId="{A29A4341-8C46-4904-8304-D3534CC2F12A}" type="presParOf" srcId="{3816EA7A-06D6-4957-863A-74ADBEA8A260}" destId="{6E3568BD-EE81-4A07-A076-F6607D6A945E}" srcOrd="0" destOrd="0" presId="urn:microsoft.com/office/officeart/2018/5/layout/IconLeafLabelList"/>
    <dgm:cxn modelId="{2FBBA69C-A71F-45C2-B574-16FAD57D2136}" type="presParOf" srcId="{3816EA7A-06D6-4957-863A-74ADBEA8A260}" destId="{9D81DA39-95FA-43A0-A6F3-2A0F5F5761AC}" srcOrd="1" destOrd="0" presId="urn:microsoft.com/office/officeart/2018/5/layout/IconLeafLabelList"/>
    <dgm:cxn modelId="{5AB0E8F5-17DE-4A8A-B27D-3AD122BDA6A1}" type="presParOf" srcId="{3816EA7A-06D6-4957-863A-74ADBEA8A260}" destId="{AE012194-1427-4DC9-9B38-BBD858D21FEB}" srcOrd="2" destOrd="0" presId="urn:microsoft.com/office/officeart/2018/5/layout/IconLeafLabelList"/>
    <dgm:cxn modelId="{AA764586-75A0-479F-8773-0B083566A542}" type="presParOf" srcId="{3816EA7A-06D6-4957-863A-74ADBEA8A260}" destId="{93C6100D-8A5C-4B8D-B8E7-EAA50E651603}" srcOrd="3" destOrd="0" presId="urn:microsoft.com/office/officeart/2018/5/layout/IconLeafLabelList"/>
    <dgm:cxn modelId="{7155F304-BDE4-45AF-AE35-828380437BA4}" type="presParOf" srcId="{4A42302B-F682-497E-9412-2709A04D5DE1}" destId="{EF56B7A1-8B85-4606-93B1-97DB1CF54DE0}" srcOrd="5" destOrd="0" presId="urn:microsoft.com/office/officeart/2018/5/layout/IconLeafLabelList"/>
    <dgm:cxn modelId="{B736CCCF-8640-4B1A-966C-305BAE36A4D8}" type="presParOf" srcId="{4A42302B-F682-497E-9412-2709A04D5DE1}" destId="{8FE88BDD-5447-497D-B5A5-2AC141171C46}" srcOrd="6" destOrd="0" presId="urn:microsoft.com/office/officeart/2018/5/layout/IconLeafLabelList"/>
    <dgm:cxn modelId="{156F16B6-FCD0-4232-93F9-FFC31E2837FF}" type="presParOf" srcId="{8FE88BDD-5447-497D-B5A5-2AC141171C46}" destId="{03DAACE2-13A1-45D7-A366-07588C65B80B}" srcOrd="0" destOrd="0" presId="urn:microsoft.com/office/officeart/2018/5/layout/IconLeafLabelList"/>
    <dgm:cxn modelId="{1DE59348-BCD5-4244-8EBD-ADBB5ABE40D8}" type="presParOf" srcId="{8FE88BDD-5447-497D-B5A5-2AC141171C46}" destId="{A7B5902E-AD84-4460-B0B8-1FB91BC09736}" srcOrd="1" destOrd="0" presId="urn:microsoft.com/office/officeart/2018/5/layout/IconLeafLabelList"/>
    <dgm:cxn modelId="{CD8C029E-5CCD-4736-A2CD-20E489E1A4B2}" type="presParOf" srcId="{8FE88BDD-5447-497D-B5A5-2AC141171C46}" destId="{DBAA9D68-6C94-42C3-9E7C-BFBA3EF2D9EB}" srcOrd="2" destOrd="0" presId="urn:microsoft.com/office/officeart/2018/5/layout/IconLeafLabelList"/>
    <dgm:cxn modelId="{3B69E9C9-2AD8-4053-89B0-936D44ABF179}" type="presParOf" srcId="{8FE88BDD-5447-497D-B5A5-2AC141171C46}" destId="{3EA1E1DC-8369-4B02-B538-4BB6A497CE28}" srcOrd="3" destOrd="0" presId="urn:microsoft.com/office/officeart/2018/5/layout/IconLeafLabelList"/>
    <dgm:cxn modelId="{169C1737-7A27-43EC-8A3A-6011B11C6101}" type="presParOf" srcId="{4A42302B-F682-497E-9412-2709A04D5DE1}" destId="{E38B5882-BED6-4C84-96A3-37917C2991EE}" srcOrd="7" destOrd="0" presId="urn:microsoft.com/office/officeart/2018/5/layout/IconLeafLabelList"/>
    <dgm:cxn modelId="{F28075A2-D2D4-4182-9E2E-450905461EF0}" type="presParOf" srcId="{4A42302B-F682-497E-9412-2709A04D5DE1}" destId="{63236D85-B296-4ECB-A688-944BCA38294D}" srcOrd="8" destOrd="0" presId="urn:microsoft.com/office/officeart/2018/5/layout/IconLeafLabelList"/>
    <dgm:cxn modelId="{3C025470-1687-4880-9AD3-78AFCFA6B731}" type="presParOf" srcId="{63236D85-B296-4ECB-A688-944BCA38294D}" destId="{98EED308-4E8B-4A69-8E1B-5026E7C6F90E}" srcOrd="0" destOrd="0" presId="urn:microsoft.com/office/officeart/2018/5/layout/IconLeafLabelList"/>
    <dgm:cxn modelId="{BC4D12AC-2AC0-458B-B6DA-24B1789A26CF}" type="presParOf" srcId="{63236D85-B296-4ECB-A688-944BCA38294D}" destId="{939361E6-574F-4E3D-B30B-EBA12A2C6E8D}" srcOrd="1" destOrd="0" presId="urn:microsoft.com/office/officeart/2018/5/layout/IconLeafLabelList"/>
    <dgm:cxn modelId="{B8C7E92E-5395-4084-AC2A-E61B97D310E1}" type="presParOf" srcId="{63236D85-B296-4ECB-A688-944BCA38294D}" destId="{8BB25940-83D0-40D8-BE35-558A535E54AA}" srcOrd="2" destOrd="0" presId="urn:microsoft.com/office/officeart/2018/5/layout/IconLeafLabelList"/>
    <dgm:cxn modelId="{C2AF55B8-8958-4503-B8B6-E83AE51EF52C}" type="presParOf" srcId="{63236D85-B296-4ECB-A688-944BCA38294D}" destId="{40DE2266-FE6C-47AB-BB45-CF8F6BDA1BD6}" srcOrd="3" destOrd="0" presId="urn:microsoft.com/office/officeart/2018/5/layout/IconLeafLabel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D39FDE-E532-4E9C-8490-2152EF9FDDB6}">
      <dsp:nvSpPr>
        <dsp:cNvPr id="0" name=""/>
        <dsp:cNvSpPr/>
      </dsp:nvSpPr>
      <dsp:spPr>
        <a:xfrm>
          <a:off x="1128701" y="14504"/>
          <a:ext cx="1004712" cy="100471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86E7AA-7196-47BC-A061-D71097931C5F}">
      <dsp:nvSpPr>
        <dsp:cNvPr id="0" name=""/>
        <dsp:cNvSpPr/>
      </dsp:nvSpPr>
      <dsp:spPr>
        <a:xfrm>
          <a:off x="969469" y="228623"/>
          <a:ext cx="576474" cy="5764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3FB218-08B9-4B0D-AE1F-4D155A0BDE3A}">
      <dsp:nvSpPr>
        <dsp:cNvPr id="0" name=""/>
        <dsp:cNvSpPr/>
      </dsp:nvSpPr>
      <dsp:spPr>
        <a:xfrm>
          <a:off x="37063" y="1332161"/>
          <a:ext cx="2441287" cy="853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dirty="0"/>
            <a:t>More structure and planning into our week-to-week activities, we have created an activity board where the individuals can choose want, they like to do each day. </a:t>
          </a:r>
          <a:endParaRPr lang="en-US" sz="1100" kern="1200" dirty="0"/>
        </a:p>
      </dsp:txBody>
      <dsp:txXfrm>
        <a:off x="37063" y="1332161"/>
        <a:ext cx="2441287" cy="853915"/>
      </dsp:txXfrm>
    </dsp:sp>
    <dsp:sp modelId="{862A7C9D-8DE8-4AFC-80DB-1A25EFD29677}">
      <dsp:nvSpPr>
        <dsp:cNvPr id="0" name=""/>
        <dsp:cNvSpPr/>
      </dsp:nvSpPr>
      <dsp:spPr>
        <a:xfrm>
          <a:off x="3296590" y="14504"/>
          <a:ext cx="1004712" cy="100471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C30CF9-953F-4506-8AE2-25C311642CDD}">
      <dsp:nvSpPr>
        <dsp:cNvPr id="0" name=""/>
        <dsp:cNvSpPr/>
      </dsp:nvSpPr>
      <dsp:spPr>
        <a:xfrm>
          <a:off x="3510709" y="228623"/>
          <a:ext cx="576474" cy="5764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DA96BBC-A80F-4880-8420-130772AA97DE}">
      <dsp:nvSpPr>
        <dsp:cNvPr id="0" name=""/>
        <dsp:cNvSpPr/>
      </dsp:nvSpPr>
      <dsp:spPr>
        <a:xfrm>
          <a:off x="2766588" y="1332161"/>
          <a:ext cx="2064717" cy="853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dirty="0"/>
            <a:t>Getting the people, we support to get involved in the day to day running of the home, by helping more and making the activities fun to do </a:t>
          </a:r>
          <a:endParaRPr lang="en-US" sz="1100" kern="1200" dirty="0"/>
        </a:p>
      </dsp:txBody>
      <dsp:txXfrm>
        <a:off x="2766588" y="1332161"/>
        <a:ext cx="2064717" cy="853915"/>
      </dsp:txXfrm>
    </dsp:sp>
    <dsp:sp modelId="{6E3568BD-EE81-4A07-A076-F6607D6A945E}">
      <dsp:nvSpPr>
        <dsp:cNvPr id="0" name=""/>
        <dsp:cNvSpPr/>
      </dsp:nvSpPr>
      <dsp:spPr>
        <a:xfrm>
          <a:off x="5440722" y="14504"/>
          <a:ext cx="1004712" cy="100471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81DA39-95FA-43A0-A6F3-2A0F5F5761AC}">
      <dsp:nvSpPr>
        <dsp:cNvPr id="0" name=""/>
        <dsp:cNvSpPr/>
      </dsp:nvSpPr>
      <dsp:spPr>
        <a:xfrm>
          <a:off x="5654841" y="228623"/>
          <a:ext cx="576474" cy="5764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C6100D-8A5C-4B8D-B8E7-EAA50E651603}">
      <dsp:nvSpPr>
        <dsp:cNvPr id="0" name=""/>
        <dsp:cNvSpPr/>
      </dsp:nvSpPr>
      <dsp:spPr>
        <a:xfrm>
          <a:off x="5119543" y="1332161"/>
          <a:ext cx="1647070" cy="853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dirty="0"/>
            <a:t>We are planning on going to more trips, further afield</a:t>
          </a:r>
          <a:endParaRPr lang="en-US" sz="1100" kern="1200" dirty="0"/>
        </a:p>
      </dsp:txBody>
      <dsp:txXfrm>
        <a:off x="5119543" y="1332161"/>
        <a:ext cx="1647070" cy="853915"/>
      </dsp:txXfrm>
    </dsp:sp>
    <dsp:sp modelId="{03DAACE2-13A1-45D7-A366-07588C65B80B}">
      <dsp:nvSpPr>
        <dsp:cNvPr id="0" name=""/>
        <dsp:cNvSpPr/>
      </dsp:nvSpPr>
      <dsp:spPr>
        <a:xfrm>
          <a:off x="7376029" y="14504"/>
          <a:ext cx="1004712" cy="1004712"/>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B5902E-AD84-4460-B0B8-1FB91BC09736}">
      <dsp:nvSpPr>
        <dsp:cNvPr id="0" name=""/>
        <dsp:cNvSpPr/>
      </dsp:nvSpPr>
      <dsp:spPr>
        <a:xfrm>
          <a:off x="7590148" y="228623"/>
          <a:ext cx="576474" cy="5764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A1E1DC-8369-4B02-B538-4BB6A497CE28}">
      <dsp:nvSpPr>
        <dsp:cNvPr id="0" name=""/>
        <dsp:cNvSpPr/>
      </dsp:nvSpPr>
      <dsp:spPr>
        <a:xfrm>
          <a:off x="7054850" y="1332161"/>
          <a:ext cx="1647070" cy="853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Since doing the de-conditioning games, the people we support have lost 14lbs all together </a:t>
          </a:r>
          <a:endParaRPr lang="en-US" sz="1100" kern="1200"/>
        </a:p>
      </dsp:txBody>
      <dsp:txXfrm>
        <a:off x="7054850" y="1332161"/>
        <a:ext cx="1647070" cy="853915"/>
      </dsp:txXfrm>
    </dsp:sp>
    <dsp:sp modelId="{98EED308-4E8B-4A69-8E1B-5026E7C6F90E}">
      <dsp:nvSpPr>
        <dsp:cNvPr id="0" name=""/>
        <dsp:cNvSpPr/>
      </dsp:nvSpPr>
      <dsp:spPr>
        <a:xfrm>
          <a:off x="9311337" y="14504"/>
          <a:ext cx="1004712" cy="1004712"/>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9361E6-574F-4E3D-B30B-EBA12A2C6E8D}">
      <dsp:nvSpPr>
        <dsp:cNvPr id="0" name=""/>
        <dsp:cNvSpPr/>
      </dsp:nvSpPr>
      <dsp:spPr>
        <a:xfrm>
          <a:off x="9525456" y="228623"/>
          <a:ext cx="576474" cy="57647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DE2266-FE6C-47AB-BB45-CF8F6BDA1BD6}">
      <dsp:nvSpPr>
        <dsp:cNvPr id="0" name=""/>
        <dsp:cNvSpPr/>
      </dsp:nvSpPr>
      <dsp:spPr>
        <a:xfrm>
          <a:off x="8990158" y="1332161"/>
          <a:ext cx="1647070" cy="853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488950">
            <a:lnSpc>
              <a:spcPct val="90000"/>
            </a:lnSpc>
            <a:spcBef>
              <a:spcPct val="0"/>
            </a:spcBef>
            <a:spcAft>
              <a:spcPct val="35000"/>
            </a:spcAft>
            <a:defRPr cap="all"/>
          </a:pPr>
          <a:r>
            <a:rPr lang="en-GB" sz="1100" kern="1200"/>
            <a:t>We are going to keep doing our best to stay active and now that the days are brighter, we are not staying indoors </a:t>
          </a:r>
          <a:r>
            <a:rPr lang="en-GB" sz="1100" kern="1200">
              <a:sym typeface="Wingdings" panose="05000000000000000000" pitchFamily="2" charset="2"/>
            </a:rPr>
            <a:t></a:t>
          </a:r>
          <a:r>
            <a:rPr lang="en-GB" sz="1100" kern="1200"/>
            <a:t> </a:t>
          </a:r>
          <a:endParaRPr lang="en-US" sz="1100" kern="1200"/>
        </a:p>
      </dsp:txBody>
      <dsp:txXfrm>
        <a:off x="8990158" y="1332161"/>
        <a:ext cx="1647070" cy="853915"/>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xmlns="">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395896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A86982C-31FF-4E5B-8A82-9BD462B10669}" type="slidenum">
              <a:rPr lang="en-GB" smtClean="0">
                <a:solidFill>
                  <a:prstClr val="black"/>
                </a:solidFill>
                <a:latin typeface="Calibri"/>
              </a:rPr>
              <a:pPr/>
              <a:t>1</a:t>
            </a:fld>
            <a:endParaRPr lang="en-GB" dirty="0">
              <a:solidFill>
                <a:prstClr val="black"/>
              </a:solidFill>
              <a:latin typeface="Calibri"/>
            </a:endParaRPr>
          </a:p>
        </p:txBody>
      </p:sp>
    </p:spTree>
    <p:extLst>
      <p:ext uri="{BB962C8B-B14F-4D97-AF65-F5344CB8AC3E}">
        <p14:creationId xmlns:p14="http://schemas.microsoft.com/office/powerpoint/2010/main" val="3426736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86982C-31FF-4E5B-8A82-9BD462B10669}" type="slidenum">
              <a:rPr lang="en-GB" smtClean="0"/>
              <a:t>14</a:t>
            </a:fld>
            <a:endParaRPr lang="en-GB"/>
          </a:p>
        </p:txBody>
      </p:sp>
    </p:spTree>
    <p:extLst>
      <p:ext uri="{BB962C8B-B14F-4D97-AF65-F5344CB8AC3E}">
        <p14:creationId xmlns:p14="http://schemas.microsoft.com/office/powerpoint/2010/main" val="3480179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8" name="Google Shape;1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0" name="Google Shape;11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7907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6972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4234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76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0" name="Google Shape;11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63012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2831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7682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3852" y="8684899"/>
            <a:ext cx="2972547" cy="457639"/>
          </a:xfrm>
          <a:prstGeom prst="rect">
            <a:avLst/>
          </a:prstGeom>
        </p:spPr>
        <p:txBody>
          <a:bodyPr/>
          <a:lstStyle/>
          <a:p>
            <a:fld id="{C3CD461A-F682-4A95-8194-B9A8E40FCAEF}" type="slidenum">
              <a:rPr lang="en-GB" smtClean="0"/>
              <a:t>9</a:t>
            </a:fld>
            <a:endParaRPr lang="en-GB"/>
          </a:p>
        </p:txBody>
      </p:sp>
    </p:spTree>
    <p:extLst>
      <p:ext uri="{BB962C8B-B14F-4D97-AF65-F5344CB8AC3E}">
        <p14:creationId xmlns:p14="http://schemas.microsoft.com/office/powerpoint/2010/main" val="307081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4909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Recondition the Nation</a:t>
            </a:r>
            <a:endParaRPr/>
          </a:p>
        </p:txBody>
      </p:sp>
      <p:sp>
        <p:nvSpPr>
          <p:cNvPr id="26" name="Google Shape;26;p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solidFill>
          <a:schemeClr val="accent1"/>
        </a:solidFill>
        <a:effectLst/>
      </p:bgPr>
    </p:bg>
    <p:spTree>
      <p:nvGrpSpPr>
        <p:cNvPr id="1" name="Shape 212"/>
        <p:cNvGrpSpPr/>
        <p:nvPr/>
      </p:nvGrpSpPr>
      <p:grpSpPr>
        <a:xfrm>
          <a:off x="0" y="0"/>
          <a:ext cx="0" cy="0"/>
          <a:chOff x="0" y="0"/>
          <a:chExt cx="0" cy="0"/>
        </a:xfrm>
      </p:grpSpPr>
      <p:sp>
        <p:nvSpPr>
          <p:cNvPr id="213" name="Google Shape;213;p16"/>
          <p:cNvSpPr txBox="1">
            <a:spLocks noGrp="1"/>
          </p:cNvSpPr>
          <p:nvPr>
            <p:ph type="ctrTitle"/>
          </p:nvPr>
        </p:nvSpPr>
        <p:spPr>
          <a:xfrm>
            <a:off x="1642080" y="2437867"/>
            <a:ext cx="2568000" cy="502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Font typeface="Spartan"/>
              <a:buNone/>
              <a:defRPr sz="2400" b="0" i="0">
                <a:solidFill>
                  <a:schemeClr val="lt1"/>
                </a:solidFill>
                <a:latin typeface="Helvetica Neue Medium" panose="02000503000000020004" pitchFamily="2" charset="0"/>
                <a:ea typeface="Helvetica Neue Medium" panose="02000503000000020004" pitchFamily="2" charset="0"/>
                <a:cs typeface="Helvetica Neue Medium" panose="02000503000000020004" pitchFamily="2" charset="0"/>
                <a:sym typeface="Spartan"/>
              </a:defRPr>
            </a:lvl1pPr>
            <a:lvl2pPr lvl="1" algn="ctr" rtl="0">
              <a:spcBef>
                <a:spcPts val="0"/>
              </a:spcBef>
              <a:spcAft>
                <a:spcPts val="0"/>
              </a:spcAft>
              <a:buClr>
                <a:schemeClr val="lt1"/>
              </a:buClr>
              <a:buSzPts val="1800"/>
              <a:buNone/>
              <a:defRPr sz="1800" b="1">
                <a:solidFill>
                  <a:schemeClr val="lt1"/>
                </a:solidFill>
              </a:defRPr>
            </a:lvl2pPr>
            <a:lvl3pPr lvl="2" algn="ctr" rtl="0">
              <a:spcBef>
                <a:spcPts val="0"/>
              </a:spcBef>
              <a:spcAft>
                <a:spcPts val="0"/>
              </a:spcAft>
              <a:buClr>
                <a:schemeClr val="lt1"/>
              </a:buClr>
              <a:buSzPts val="1800"/>
              <a:buNone/>
              <a:defRPr sz="1800" b="1">
                <a:solidFill>
                  <a:schemeClr val="lt1"/>
                </a:solidFill>
              </a:defRPr>
            </a:lvl3pPr>
            <a:lvl4pPr lvl="3" algn="ctr" rtl="0">
              <a:spcBef>
                <a:spcPts val="0"/>
              </a:spcBef>
              <a:spcAft>
                <a:spcPts val="0"/>
              </a:spcAft>
              <a:buClr>
                <a:schemeClr val="lt1"/>
              </a:buClr>
              <a:buSzPts val="1800"/>
              <a:buNone/>
              <a:defRPr sz="1800" b="1">
                <a:solidFill>
                  <a:schemeClr val="lt1"/>
                </a:solidFill>
              </a:defRPr>
            </a:lvl4pPr>
            <a:lvl5pPr lvl="4" algn="ctr" rtl="0">
              <a:spcBef>
                <a:spcPts val="0"/>
              </a:spcBef>
              <a:spcAft>
                <a:spcPts val="0"/>
              </a:spcAft>
              <a:buClr>
                <a:schemeClr val="lt1"/>
              </a:buClr>
              <a:buSzPts val="1800"/>
              <a:buNone/>
              <a:defRPr sz="1800" b="1">
                <a:solidFill>
                  <a:schemeClr val="lt1"/>
                </a:solidFill>
              </a:defRPr>
            </a:lvl5pPr>
            <a:lvl6pPr lvl="5" algn="ctr" rtl="0">
              <a:spcBef>
                <a:spcPts val="0"/>
              </a:spcBef>
              <a:spcAft>
                <a:spcPts val="0"/>
              </a:spcAft>
              <a:buClr>
                <a:schemeClr val="lt1"/>
              </a:buClr>
              <a:buSzPts val="1800"/>
              <a:buNone/>
              <a:defRPr sz="1800" b="1">
                <a:solidFill>
                  <a:schemeClr val="lt1"/>
                </a:solidFill>
              </a:defRPr>
            </a:lvl6pPr>
            <a:lvl7pPr lvl="6" algn="ctr" rtl="0">
              <a:spcBef>
                <a:spcPts val="0"/>
              </a:spcBef>
              <a:spcAft>
                <a:spcPts val="0"/>
              </a:spcAft>
              <a:buClr>
                <a:schemeClr val="lt1"/>
              </a:buClr>
              <a:buSzPts val="1800"/>
              <a:buNone/>
              <a:defRPr sz="1800" b="1">
                <a:solidFill>
                  <a:schemeClr val="lt1"/>
                </a:solidFill>
              </a:defRPr>
            </a:lvl7pPr>
            <a:lvl8pPr lvl="7" algn="ctr" rtl="0">
              <a:spcBef>
                <a:spcPts val="0"/>
              </a:spcBef>
              <a:spcAft>
                <a:spcPts val="0"/>
              </a:spcAft>
              <a:buClr>
                <a:schemeClr val="lt1"/>
              </a:buClr>
              <a:buSzPts val="1800"/>
              <a:buNone/>
              <a:defRPr sz="1800" b="1">
                <a:solidFill>
                  <a:schemeClr val="lt1"/>
                </a:solidFill>
              </a:defRPr>
            </a:lvl8pPr>
            <a:lvl9pPr lvl="8" algn="ctr" rtl="0">
              <a:spcBef>
                <a:spcPts val="0"/>
              </a:spcBef>
              <a:spcAft>
                <a:spcPts val="0"/>
              </a:spcAft>
              <a:buClr>
                <a:schemeClr val="lt1"/>
              </a:buClr>
              <a:buSzPts val="1800"/>
              <a:buNone/>
              <a:defRPr sz="1800" b="1">
                <a:solidFill>
                  <a:schemeClr val="lt1"/>
                </a:solidFill>
              </a:defRPr>
            </a:lvl9pPr>
          </a:lstStyle>
          <a:p>
            <a:r>
              <a:rPr lang="en-GB"/>
              <a:t>Click to edit Master title style</a:t>
            </a:r>
            <a:endParaRPr dirty="0"/>
          </a:p>
        </p:txBody>
      </p:sp>
      <p:sp>
        <p:nvSpPr>
          <p:cNvPr id="214" name="Google Shape;214;p16"/>
          <p:cNvSpPr txBox="1">
            <a:spLocks noGrp="1"/>
          </p:cNvSpPr>
          <p:nvPr>
            <p:ph type="subTitle" idx="1"/>
          </p:nvPr>
        </p:nvSpPr>
        <p:spPr>
          <a:xfrm>
            <a:off x="1642067" y="2786501"/>
            <a:ext cx="2568000" cy="9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Spartan Thin"/>
              <a:buNone/>
              <a:defRPr sz="1800" b="0" i="0">
                <a:solidFill>
                  <a:schemeClr val="dk1"/>
                </a:solidFill>
                <a:latin typeface="Helvetica Neue Light" panose="02000403000000020004" pitchFamily="2" charset="0"/>
                <a:ea typeface="Helvetica Neue Light" panose="02000403000000020004" pitchFamily="2" charset="0"/>
                <a:cs typeface="Helvetica Neue Light" panose="02000403000000020004" pitchFamily="2" charset="0"/>
                <a:sym typeface="Spartan Thin"/>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r>
              <a:rPr lang="en-GB"/>
              <a:t>Click to edit Master subtitle style</a:t>
            </a:r>
            <a:endParaRPr dirty="0"/>
          </a:p>
        </p:txBody>
      </p:sp>
      <p:sp>
        <p:nvSpPr>
          <p:cNvPr id="215" name="Google Shape;215;p16"/>
          <p:cNvSpPr txBox="1">
            <a:spLocks noGrp="1"/>
          </p:cNvSpPr>
          <p:nvPr>
            <p:ph type="ctrTitle" idx="2"/>
          </p:nvPr>
        </p:nvSpPr>
        <p:spPr>
          <a:xfrm>
            <a:off x="7981920" y="2437867"/>
            <a:ext cx="2568000" cy="502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Font typeface="Spartan"/>
              <a:buNone/>
              <a:defRPr sz="2400" b="0" i="0">
                <a:solidFill>
                  <a:schemeClr val="lt1"/>
                </a:solidFill>
                <a:latin typeface="Helvetica Neue Medium" panose="02000503000000020004" pitchFamily="2" charset="0"/>
                <a:ea typeface="Helvetica Neue Medium" panose="02000503000000020004" pitchFamily="2" charset="0"/>
                <a:cs typeface="Helvetica Neue Medium" panose="02000503000000020004" pitchFamily="2" charset="0"/>
                <a:sym typeface="Spartan"/>
              </a:defRPr>
            </a:lvl1pPr>
            <a:lvl2pPr lvl="1" algn="ctr" rtl="0">
              <a:spcBef>
                <a:spcPts val="0"/>
              </a:spcBef>
              <a:spcAft>
                <a:spcPts val="0"/>
              </a:spcAft>
              <a:buClr>
                <a:schemeClr val="lt1"/>
              </a:buClr>
              <a:buSzPts val="1800"/>
              <a:buNone/>
              <a:defRPr sz="1800" b="1">
                <a:solidFill>
                  <a:schemeClr val="lt1"/>
                </a:solidFill>
              </a:defRPr>
            </a:lvl2pPr>
            <a:lvl3pPr lvl="2" algn="ctr" rtl="0">
              <a:spcBef>
                <a:spcPts val="0"/>
              </a:spcBef>
              <a:spcAft>
                <a:spcPts val="0"/>
              </a:spcAft>
              <a:buClr>
                <a:schemeClr val="lt1"/>
              </a:buClr>
              <a:buSzPts val="1800"/>
              <a:buNone/>
              <a:defRPr sz="1800" b="1">
                <a:solidFill>
                  <a:schemeClr val="lt1"/>
                </a:solidFill>
              </a:defRPr>
            </a:lvl3pPr>
            <a:lvl4pPr lvl="3" algn="ctr" rtl="0">
              <a:spcBef>
                <a:spcPts val="0"/>
              </a:spcBef>
              <a:spcAft>
                <a:spcPts val="0"/>
              </a:spcAft>
              <a:buClr>
                <a:schemeClr val="lt1"/>
              </a:buClr>
              <a:buSzPts val="1800"/>
              <a:buNone/>
              <a:defRPr sz="1800" b="1">
                <a:solidFill>
                  <a:schemeClr val="lt1"/>
                </a:solidFill>
              </a:defRPr>
            </a:lvl4pPr>
            <a:lvl5pPr lvl="4" algn="ctr" rtl="0">
              <a:spcBef>
                <a:spcPts val="0"/>
              </a:spcBef>
              <a:spcAft>
                <a:spcPts val="0"/>
              </a:spcAft>
              <a:buClr>
                <a:schemeClr val="lt1"/>
              </a:buClr>
              <a:buSzPts val="1800"/>
              <a:buNone/>
              <a:defRPr sz="1800" b="1">
                <a:solidFill>
                  <a:schemeClr val="lt1"/>
                </a:solidFill>
              </a:defRPr>
            </a:lvl5pPr>
            <a:lvl6pPr lvl="5" algn="ctr" rtl="0">
              <a:spcBef>
                <a:spcPts val="0"/>
              </a:spcBef>
              <a:spcAft>
                <a:spcPts val="0"/>
              </a:spcAft>
              <a:buClr>
                <a:schemeClr val="lt1"/>
              </a:buClr>
              <a:buSzPts val="1800"/>
              <a:buNone/>
              <a:defRPr sz="1800" b="1">
                <a:solidFill>
                  <a:schemeClr val="lt1"/>
                </a:solidFill>
              </a:defRPr>
            </a:lvl6pPr>
            <a:lvl7pPr lvl="6" algn="ctr" rtl="0">
              <a:spcBef>
                <a:spcPts val="0"/>
              </a:spcBef>
              <a:spcAft>
                <a:spcPts val="0"/>
              </a:spcAft>
              <a:buClr>
                <a:schemeClr val="lt1"/>
              </a:buClr>
              <a:buSzPts val="1800"/>
              <a:buNone/>
              <a:defRPr sz="1800" b="1">
                <a:solidFill>
                  <a:schemeClr val="lt1"/>
                </a:solidFill>
              </a:defRPr>
            </a:lvl7pPr>
            <a:lvl8pPr lvl="7" algn="ctr" rtl="0">
              <a:spcBef>
                <a:spcPts val="0"/>
              </a:spcBef>
              <a:spcAft>
                <a:spcPts val="0"/>
              </a:spcAft>
              <a:buClr>
                <a:schemeClr val="lt1"/>
              </a:buClr>
              <a:buSzPts val="1800"/>
              <a:buNone/>
              <a:defRPr sz="1800" b="1">
                <a:solidFill>
                  <a:schemeClr val="lt1"/>
                </a:solidFill>
              </a:defRPr>
            </a:lvl8pPr>
            <a:lvl9pPr lvl="8" algn="ctr" rtl="0">
              <a:spcBef>
                <a:spcPts val="0"/>
              </a:spcBef>
              <a:spcAft>
                <a:spcPts val="0"/>
              </a:spcAft>
              <a:buClr>
                <a:schemeClr val="lt1"/>
              </a:buClr>
              <a:buSzPts val="1800"/>
              <a:buNone/>
              <a:defRPr sz="1800" b="1">
                <a:solidFill>
                  <a:schemeClr val="lt1"/>
                </a:solidFill>
              </a:defRPr>
            </a:lvl9pPr>
          </a:lstStyle>
          <a:p>
            <a:r>
              <a:rPr lang="en-GB"/>
              <a:t>Click to edit Master title style</a:t>
            </a:r>
            <a:endParaRPr/>
          </a:p>
        </p:txBody>
      </p:sp>
      <p:sp>
        <p:nvSpPr>
          <p:cNvPr id="216" name="Google Shape;216;p16"/>
          <p:cNvSpPr txBox="1">
            <a:spLocks noGrp="1"/>
          </p:cNvSpPr>
          <p:nvPr>
            <p:ph type="subTitle" idx="3"/>
          </p:nvPr>
        </p:nvSpPr>
        <p:spPr>
          <a:xfrm>
            <a:off x="7981931" y="2786501"/>
            <a:ext cx="2568000" cy="9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Spartan Thin"/>
              <a:buNone/>
              <a:defRPr sz="1800" b="0" i="0">
                <a:solidFill>
                  <a:schemeClr val="dk1"/>
                </a:solidFill>
                <a:latin typeface="Helvetica Neue Light" panose="02000403000000020004" pitchFamily="2" charset="0"/>
                <a:ea typeface="Helvetica Neue Light" panose="02000403000000020004" pitchFamily="2" charset="0"/>
                <a:cs typeface="Helvetica Neue Light" panose="02000403000000020004" pitchFamily="2" charset="0"/>
                <a:sym typeface="Spartan Thin"/>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r>
              <a:rPr lang="en-GB"/>
              <a:t>Click to edit Master subtitle style</a:t>
            </a:r>
            <a:endParaRPr/>
          </a:p>
        </p:txBody>
      </p:sp>
      <p:sp>
        <p:nvSpPr>
          <p:cNvPr id="217" name="Google Shape;217;p16"/>
          <p:cNvSpPr txBox="1">
            <a:spLocks noGrp="1"/>
          </p:cNvSpPr>
          <p:nvPr>
            <p:ph type="ctrTitle" idx="4"/>
          </p:nvPr>
        </p:nvSpPr>
        <p:spPr>
          <a:xfrm>
            <a:off x="4812000" y="2437867"/>
            <a:ext cx="2568000" cy="502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Font typeface="Spartan"/>
              <a:buNone/>
              <a:defRPr sz="2400" b="0" i="0">
                <a:solidFill>
                  <a:schemeClr val="lt1"/>
                </a:solidFill>
                <a:latin typeface="Helvetica Neue Medium" panose="02000503000000020004" pitchFamily="2" charset="0"/>
                <a:ea typeface="Helvetica Neue Medium" panose="02000503000000020004" pitchFamily="2" charset="0"/>
                <a:cs typeface="Helvetica Neue Medium" panose="02000503000000020004" pitchFamily="2" charset="0"/>
                <a:sym typeface="Spartan"/>
              </a:defRPr>
            </a:lvl1pPr>
            <a:lvl2pPr lvl="1" algn="ctr" rtl="0">
              <a:spcBef>
                <a:spcPts val="0"/>
              </a:spcBef>
              <a:spcAft>
                <a:spcPts val="0"/>
              </a:spcAft>
              <a:buClr>
                <a:schemeClr val="lt1"/>
              </a:buClr>
              <a:buSzPts val="1800"/>
              <a:buNone/>
              <a:defRPr sz="1800" b="1">
                <a:solidFill>
                  <a:schemeClr val="lt1"/>
                </a:solidFill>
              </a:defRPr>
            </a:lvl2pPr>
            <a:lvl3pPr lvl="2" algn="ctr" rtl="0">
              <a:spcBef>
                <a:spcPts val="0"/>
              </a:spcBef>
              <a:spcAft>
                <a:spcPts val="0"/>
              </a:spcAft>
              <a:buClr>
                <a:schemeClr val="lt1"/>
              </a:buClr>
              <a:buSzPts val="1800"/>
              <a:buNone/>
              <a:defRPr sz="1800" b="1">
                <a:solidFill>
                  <a:schemeClr val="lt1"/>
                </a:solidFill>
              </a:defRPr>
            </a:lvl3pPr>
            <a:lvl4pPr lvl="3" algn="ctr" rtl="0">
              <a:spcBef>
                <a:spcPts val="0"/>
              </a:spcBef>
              <a:spcAft>
                <a:spcPts val="0"/>
              </a:spcAft>
              <a:buClr>
                <a:schemeClr val="lt1"/>
              </a:buClr>
              <a:buSzPts val="1800"/>
              <a:buNone/>
              <a:defRPr sz="1800" b="1">
                <a:solidFill>
                  <a:schemeClr val="lt1"/>
                </a:solidFill>
              </a:defRPr>
            </a:lvl4pPr>
            <a:lvl5pPr lvl="4" algn="ctr" rtl="0">
              <a:spcBef>
                <a:spcPts val="0"/>
              </a:spcBef>
              <a:spcAft>
                <a:spcPts val="0"/>
              </a:spcAft>
              <a:buClr>
                <a:schemeClr val="lt1"/>
              </a:buClr>
              <a:buSzPts val="1800"/>
              <a:buNone/>
              <a:defRPr sz="1800" b="1">
                <a:solidFill>
                  <a:schemeClr val="lt1"/>
                </a:solidFill>
              </a:defRPr>
            </a:lvl5pPr>
            <a:lvl6pPr lvl="5" algn="ctr" rtl="0">
              <a:spcBef>
                <a:spcPts val="0"/>
              </a:spcBef>
              <a:spcAft>
                <a:spcPts val="0"/>
              </a:spcAft>
              <a:buClr>
                <a:schemeClr val="lt1"/>
              </a:buClr>
              <a:buSzPts val="1800"/>
              <a:buNone/>
              <a:defRPr sz="1800" b="1">
                <a:solidFill>
                  <a:schemeClr val="lt1"/>
                </a:solidFill>
              </a:defRPr>
            </a:lvl6pPr>
            <a:lvl7pPr lvl="6" algn="ctr" rtl="0">
              <a:spcBef>
                <a:spcPts val="0"/>
              </a:spcBef>
              <a:spcAft>
                <a:spcPts val="0"/>
              </a:spcAft>
              <a:buClr>
                <a:schemeClr val="lt1"/>
              </a:buClr>
              <a:buSzPts val="1800"/>
              <a:buNone/>
              <a:defRPr sz="1800" b="1">
                <a:solidFill>
                  <a:schemeClr val="lt1"/>
                </a:solidFill>
              </a:defRPr>
            </a:lvl7pPr>
            <a:lvl8pPr lvl="7" algn="ctr" rtl="0">
              <a:spcBef>
                <a:spcPts val="0"/>
              </a:spcBef>
              <a:spcAft>
                <a:spcPts val="0"/>
              </a:spcAft>
              <a:buClr>
                <a:schemeClr val="lt1"/>
              </a:buClr>
              <a:buSzPts val="1800"/>
              <a:buNone/>
              <a:defRPr sz="1800" b="1">
                <a:solidFill>
                  <a:schemeClr val="lt1"/>
                </a:solidFill>
              </a:defRPr>
            </a:lvl8pPr>
            <a:lvl9pPr lvl="8" algn="ctr" rtl="0">
              <a:spcBef>
                <a:spcPts val="0"/>
              </a:spcBef>
              <a:spcAft>
                <a:spcPts val="0"/>
              </a:spcAft>
              <a:buClr>
                <a:schemeClr val="lt1"/>
              </a:buClr>
              <a:buSzPts val="1800"/>
              <a:buNone/>
              <a:defRPr sz="1800" b="1">
                <a:solidFill>
                  <a:schemeClr val="lt1"/>
                </a:solidFill>
              </a:defRPr>
            </a:lvl9pPr>
          </a:lstStyle>
          <a:p>
            <a:r>
              <a:rPr lang="en-GB"/>
              <a:t>Click to edit Master title style</a:t>
            </a:r>
            <a:endParaRPr/>
          </a:p>
        </p:txBody>
      </p:sp>
      <p:sp>
        <p:nvSpPr>
          <p:cNvPr id="218" name="Google Shape;218;p16"/>
          <p:cNvSpPr txBox="1">
            <a:spLocks noGrp="1"/>
          </p:cNvSpPr>
          <p:nvPr>
            <p:ph type="subTitle" idx="5"/>
          </p:nvPr>
        </p:nvSpPr>
        <p:spPr>
          <a:xfrm>
            <a:off x="4811999" y="2786501"/>
            <a:ext cx="2568000" cy="9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Spartan Thin"/>
              <a:buNone/>
              <a:defRPr sz="1800" b="0" i="0">
                <a:solidFill>
                  <a:schemeClr val="dk1"/>
                </a:solidFill>
                <a:latin typeface="Helvetica Neue Light" panose="02000403000000020004" pitchFamily="2" charset="0"/>
                <a:ea typeface="Helvetica Neue Light" panose="02000403000000020004" pitchFamily="2" charset="0"/>
                <a:cs typeface="Helvetica Neue Light" panose="02000403000000020004" pitchFamily="2" charset="0"/>
                <a:sym typeface="Spartan Thin"/>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r>
              <a:rPr lang="en-GB"/>
              <a:t>Click to edit Master subtitle style</a:t>
            </a:r>
            <a:endParaRPr/>
          </a:p>
        </p:txBody>
      </p:sp>
      <p:sp>
        <p:nvSpPr>
          <p:cNvPr id="219" name="Google Shape;219;p16"/>
          <p:cNvSpPr txBox="1">
            <a:spLocks noGrp="1"/>
          </p:cNvSpPr>
          <p:nvPr>
            <p:ph type="ctrTitle" idx="6"/>
          </p:nvPr>
        </p:nvSpPr>
        <p:spPr>
          <a:xfrm>
            <a:off x="959800" y="585233"/>
            <a:ext cx="10272000" cy="10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Spartan"/>
              <a:buNone/>
              <a:defRPr sz="6000" b="0">
                <a:latin typeface="Northwell" pitchFamily="2" charset="0"/>
                <a:ea typeface="Northwell" pitchFamily="2" charset="0"/>
                <a:cs typeface="Northwell" pitchFamily="2" charset="0"/>
                <a:sym typeface="Spartan"/>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r>
              <a:rPr lang="en-GB"/>
              <a:t>Click to edit Master title style</a:t>
            </a:r>
            <a:endParaRPr/>
          </a:p>
        </p:txBody>
      </p:sp>
      <p:grpSp>
        <p:nvGrpSpPr>
          <p:cNvPr id="220" name="Google Shape;220;p16"/>
          <p:cNvGrpSpPr/>
          <p:nvPr/>
        </p:nvGrpSpPr>
        <p:grpSpPr>
          <a:xfrm>
            <a:off x="10196227" y="4447260"/>
            <a:ext cx="3560791" cy="3885743"/>
            <a:chOff x="7634869" y="2929868"/>
            <a:chExt cx="2670593" cy="2914307"/>
          </a:xfrm>
        </p:grpSpPr>
        <p:sp>
          <p:nvSpPr>
            <p:cNvPr id="221" name="Google Shape;221;p16"/>
            <p:cNvSpPr/>
            <p:nvPr/>
          </p:nvSpPr>
          <p:spPr>
            <a:xfrm rot="1082107">
              <a:off x="7992782" y="3582755"/>
              <a:ext cx="1733518" cy="2043268"/>
            </a:xfrm>
            <a:custGeom>
              <a:avLst/>
              <a:gdLst/>
              <a:ahLst/>
              <a:cxnLst/>
              <a:rect l="l" t="t" r="r" b="b"/>
              <a:pathLst>
                <a:path w="50335" h="59329" extrusionOk="0">
                  <a:moveTo>
                    <a:pt x="25712" y="1"/>
                  </a:moveTo>
                  <a:cubicBezTo>
                    <a:pt x="24221" y="1"/>
                    <a:pt x="22719" y="325"/>
                    <a:pt x="21227" y="1038"/>
                  </a:cubicBezTo>
                  <a:cubicBezTo>
                    <a:pt x="13748" y="4594"/>
                    <a:pt x="5903" y="21054"/>
                    <a:pt x="3410" y="28533"/>
                  </a:cubicBezTo>
                  <a:cubicBezTo>
                    <a:pt x="0" y="38505"/>
                    <a:pt x="2750" y="46020"/>
                    <a:pt x="10412" y="52985"/>
                  </a:cubicBezTo>
                  <a:cubicBezTo>
                    <a:pt x="15319" y="57478"/>
                    <a:pt x="19758" y="59328"/>
                    <a:pt x="24707" y="59328"/>
                  </a:cubicBezTo>
                  <a:cubicBezTo>
                    <a:pt x="28521" y="59328"/>
                    <a:pt x="32637" y="58230"/>
                    <a:pt x="37504" y="56395"/>
                  </a:cubicBezTo>
                  <a:cubicBezTo>
                    <a:pt x="45642" y="53315"/>
                    <a:pt x="50335" y="37185"/>
                    <a:pt x="49272" y="28533"/>
                  </a:cubicBezTo>
                  <a:cubicBezTo>
                    <a:pt x="48135" y="19442"/>
                    <a:pt x="37252" y="1"/>
                    <a:pt x="25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16"/>
            <p:cNvSpPr/>
            <p:nvPr/>
          </p:nvSpPr>
          <p:spPr>
            <a:xfrm rot="2700000">
              <a:off x="8103406" y="3243530"/>
              <a:ext cx="1733519" cy="2043269"/>
            </a:xfrm>
            <a:custGeom>
              <a:avLst/>
              <a:gdLst/>
              <a:ahLst/>
              <a:cxnLst/>
              <a:rect l="l" t="t" r="r" b="b"/>
              <a:pathLst>
                <a:path w="50335" h="59329" extrusionOk="0">
                  <a:moveTo>
                    <a:pt x="25712" y="1"/>
                  </a:moveTo>
                  <a:cubicBezTo>
                    <a:pt x="24221" y="1"/>
                    <a:pt x="22719" y="325"/>
                    <a:pt x="21227" y="1038"/>
                  </a:cubicBezTo>
                  <a:cubicBezTo>
                    <a:pt x="13748" y="4594"/>
                    <a:pt x="5903" y="21054"/>
                    <a:pt x="3410" y="28533"/>
                  </a:cubicBezTo>
                  <a:cubicBezTo>
                    <a:pt x="0" y="38505"/>
                    <a:pt x="2750" y="46020"/>
                    <a:pt x="10412" y="52985"/>
                  </a:cubicBezTo>
                  <a:cubicBezTo>
                    <a:pt x="15319" y="57478"/>
                    <a:pt x="19758" y="59328"/>
                    <a:pt x="24707" y="59328"/>
                  </a:cubicBezTo>
                  <a:cubicBezTo>
                    <a:pt x="28521" y="59328"/>
                    <a:pt x="32637" y="58230"/>
                    <a:pt x="37504" y="56395"/>
                  </a:cubicBezTo>
                  <a:cubicBezTo>
                    <a:pt x="45642" y="53315"/>
                    <a:pt x="50335" y="37185"/>
                    <a:pt x="49272" y="28533"/>
                  </a:cubicBezTo>
                  <a:cubicBezTo>
                    <a:pt x="48135" y="19442"/>
                    <a:pt x="37252" y="1"/>
                    <a:pt x="25712" y="1"/>
                  </a:cubicBezTo>
                  <a:close/>
                </a:path>
              </a:pathLst>
            </a:custGeom>
            <a:no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3" name="Google Shape;223;p16"/>
          <p:cNvSpPr txBox="1">
            <a:spLocks noGrp="1"/>
          </p:cNvSpPr>
          <p:nvPr>
            <p:ph type="ctrTitle" idx="7"/>
          </p:nvPr>
        </p:nvSpPr>
        <p:spPr>
          <a:xfrm>
            <a:off x="1642080" y="4556851"/>
            <a:ext cx="2568000" cy="502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Font typeface="Spartan"/>
              <a:buNone/>
              <a:defRPr sz="2400" b="0" i="0">
                <a:solidFill>
                  <a:schemeClr val="lt1"/>
                </a:solidFill>
                <a:latin typeface="Helvetica Neue Medium" panose="02000503000000020004" pitchFamily="2" charset="0"/>
                <a:ea typeface="Helvetica Neue Medium" panose="02000503000000020004" pitchFamily="2" charset="0"/>
                <a:cs typeface="Helvetica Neue Medium" panose="02000503000000020004" pitchFamily="2" charset="0"/>
                <a:sym typeface="Spartan"/>
              </a:defRPr>
            </a:lvl1pPr>
            <a:lvl2pPr lvl="1" algn="ctr" rtl="0">
              <a:spcBef>
                <a:spcPts val="0"/>
              </a:spcBef>
              <a:spcAft>
                <a:spcPts val="0"/>
              </a:spcAft>
              <a:buClr>
                <a:schemeClr val="lt1"/>
              </a:buClr>
              <a:buSzPts val="1800"/>
              <a:buNone/>
              <a:defRPr sz="1800" b="1">
                <a:solidFill>
                  <a:schemeClr val="lt1"/>
                </a:solidFill>
              </a:defRPr>
            </a:lvl2pPr>
            <a:lvl3pPr lvl="2" algn="ctr" rtl="0">
              <a:spcBef>
                <a:spcPts val="0"/>
              </a:spcBef>
              <a:spcAft>
                <a:spcPts val="0"/>
              </a:spcAft>
              <a:buClr>
                <a:schemeClr val="lt1"/>
              </a:buClr>
              <a:buSzPts val="1800"/>
              <a:buNone/>
              <a:defRPr sz="1800" b="1">
                <a:solidFill>
                  <a:schemeClr val="lt1"/>
                </a:solidFill>
              </a:defRPr>
            </a:lvl3pPr>
            <a:lvl4pPr lvl="3" algn="ctr" rtl="0">
              <a:spcBef>
                <a:spcPts val="0"/>
              </a:spcBef>
              <a:spcAft>
                <a:spcPts val="0"/>
              </a:spcAft>
              <a:buClr>
                <a:schemeClr val="lt1"/>
              </a:buClr>
              <a:buSzPts val="1800"/>
              <a:buNone/>
              <a:defRPr sz="1800" b="1">
                <a:solidFill>
                  <a:schemeClr val="lt1"/>
                </a:solidFill>
              </a:defRPr>
            </a:lvl4pPr>
            <a:lvl5pPr lvl="4" algn="ctr" rtl="0">
              <a:spcBef>
                <a:spcPts val="0"/>
              </a:spcBef>
              <a:spcAft>
                <a:spcPts val="0"/>
              </a:spcAft>
              <a:buClr>
                <a:schemeClr val="lt1"/>
              </a:buClr>
              <a:buSzPts val="1800"/>
              <a:buNone/>
              <a:defRPr sz="1800" b="1">
                <a:solidFill>
                  <a:schemeClr val="lt1"/>
                </a:solidFill>
              </a:defRPr>
            </a:lvl5pPr>
            <a:lvl6pPr lvl="5" algn="ctr" rtl="0">
              <a:spcBef>
                <a:spcPts val="0"/>
              </a:spcBef>
              <a:spcAft>
                <a:spcPts val="0"/>
              </a:spcAft>
              <a:buClr>
                <a:schemeClr val="lt1"/>
              </a:buClr>
              <a:buSzPts val="1800"/>
              <a:buNone/>
              <a:defRPr sz="1800" b="1">
                <a:solidFill>
                  <a:schemeClr val="lt1"/>
                </a:solidFill>
              </a:defRPr>
            </a:lvl6pPr>
            <a:lvl7pPr lvl="6" algn="ctr" rtl="0">
              <a:spcBef>
                <a:spcPts val="0"/>
              </a:spcBef>
              <a:spcAft>
                <a:spcPts val="0"/>
              </a:spcAft>
              <a:buClr>
                <a:schemeClr val="lt1"/>
              </a:buClr>
              <a:buSzPts val="1800"/>
              <a:buNone/>
              <a:defRPr sz="1800" b="1">
                <a:solidFill>
                  <a:schemeClr val="lt1"/>
                </a:solidFill>
              </a:defRPr>
            </a:lvl7pPr>
            <a:lvl8pPr lvl="7" algn="ctr" rtl="0">
              <a:spcBef>
                <a:spcPts val="0"/>
              </a:spcBef>
              <a:spcAft>
                <a:spcPts val="0"/>
              </a:spcAft>
              <a:buClr>
                <a:schemeClr val="lt1"/>
              </a:buClr>
              <a:buSzPts val="1800"/>
              <a:buNone/>
              <a:defRPr sz="1800" b="1">
                <a:solidFill>
                  <a:schemeClr val="lt1"/>
                </a:solidFill>
              </a:defRPr>
            </a:lvl8pPr>
            <a:lvl9pPr lvl="8" algn="ctr" rtl="0">
              <a:spcBef>
                <a:spcPts val="0"/>
              </a:spcBef>
              <a:spcAft>
                <a:spcPts val="0"/>
              </a:spcAft>
              <a:buClr>
                <a:schemeClr val="lt1"/>
              </a:buClr>
              <a:buSzPts val="1800"/>
              <a:buNone/>
              <a:defRPr sz="1800" b="1">
                <a:solidFill>
                  <a:schemeClr val="lt1"/>
                </a:solidFill>
              </a:defRPr>
            </a:lvl9pPr>
          </a:lstStyle>
          <a:p>
            <a:r>
              <a:rPr lang="en-GB"/>
              <a:t>Click to edit Master title style</a:t>
            </a:r>
            <a:endParaRPr/>
          </a:p>
        </p:txBody>
      </p:sp>
      <p:sp>
        <p:nvSpPr>
          <p:cNvPr id="224" name="Google Shape;224;p16"/>
          <p:cNvSpPr txBox="1">
            <a:spLocks noGrp="1"/>
          </p:cNvSpPr>
          <p:nvPr>
            <p:ph type="subTitle" idx="8"/>
          </p:nvPr>
        </p:nvSpPr>
        <p:spPr>
          <a:xfrm>
            <a:off x="1642067" y="4905484"/>
            <a:ext cx="2568000" cy="9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Spartan Thin"/>
              <a:buNone/>
              <a:defRPr sz="1800" b="0" i="0">
                <a:solidFill>
                  <a:schemeClr val="dk1"/>
                </a:solidFill>
                <a:latin typeface="Helvetica Neue Light" panose="02000403000000020004" pitchFamily="2" charset="0"/>
                <a:ea typeface="Helvetica Neue Light" panose="02000403000000020004" pitchFamily="2" charset="0"/>
                <a:cs typeface="Helvetica Neue Light" panose="02000403000000020004" pitchFamily="2" charset="0"/>
                <a:sym typeface="Spartan Thin"/>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r>
              <a:rPr lang="en-GB"/>
              <a:t>Click to edit Master subtitle style</a:t>
            </a:r>
            <a:endParaRPr/>
          </a:p>
        </p:txBody>
      </p:sp>
      <p:sp>
        <p:nvSpPr>
          <p:cNvPr id="225" name="Google Shape;225;p16"/>
          <p:cNvSpPr txBox="1">
            <a:spLocks noGrp="1"/>
          </p:cNvSpPr>
          <p:nvPr>
            <p:ph type="ctrTitle" idx="9"/>
          </p:nvPr>
        </p:nvSpPr>
        <p:spPr>
          <a:xfrm>
            <a:off x="7981920" y="4556851"/>
            <a:ext cx="2568000" cy="502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Font typeface="Spartan"/>
              <a:buNone/>
              <a:defRPr sz="2400" b="0" i="0">
                <a:solidFill>
                  <a:schemeClr val="lt1"/>
                </a:solidFill>
                <a:latin typeface="Helvetica Neue Medium" panose="02000503000000020004" pitchFamily="2" charset="0"/>
                <a:ea typeface="Helvetica Neue Medium" panose="02000503000000020004" pitchFamily="2" charset="0"/>
                <a:cs typeface="Helvetica Neue Medium" panose="02000503000000020004" pitchFamily="2" charset="0"/>
                <a:sym typeface="Spartan"/>
              </a:defRPr>
            </a:lvl1pPr>
            <a:lvl2pPr lvl="1" algn="ctr" rtl="0">
              <a:spcBef>
                <a:spcPts val="0"/>
              </a:spcBef>
              <a:spcAft>
                <a:spcPts val="0"/>
              </a:spcAft>
              <a:buClr>
                <a:schemeClr val="lt1"/>
              </a:buClr>
              <a:buSzPts val="1800"/>
              <a:buNone/>
              <a:defRPr sz="1800" b="1">
                <a:solidFill>
                  <a:schemeClr val="lt1"/>
                </a:solidFill>
              </a:defRPr>
            </a:lvl2pPr>
            <a:lvl3pPr lvl="2" algn="ctr" rtl="0">
              <a:spcBef>
                <a:spcPts val="0"/>
              </a:spcBef>
              <a:spcAft>
                <a:spcPts val="0"/>
              </a:spcAft>
              <a:buClr>
                <a:schemeClr val="lt1"/>
              </a:buClr>
              <a:buSzPts val="1800"/>
              <a:buNone/>
              <a:defRPr sz="1800" b="1">
                <a:solidFill>
                  <a:schemeClr val="lt1"/>
                </a:solidFill>
              </a:defRPr>
            </a:lvl3pPr>
            <a:lvl4pPr lvl="3" algn="ctr" rtl="0">
              <a:spcBef>
                <a:spcPts val="0"/>
              </a:spcBef>
              <a:spcAft>
                <a:spcPts val="0"/>
              </a:spcAft>
              <a:buClr>
                <a:schemeClr val="lt1"/>
              </a:buClr>
              <a:buSzPts val="1800"/>
              <a:buNone/>
              <a:defRPr sz="1800" b="1">
                <a:solidFill>
                  <a:schemeClr val="lt1"/>
                </a:solidFill>
              </a:defRPr>
            </a:lvl4pPr>
            <a:lvl5pPr lvl="4" algn="ctr" rtl="0">
              <a:spcBef>
                <a:spcPts val="0"/>
              </a:spcBef>
              <a:spcAft>
                <a:spcPts val="0"/>
              </a:spcAft>
              <a:buClr>
                <a:schemeClr val="lt1"/>
              </a:buClr>
              <a:buSzPts val="1800"/>
              <a:buNone/>
              <a:defRPr sz="1800" b="1">
                <a:solidFill>
                  <a:schemeClr val="lt1"/>
                </a:solidFill>
              </a:defRPr>
            </a:lvl5pPr>
            <a:lvl6pPr lvl="5" algn="ctr" rtl="0">
              <a:spcBef>
                <a:spcPts val="0"/>
              </a:spcBef>
              <a:spcAft>
                <a:spcPts val="0"/>
              </a:spcAft>
              <a:buClr>
                <a:schemeClr val="lt1"/>
              </a:buClr>
              <a:buSzPts val="1800"/>
              <a:buNone/>
              <a:defRPr sz="1800" b="1">
                <a:solidFill>
                  <a:schemeClr val="lt1"/>
                </a:solidFill>
              </a:defRPr>
            </a:lvl6pPr>
            <a:lvl7pPr lvl="6" algn="ctr" rtl="0">
              <a:spcBef>
                <a:spcPts val="0"/>
              </a:spcBef>
              <a:spcAft>
                <a:spcPts val="0"/>
              </a:spcAft>
              <a:buClr>
                <a:schemeClr val="lt1"/>
              </a:buClr>
              <a:buSzPts val="1800"/>
              <a:buNone/>
              <a:defRPr sz="1800" b="1">
                <a:solidFill>
                  <a:schemeClr val="lt1"/>
                </a:solidFill>
              </a:defRPr>
            </a:lvl7pPr>
            <a:lvl8pPr lvl="7" algn="ctr" rtl="0">
              <a:spcBef>
                <a:spcPts val="0"/>
              </a:spcBef>
              <a:spcAft>
                <a:spcPts val="0"/>
              </a:spcAft>
              <a:buClr>
                <a:schemeClr val="lt1"/>
              </a:buClr>
              <a:buSzPts val="1800"/>
              <a:buNone/>
              <a:defRPr sz="1800" b="1">
                <a:solidFill>
                  <a:schemeClr val="lt1"/>
                </a:solidFill>
              </a:defRPr>
            </a:lvl8pPr>
            <a:lvl9pPr lvl="8" algn="ctr" rtl="0">
              <a:spcBef>
                <a:spcPts val="0"/>
              </a:spcBef>
              <a:spcAft>
                <a:spcPts val="0"/>
              </a:spcAft>
              <a:buClr>
                <a:schemeClr val="lt1"/>
              </a:buClr>
              <a:buSzPts val="1800"/>
              <a:buNone/>
              <a:defRPr sz="1800" b="1">
                <a:solidFill>
                  <a:schemeClr val="lt1"/>
                </a:solidFill>
              </a:defRPr>
            </a:lvl9pPr>
          </a:lstStyle>
          <a:p>
            <a:r>
              <a:rPr lang="en-GB"/>
              <a:t>Click to edit Master title style</a:t>
            </a:r>
            <a:endParaRPr/>
          </a:p>
        </p:txBody>
      </p:sp>
      <p:sp>
        <p:nvSpPr>
          <p:cNvPr id="226" name="Google Shape;226;p16"/>
          <p:cNvSpPr txBox="1">
            <a:spLocks noGrp="1"/>
          </p:cNvSpPr>
          <p:nvPr>
            <p:ph type="subTitle" idx="13"/>
          </p:nvPr>
        </p:nvSpPr>
        <p:spPr>
          <a:xfrm>
            <a:off x="7981931" y="4905484"/>
            <a:ext cx="2568000" cy="9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Spartan Thin"/>
              <a:buNone/>
              <a:defRPr sz="1800" b="0" i="0">
                <a:solidFill>
                  <a:schemeClr val="dk1"/>
                </a:solidFill>
                <a:latin typeface="Helvetica Neue Light" panose="02000403000000020004" pitchFamily="2" charset="0"/>
                <a:ea typeface="Helvetica Neue Light" panose="02000403000000020004" pitchFamily="2" charset="0"/>
                <a:cs typeface="Helvetica Neue Light" panose="02000403000000020004" pitchFamily="2" charset="0"/>
                <a:sym typeface="Spartan Thin"/>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r>
              <a:rPr lang="en-GB"/>
              <a:t>Click to edit Master subtitle style</a:t>
            </a:r>
            <a:endParaRPr/>
          </a:p>
        </p:txBody>
      </p:sp>
      <p:sp>
        <p:nvSpPr>
          <p:cNvPr id="227" name="Google Shape;227;p16"/>
          <p:cNvSpPr txBox="1">
            <a:spLocks noGrp="1"/>
          </p:cNvSpPr>
          <p:nvPr>
            <p:ph type="ctrTitle" idx="14"/>
          </p:nvPr>
        </p:nvSpPr>
        <p:spPr>
          <a:xfrm>
            <a:off x="4812000" y="4556851"/>
            <a:ext cx="2568000" cy="502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Font typeface="Spartan"/>
              <a:buNone/>
              <a:defRPr sz="2400" b="0" i="0">
                <a:solidFill>
                  <a:schemeClr val="lt1"/>
                </a:solidFill>
                <a:latin typeface="Helvetica Neue Medium" panose="02000503000000020004" pitchFamily="2" charset="0"/>
                <a:ea typeface="Helvetica Neue Medium" panose="02000503000000020004" pitchFamily="2" charset="0"/>
                <a:cs typeface="Helvetica Neue Medium" panose="02000503000000020004" pitchFamily="2" charset="0"/>
                <a:sym typeface="Spartan"/>
              </a:defRPr>
            </a:lvl1pPr>
            <a:lvl2pPr lvl="1" algn="ctr" rtl="0">
              <a:spcBef>
                <a:spcPts val="0"/>
              </a:spcBef>
              <a:spcAft>
                <a:spcPts val="0"/>
              </a:spcAft>
              <a:buClr>
                <a:schemeClr val="lt1"/>
              </a:buClr>
              <a:buSzPts val="1800"/>
              <a:buNone/>
              <a:defRPr sz="1800" b="1">
                <a:solidFill>
                  <a:schemeClr val="lt1"/>
                </a:solidFill>
              </a:defRPr>
            </a:lvl2pPr>
            <a:lvl3pPr lvl="2" algn="ctr" rtl="0">
              <a:spcBef>
                <a:spcPts val="0"/>
              </a:spcBef>
              <a:spcAft>
                <a:spcPts val="0"/>
              </a:spcAft>
              <a:buClr>
                <a:schemeClr val="lt1"/>
              </a:buClr>
              <a:buSzPts val="1800"/>
              <a:buNone/>
              <a:defRPr sz="1800" b="1">
                <a:solidFill>
                  <a:schemeClr val="lt1"/>
                </a:solidFill>
              </a:defRPr>
            </a:lvl3pPr>
            <a:lvl4pPr lvl="3" algn="ctr" rtl="0">
              <a:spcBef>
                <a:spcPts val="0"/>
              </a:spcBef>
              <a:spcAft>
                <a:spcPts val="0"/>
              </a:spcAft>
              <a:buClr>
                <a:schemeClr val="lt1"/>
              </a:buClr>
              <a:buSzPts val="1800"/>
              <a:buNone/>
              <a:defRPr sz="1800" b="1">
                <a:solidFill>
                  <a:schemeClr val="lt1"/>
                </a:solidFill>
              </a:defRPr>
            </a:lvl4pPr>
            <a:lvl5pPr lvl="4" algn="ctr" rtl="0">
              <a:spcBef>
                <a:spcPts val="0"/>
              </a:spcBef>
              <a:spcAft>
                <a:spcPts val="0"/>
              </a:spcAft>
              <a:buClr>
                <a:schemeClr val="lt1"/>
              </a:buClr>
              <a:buSzPts val="1800"/>
              <a:buNone/>
              <a:defRPr sz="1800" b="1">
                <a:solidFill>
                  <a:schemeClr val="lt1"/>
                </a:solidFill>
              </a:defRPr>
            </a:lvl5pPr>
            <a:lvl6pPr lvl="5" algn="ctr" rtl="0">
              <a:spcBef>
                <a:spcPts val="0"/>
              </a:spcBef>
              <a:spcAft>
                <a:spcPts val="0"/>
              </a:spcAft>
              <a:buClr>
                <a:schemeClr val="lt1"/>
              </a:buClr>
              <a:buSzPts val="1800"/>
              <a:buNone/>
              <a:defRPr sz="1800" b="1">
                <a:solidFill>
                  <a:schemeClr val="lt1"/>
                </a:solidFill>
              </a:defRPr>
            </a:lvl6pPr>
            <a:lvl7pPr lvl="6" algn="ctr" rtl="0">
              <a:spcBef>
                <a:spcPts val="0"/>
              </a:spcBef>
              <a:spcAft>
                <a:spcPts val="0"/>
              </a:spcAft>
              <a:buClr>
                <a:schemeClr val="lt1"/>
              </a:buClr>
              <a:buSzPts val="1800"/>
              <a:buNone/>
              <a:defRPr sz="1800" b="1">
                <a:solidFill>
                  <a:schemeClr val="lt1"/>
                </a:solidFill>
              </a:defRPr>
            </a:lvl7pPr>
            <a:lvl8pPr lvl="7" algn="ctr" rtl="0">
              <a:spcBef>
                <a:spcPts val="0"/>
              </a:spcBef>
              <a:spcAft>
                <a:spcPts val="0"/>
              </a:spcAft>
              <a:buClr>
                <a:schemeClr val="lt1"/>
              </a:buClr>
              <a:buSzPts val="1800"/>
              <a:buNone/>
              <a:defRPr sz="1800" b="1">
                <a:solidFill>
                  <a:schemeClr val="lt1"/>
                </a:solidFill>
              </a:defRPr>
            </a:lvl8pPr>
            <a:lvl9pPr lvl="8" algn="ctr" rtl="0">
              <a:spcBef>
                <a:spcPts val="0"/>
              </a:spcBef>
              <a:spcAft>
                <a:spcPts val="0"/>
              </a:spcAft>
              <a:buClr>
                <a:schemeClr val="lt1"/>
              </a:buClr>
              <a:buSzPts val="1800"/>
              <a:buNone/>
              <a:defRPr sz="1800" b="1">
                <a:solidFill>
                  <a:schemeClr val="lt1"/>
                </a:solidFill>
              </a:defRPr>
            </a:lvl9pPr>
          </a:lstStyle>
          <a:p>
            <a:r>
              <a:rPr lang="en-GB"/>
              <a:t>Click to edit Master title style</a:t>
            </a:r>
            <a:endParaRPr/>
          </a:p>
        </p:txBody>
      </p:sp>
      <p:sp>
        <p:nvSpPr>
          <p:cNvPr id="228" name="Google Shape;228;p16"/>
          <p:cNvSpPr txBox="1">
            <a:spLocks noGrp="1"/>
          </p:cNvSpPr>
          <p:nvPr>
            <p:ph type="subTitle" idx="15"/>
          </p:nvPr>
        </p:nvSpPr>
        <p:spPr>
          <a:xfrm>
            <a:off x="4811999" y="4905484"/>
            <a:ext cx="2568000" cy="9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Spartan Thin"/>
              <a:buNone/>
              <a:defRPr sz="1800" b="0" i="0">
                <a:solidFill>
                  <a:schemeClr val="dk1"/>
                </a:solidFill>
                <a:latin typeface="Helvetica Neue Light" panose="02000403000000020004" pitchFamily="2" charset="0"/>
                <a:ea typeface="Helvetica Neue Light" panose="02000403000000020004" pitchFamily="2" charset="0"/>
                <a:cs typeface="Helvetica Neue Light" panose="02000403000000020004" pitchFamily="2" charset="0"/>
                <a:sym typeface="Spartan Thin"/>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r>
              <a:rPr lang="en-GB"/>
              <a:t>Click to edit Master subtitle style</a:t>
            </a:r>
            <a:endParaRPr/>
          </a:p>
        </p:txBody>
      </p:sp>
      <p:grpSp>
        <p:nvGrpSpPr>
          <p:cNvPr id="229" name="Google Shape;229;p16"/>
          <p:cNvGrpSpPr/>
          <p:nvPr/>
        </p:nvGrpSpPr>
        <p:grpSpPr>
          <a:xfrm rot="8642123">
            <a:off x="-1612636" y="-1453239"/>
            <a:ext cx="3560879" cy="3885840"/>
            <a:chOff x="7634869" y="2929868"/>
            <a:chExt cx="2670593" cy="2914307"/>
          </a:xfrm>
        </p:grpSpPr>
        <p:sp>
          <p:nvSpPr>
            <p:cNvPr id="230" name="Google Shape;230;p16"/>
            <p:cNvSpPr/>
            <p:nvPr/>
          </p:nvSpPr>
          <p:spPr>
            <a:xfrm rot="1082107">
              <a:off x="7992782" y="3582755"/>
              <a:ext cx="1733518" cy="2043268"/>
            </a:xfrm>
            <a:custGeom>
              <a:avLst/>
              <a:gdLst/>
              <a:ahLst/>
              <a:cxnLst/>
              <a:rect l="l" t="t" r="r" b="b"/>
              <a:pathLst>
                <a:path w="50335" h="59329" extrusionOk="0">
                  <a:moveTo>
                    <a:pt x="25712" y="1"/>
                  </a:moveTo>
                  <a:cubicBezTo>
                    <a:pt x="24221" y="1"/>
                    <a:pt x="22719" y="325"/>
                    <a:pt x="21227" y="1038"/>
                  </a:cubicBezTo>
                  <a:cubicBezTo>
                    <a:pt x="13748" y="4594"/>
                    <a:pt x="5903" y="21054"/>
                    <a:pt x="3410" y="28533"/>
                  </a:cubicBezTo>
                  <a:cubicBezTo>
                    <a:pt x="0" y="38505"/>
                    <a:pt x="2750" y="46020"/>
                    <a:pt x="10412" y="52985"/>
                  </a:cubicBezTo>
                  <a:cubicBezTo>
                    <a:pt x="15319" y="57478"/>
                    <a:pt x="19758" y="59328"/>
                    <a:pt x="24707" y="59328"/>
                  </a:cubicBezTo>
                  <a:cubicBezTo>
                    <a:pt x="28521" y="59328"/>
                    <a:pt x="32637" y="58230"/>
                    <a:pt x="37504" y="56395"/>
                  </a:cubicBezTo>
                  <a:cubicBezTo>
                    <a:pt x="45642" y="53315"/>
                    <a:pt x="50335" y="37185"/>
                    <a:pt x="49272" y="28533"/>
                  </a:cubicBezTo>
                  <a:cubicBezTo>
                    <a:pt x="48135" y="19442"/>
                    <a:pt x="37252" y="1"/>
                    <a:pt x="25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16"/>
            <p:cNvSpPr/>
            <p:nvPr/>
          </p:nvSpPr>
          <p:spPr>
            <a:xfrm rot="2700000">
              <a:off x="8103406" y="3243530"/>
              <a:ext cx="1733519" cy="2043269"/>
            </a:xfrm>
            <a:custGeom>
              <a:avLst/>
              <a:gdLst/>
              <a:ahLst/>
              <a:cxnLst/>
              <a:rect l="l" t="t" r="r" b="b"/>
              <a:pathLst>
                <a:path w="50335" h="59329" extrusionOk="0">
                  <a:moveTo>
                    <a:pt x="25712" y="1"/>
                  </a:moveTo>
                  <a:cubicBezTo>
                    <a:pt x="24221" y="1"/>
                    <a:pt x="22719" y="325"/>
                    <a:pt x="21227" y="1038"/>
                  </a:cubicBezTo>
                  <a:cubicBezTo>
                    <a:pt x="13748" y="4594"/>
                    <a:pt x="5903" y="21054"/>
                    <a:pt x="3410" y="28533"/>
                  </a:cubicBezTo>
                  <a:cubicBezTo>
                    <a:pt x="0" y="38505"/>
                    <a:pt x="2750" y="46020"/>
                    <a:pt x="10412" y="52985"/>
                  </a:cubicBezTo>
                  <a:cubicBezTo>
                    <a:pt x="15319" y="57478"/>
                    <a:pt x="19758" y="59328"/>
                    <a:pt x="24707" y="59328"/>
                  </a:cubicBezTo>
                  <a:cubicBezTo>
                    <a:pt x="28521" y="59328"/>
                    <a:pt x="32637" y="58230"/>
                    <a:pt x="37504" y="56395"/>
                  </a:cubicBezTo>
                  <a:cubicBezTo>
                    <a:pt x="45642" y="53315"/>
                    <a:pt x="50335" y="37185"/>
                    <a:pt x="49272" y="28533"/>
                  </a:cubicBezTo>
                  <a:cubicBezTo>
                    <a:pt x="48135" y="19442"/>
                    <a:pt x="37252" y="1"/>
                    <a:pt x="25712" y="1"/>
                  </a:cubicBezTo>
                  <a:close/>
                </a:path>
              </a:pathLst>
            </a:custGeom>
            <a:no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812042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FCB08CE-B749-4A34-8E38-256DAB23FDA3}"/>
              </a:ext>
            </a:extLst>
          </p:cNvPr>
          <p:cNvSpPr txBox="1"/>
          <p:nvPr/>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dirty="0">
                <a:solidFill>
                  <a:schemeClr val="accent3">
                    <a:lumMod val="60000"/>
                    <a:lumOff val="40000"/>
                  </a:schemeClr>
                </a:solidFill>
                <a:latin typeface="Arial" panose="020B0604020202020204" pitchFamily="34" charset="0"/>
                <a:cs typeface="Arial" panose="020B0604020202020204" pitchFamily="34" charset="0"/>
              </a:rPr>
              <a:t> </a:t>
            </a:r>
            <a:r>
              <a:rPr lang="en-US" sz="900" dirty="0">
                <a:solidFill>
                  <a:schemeClr val="accent3"/>
                </a:solidFill>
                <a:latin typeface="Arial" panose="020B0604020202020204" pitchFamily="34" charset="0"/>
                <a:cs typeface="Arial" panose="020B0604020202020204" pitchFamily="34" charset="0"/>
              </a:rPr>
              <a:t>  </a:t>
            </a:r>
            <a:r>
              <a:rPr lang="en-US" sz="900" dirty="0">
                <a:solidFill>
                  <a:srgbClr val="005EB8"/>
                </a:solidFill>
                <a:latin typeface="Arial" panose="020B0604020202020204" pitchFamily="34" charset="0"/>
                <a:cs typeface="Arial" panose="020B0604020202020204" pitchFamily="34" charset="0"/>
              </a:rPr>
              <a:t>|</a:t>
            </a:r>
            <a:endParaRPr lang="en-US" sz="9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xmlns="" id="{22B34758-9E88-47CF-97D6-6500D97D9E41}"/>
              </a:ext>
            </a:extLst>
          </p:cNvPr>
          <p:cNvSpPr>
            <a:spLocks noGrp="1"/>
          </p:cNvSpPr>
          <p:nvPr>
            <p:ph type="title"/>
          </p:nvPr>
        </p:nvSpPr>
        <p:spPr>
          <a:xfrm>
            <a:off x="784109" y="1210684"/>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xmlns="" id="{34C2919C-3AD4-436F-A0CC-4F48C43AA521}"/>
              </a:ext>
            </a:extLst>
          </p:cNvPr>
          <p:cNvSpPr>
            <a:spLocks noGrp="1"/>
          </p:cNvSpPr>
          <p:nvPr>
            <p:ph sz="quarter" idx="10"/>
          </p:nvPr>
        </p:nvSpPr>
        <p:spPr>
          <a:xfrm>
            <a:off x="784109" y="2141151"/>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Footer Placeholder 2">
            <a:extLst>
              <a:ext uri="{FF2B5EF4-FFF2-40B4-BE49-F238E27FC236}">
                <a16:creationId xmlns:a16="http://schemas.microsoft.com/office/drawing/2014/main" xmlns=""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endParaRPr lang="en-US" dirty="0"/>
          </a:p>
        </p:txBody>
      </p:sp>
      <p:pic>
        <p:nvPicPr>
          <p:cNvPr id="7" name="Picture 6">
            <a:extLst>
              <a:ext uri="{FF2B5EF4-FFF2-40B4-BE49-F238E27FC236}">
                <a16:creationId xmlns:a16="http://schemas.microsoft.com/office/drawing/2014/main" xmlns="" id="{3D9F83AB-04F8-4C53-93F7-BAAABEF426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
        <p:nvSpPr>
          <p:cNvPr id="9" name="TextBox 8">
            <a:extLst>
              <a:ext uri="{FF2B5EF4-FFF2-40B4-BE49-F238E27FC236}">
                <a16:creationId xmlns:a16="http://schemas.microsoft.com/office/drawing/2014/main" xmlns="" id="{B7D5FD16-F18D-42D1-B456-581395F79050}"/>
              </a:ext>
            </a:extLst>
          </p:cNvPr>
          <p:cNvSpPr txBox="1"/>
          <p:nvPr/>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250F68AE-CF78-4F1B-B54F-B3AD9287D564}"/>
              </a:ext>
            </a:extLst>
          </p:cNvPr>
          <p:cNvSpPr txBox="1"/>
          <p:nvPr/>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3E95599A-DB71-4F22-8C2B-D7EEBDFB4D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3231506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FCB08CE-B749-4A34-8E38-256DAB23FDA3}"/>
              </a:ext>
            </a:extLst>
          </p:cNvPr>
          <p:cNvSpPr txBox="1"/>
          <p:nvPr/>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dirty="0">
                <a:solidFill>
                  <a:schemeClr val="accent3">
                    <a:lumMod val="60000"/>
                    <a:lumOff val="40000"/>
                  </a:schemeClr>
                </a:solidFill>
                <a:latin typeface="Arial" panose="020B0604020202020204" pitchFamily="34" charset="0"/>
                <a:cs typeface="Arial" panose="020B0604020202020204" pitchFamily="34" charset="0"/>
              </a:rPr>
              <a:t> </a:t>
            </a:r>
            <a:r>
              <a:rPr lang="en-US" sz="900" dirty="0">
                <a:solidFill>
                  <a:schemeClr val="accent3"/>
                </a:solidFill>
                <a:latin typeface="Arial" panose="020B0604020202020204" pitchFamily="34" charset="0"/>
                <a:cs typeface="Arial" panose="020B0604020202020204" pitchFamily="34" charset="0"/>
              </a:rPr>
              <a:t>  </a:t>
            </a:r>
            <a:r>
              <a:rPr lang="en-US" sz="900" dirty="0">
                <a:solidFill>
                  <a:srgbClr val="005EB8"/>
                </a:solidFill>
                <a:latin typeface="Arial" panose="020B0604020202020204" pitchFamily="34" charset="0"/>
                <a:cs typeface="Arial" panose="020B0604020202020204" pitchFamily="34" charset="0"/>
              </a:rPr>
              <a:t>|</a:t>
            </a:r>
            <a:endParaRPr lang="en-US" sz="9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xmlns="" id="{22B34758-9E88-47CF-97D6-6500D97D9E41}"/>
              </a:ext>
            </a:extLst>
          </p:cNvPr>
          <p:cNvSpPr>
            <a:spLocks noGrp="1"/>
          </p:cNvSpPr>
          <p:nvPr>
            <p:ph type="title"/>
          </p:nvPr>
        </p:nvSpPr>
        <p:spPr>
          <a:xfrm>
            <a:off x="784109" y="1210684"/>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xmlns="" id="{34C2919C-3AD4-436F-A0CC-4F48C43AA521}"/>
              </a:ext>
            </a:extLst>
          </p:cNvPr>
          <p:cNvSpPr>
            <a:spLocks noGrp="1"/>
          </p:cNvSpPr>
          <p:nvPr>
            <p:ph sz="quarter" idx="10"/>
          </p:nvPr>
        </p:nvSpPr>
        <p:spPr>
          <a:xfrm>
            <a:off x="784109" y="2141151"/>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Footer Placeholder 2">
            <a:extLst>
              <a:ext uri="{FF2B5EF4-FFF2-40B4-BE49-F238E27FC236}">
                <a16:creationId xmlns:a16="http://schemas.microsoft.com/office/drawing/2014/main" xmlns=""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endParaRPr lang="en-US" dirty="0"/>
          </a:p>
        </p:txBody>
      </p:sp>
      <p:pic>
        <p:nvPicPr>
          <p:cNvPr id="7" name="Picture 6">
            <a:extLst>
              <a:ext uri="{FF2B5EF4-FFF2-40B4-BE49-F238E27FC236}">
                <a16:creationId xmlns:a16="http://schemas.microsoft.com/office/drawing/2014/main" xmlns="" id="{3D9F83AB-04F8-4C53-93F7-BAAABEF426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
        <p:nvSpPr>
          <p:cNvPr id="9" name="TextBox 8">
            <a:extLst>
              <a:ext uri="{FF2B5EF4-FFF2-40B4-BE49-F238E27FC236}">
                <a16:creationId xmlns:a16="http://schemas.microsoft.com/office/drawing/2014/main" xmlns="" id="{B7D5FD16-F18D-42D1-B456-581395F79050}"/>
              </a:ext>
            </a:extLst>
          </p:cNvPr>
          <p:cNvSpPr txBox="1"/>
          <p:nvPr/>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250F68AE-CF78-4F1B-B54F-B3AD9287D564}"/>
              </a:ext>
            </a:extLst>
          </p:cNvPr>
          <p:cNvSpPr txBox="1"/>
          <p:nvPr/>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3E95599A-DB71-4F22-8C2B-D7EEBDFB4D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3231506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FCB08CE-B749-4A34-8E38-256DAB23FDA3}"/>
              </a:ext>
            </a:extLst>
          </p:cNvPr>
          <p:cNvSpPr txBox="1"/>
          <p:nvPr/>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dirty="0">
                <a:solidFill>
                  <a:schemeClr val="accent3">
                    <a:lumMod val="60000"/>
                    <a:lumOff val="40000"/>
                  </a:schemeClr>
                </a:solidFill>
                <a:latin typeface="Arial" panose="020B0604020202020204" pitchFamily="34" charset="0"/>
                <a:cs typeface="Arial" panose="020B0604020202020204" pitchFamily="34" charset="0"/>
              </a:rPr>
              <a:t> </a:t>
            </a:r>
            <a:r>
              <a:rPr lang="en-US" sz="900" dirty="0">
                <a:solidFill>
                  <a:schemeClr val="accent3"/>
                </a:solidFill>
                <a:latin typeface="Arial" panose="020B0604020202020204" pitchFamily="34" charset="0"/>
                <a:cs typeface="Arial" panose="020B0604020202020204" pitchFamily="34" charset="0"/>
              </a:rPr>
              <a:t>  </a:t>
            </a:r>
            <a:r>
              <a:rPr lang="en-US" sz="900" dirty="0">
                <a:solidFill>
                  <a:srgbClr val="005EB8"/>
                </a:solidFill>
                <a:latin typeface="Arial" panose="020B0604020202020204" pitchFamily="34" charset="0"/>
                <a:cs typeface="Arial" panose="020B0604020202020204" pitchFamily="34" charset="0"/>
              </a:rPr>
              <a:t>|</a:t>
            </a:r>
            <a:endParaRPr lang="en-US" sz="9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xmlns="" id="{22B34758-9E88-47CF-97D6-6500D97D9E41}"/>
              </a:ext>
            </a:extLst>
          </p:cNvPr>
          <p:cNvSpPr>
            <a:spLocks noGrp="1"/>
          </p:cNvSpPr>
          <p:nvPr>
            <p:ph type="title"/>
          </p:nvPr>
        </p:nvSpPr>
        <p:spPr>
          <a:xfrm>
            <a:off x="784109" y="1210684"/>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xmlns="" id="{34C2919C-3AD4-436F-A0CC-4F48C43AA521}"/>
              </a:ext>
            </a:extLst>
          </p:cNvPr>
          <p:cNvSpPr>
            <a:spLocks noGrp="1"/>
          </p:cNvSpPr>
          <p:nvPr>
            <p:ph sz="quarter" idx="10"/>
          </p:nvPr>
        </p:nvSpPr>
        <p:spPr>
          <a:xfrm>
            <a:off x="784109" y="2141151"/>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Footer Placeholder 2">
            <a:extLst>
              <a:ext uri="{FF2B5EF4-FFF2-40B4-BE49-F238E27FC236}">
                <a16:creationId xmlns:a16="http://schemas.microsoft.com/office/drawing/2014/main" xmlns=""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endParaRPr lang="en-US" dirty="0"/>
          </a:p>
        </p:txBody>
      </p:sp>
      <p:pic>
        <p:nvPicPr>
          <p:cNvPr id="7" name="Picture 6">
            <a:extLst>
              <a:ext uri="{FF2B5EF4-FFF2-40B4-BE49-F238E27FC236}">
                <a16:creationId xmlns:a16="http://schemas.microsoft.com/office/drawing/2014/main" xmlns="" id="{3D9F83AB-04F8-4C53-93F7-BAAABEF426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
        <p:nvSpPr>
          <p:cNvPr id="9" name="TextBox 8">
            <a:extLst>
              <a:ext uri="{FF2B5EF4-FFF2-40B4-BE49-F238E27FC236}">
                <a16:creationId xmlns:a16="http://schemas.microsoft.com/office/drawing/2014/main" xmlns="" id="{B7D5FD16-F18D-42D1-B456-581395F79050}"/>
              </a:ext>
            </a:extLst>
          </p:cNvPr>
          <p:cNvSpPr txBox="1"/>
          <p:nvPr/>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250F68AE-CF78-4F1B-B54F-B3AD9287D564}"/>
              </a:ext>
            </a:extLst>
          </p:cNvPr>
          <p:cNvSpPr txBox="1"/>
          <p:nvPr/>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3E95599A-DB71-4F22-8C2B-D7EEBDFB4D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3231506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FCB08CE-B749-4A34-8E38-256DAB23FDA3}"/>
              </a:ext>
            </a:extLst>
          </p:cNvPr>
          <p:cNvSpPr txBox="1"/>
          <p:nvPr/>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dirty="0">
                <a:solidFill>
                  <a:schemeClr val="accent3">
                    <a:lumMod val="60000"/>
                    <a:lumOff val="40000"/>
                  </a:schemeClr>
                </a:solidFill>
                <a:latin typeface="Arial" panose="020B0604020202020204" pitchFamily="34" charset="0"/>
                <a:cs typeface="Arial" panose="020B0604020202020204" pitchFamily="34" charset="0"/>
              </a:rPr>
              <a:t> </a:t>
            </a:r>
            <a:r>
              <a:rPr lang="en-US" sz="900" dirty="0">
                <a:solidFill>
                  <a:schemeClr val="accent3"/>
                </a:solidFill>
                <a:latin typeface="Arial" panose="020B0604020202020204" pitchFamily="34" charset="0"/>
                <a:cs typeface="Arial" panose="020B0604020202020204" pitchFamily="34" charset="0"/>
              </a:rPr>
              <a:t>  </a:t>
            </a:r>
            <a:r>
              <a:rPr lang="en-US" sz="900" dirty="0">
                <a:solidFill>
                  <a:srgbClr val="005EB8"/>
                </a:solidFill>
                <a:latin typeface="Arial" panose="020B0604020202020204" pitchFamily="34" charset="0"/>
                <a:cs typeface="Arial" panose="020B0604020202020204" pitchFamily="34" charset="0"/>
              </a:rPr>
              <a:t>|</a:t>
            </a:r>
            <a:endParaRPr lang="en-US" sz="9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xmlns="" id="{22B34758-9E88-47CF-97D6-6500D97D9E41}"/>
              </a:ext>
            </a:extLst>
          </p:cNvPr>
          <p:cNvSpPr>
            <a:spLocks noGrp="1"/>
          </p:cNvSpPr>
          <p:nvPr>
            <p:ph type="title"/>
          </p:nvPr>
        </p:nvSpPr>
        <p:spPr>
          <a:xfrm>
            <a:off x="784109" y="1210684"/>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xmlns="" id="{34C2919C-3AD4-436F-A0CC-4F48C43AA521}"/>
              </a:ext>
            </a:extLst>
          </p:cNvPr>
          <p:cNvSpPr>
            <a:spLocks noGrp="1"/>
          </p:cNvSpPr>
          <p:nvPr>
            <p:ph sz="quarter" idx="10"/>
          </p:nvPr>
        </p:nvSpPr>
        <p:spPr>
          <a:xfrm>
            <a:off x="784109" y="2141151"/>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Footer Placeholder 2">
            <a:extLst>
              <a:ext uri="{FF2B5EF4-FFF2-40B4-BE49-F238E27FC236}">
                <a16:creationId xmlns:a16="http://schemas.microsoft.com/office/drawing/2014/main" xmlns=""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endParaRPr lang="en-US" dirty="0"/>
          </a:p>
        </p:txBody>
      </p:sp>
      <p:pic>
        <p:nvPicPr>
          <p:cNvPr id="7" name="Picture 6">
            <a:extLst>
              <a:ext uri="{FF2B5EF4-FFF2-40B4-BE49-F238E27FC236}">
                <a16:creationId xmlns:a16="http://schemas.microsoft.com/office/drawing/2014/main" xmlns="" id="{3D9F83AB-04F8-4C53-93F7-BAAABEF426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
        <p:nvSpPr>
          <p:cNvPr id="9" name="TextBox 8">
            <a:extLst>
              <a:ext uri="{FF2B5EF4-FFF2-40B4-BE49-F238E27FC236}">
                <a16:creationId xmlns:a16="http://schemas.microsoft.com/office/drawing/2014/main" xmlns="" id="{B7D5FD16-F18D-42D1-B456-581395F79050}"/>
              </a:ext>
            </a:extLst>
          </p:cNvPr>
          <p:cNvSpPr txBox="1"/>
          <p:nvPr/>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250F68AE-CF78-4F1B-B54F-B3AD9287D564}"/>
              </a:ext>
            </a:extLst>
          </p:cNvPr>
          <p:cNvSpPr txBox="1"/>
          <p:nvPr/>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3E95599A-DB71-4F22-8C2B-D7EEBDFB4D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3231506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FCB08CE-B749-4A34-8E38-256DAB23FDA3}"/>
              </a:ext>
            </a:extLst>
          </p:cNvPr>
          <p:cNvSpPr txBox="1"/>
          <p:nvPr/>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dirty="0">
                <a:solidFill>
                  <a:schemeClr val="accent3">
                    <a:lumMod val="60000"/>
                    <a:lumOff val="40000"/>
                  </a:schemeClr>
                </a:solidFill>
                <a:latin typeface="Arial" panose="020B0604020202020204" pitchFamily="34" charset="0"/>
                <a:cs typeface="Arial" panose="020B0604020202020204" pitchFamily="34" charset="0"/>
              </a:rPr>
              <a:t> </a:t>
            </a:r>
            <a:r>
              <a:rPr lang="en-US" sz="900" dirty="0">
                <a:solidFill>
                  <a:schemeClr val="accent3"/>
                </a:solidFill>
                <a:latin typeface="Arial" panose="020B0604020202020204" pitchFamily="34" charset="0"/>
                <a:cs typeface="Arial" panose="020B0604020202020204" pitchFamily="34" charset="0"/>
              </a:rPr>
              <a:t>  </a:t>
            </a:r>
            <a:r>
              <a:rPr lang="en-US" sz="900" dirty="0">
                <a:solidFill>
                  <a:srgbClr val="005EB8"/>
                </a:solidFill>
                <a:latin typeface="Arial" panose="020B0604020202020204" pitchFamily="34" charset="0"/>
                <a:cs typeface="Arial" panose="020B0604020202020204" pitchFamily="34" charset="0"/>
              </a:rPr>
              <a:t>|</a:t>
            </a:r>
            <a:endParaRPr lang="en-US" sz="9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xmlns="" id="{22B34758-9E88-47CF-97D6-6500D97D9E41}"/>
              </a:ext>
            </a:extLst>
          </p:cNvPr>
          <p:cNvSpPr>
            <a:spLocks noGrp="1"/>
          </p:cNvSpPr>
          <p:nvPr>
            <p:ph type="title"/>
          </p:nvPr>
        </p:nvSpPr>
        <p:spPr>
          <a:xfrm>
            <a:off x="784109" y="1210684"/>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xmlns="" id="{34C2919C-3AD4-436F-A0CC-4F48C43AA521}"/>
              </a:ext>
            </a:extLst>
          </p:cNvPr>
          <p:cNvSpPr>
            <a:spLocks noGrp="1"/>
          </p:cNvSpPr>
          <p:nvPr>
            <p:ph sz="quarter" idx="10"/>
          </p:nvPr>
        </p:nvSpPr>
        <p:spPr>
          <a:xfrm>
            <a:off x="784109" y="2141151"/>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Footer Placeholder 2">
            <a:extLst>
              <a:ext uri="{FF2B5EF4-FFF2-40B4-BE49-F238E27FC236}">
                <a16:creationId xmlns:a16="http://schemas.microsoft.com/office/drawing/2014/main" xmlns=""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endParaRPr lang="en-US" dirty="0"/>
          </a:p>
        </p:txBody>
      </p:sp>
      <p:pic>
        <p:nvPicPr>
          <p:cNvPr id="7" name="Picture 6">
            <a:extLst>
              <a:ext uri="{FF2B5EF4-FFF2-40B4-BE49-F238E27FC236}">
                <a16:creationId xmlns:a16="http://schemas.microsoft.com/office/drawing/2014/main" xmlns="" id="{3D9F83AB-04F8-4C53-93F7-BAAABEF426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
        <p:nvSpPr>
          <p:cNvPr id="9" name="TextBox 8">
            <a:extLst>
              <a:ext uri="{FF2B5EF4-FFF2-40B4-BE49-F238E27FC236}">
                <a16:creationId xmlns:a16="http://schemas.microsoft.com/office/drawing/2014/main" xmlns="" id="{B7D5FD16-F18D-42D1-B456-581395F79050}"/>
              </a:ext>
            </a:extLst>
          </p:cNvPr>
          <p:cNvSpPr txBox="1"/>
          <p:nvPr/>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250F68AE-CF78-4F1B-B54F-B3AD9287D564}"/>
              </a:ext>
            </a:extLst>
          </p:cNvPr>
          <p:cNvSpPr txBox="1"/>
          <p:nvPr/>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3E95599A-DB71-4F22-8C2B-D7EEBDFB4D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323150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FCB08CE-B749-4A34-8E38-256DAB23FDA3}"/>
              </a:ext>
            </a:extLst>
          </p:cNvPr>
          <p:cNvSpPr txBox="1"/>
          <p:nvPr/>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dirty="0">
                <a:solidFill>
                  <a:schemeClr val="accent3">
                    <a:lumMod val="60000"/>
                    <a:lumOff val="40000"/>
                  </a:schemeClr>
                </a:solidFill>
                <a:latin typeface="Arial" panose="020B0604020202020204" pitchFamily="34" charset="0"/>
                <a:cs typeface="Arial" panose="020B0604020202020204" pitchFamily="34" charset="0"/>
              </a:rPr>
              <a:t> </a:t>
            </a:r>
            <a:r>
              <a:rPr lang="en-US" sz="900" dirty="0">
                <a:solidFill>
                  <a:schemeClr val="accent3"/>
                </a:solidFill>
                <a:latin typeface="Arial" panose="020B0604020202020204" pitchFamily="34" charset="0"/>
                <a:cs typeface="Arial" panose="020B0604020202020204" pitchFamily="34" charset="0"/>
              </a:rPr>
              <a:t>  </a:t>
            </a:r>
            <a:r>
              <a:rPr lang="en-US" sz="900" dirty="0">
                <a:solidFill>
                  <a:srgbClr val="005EB8"/>
                </a:solidFill>
                <a:latin typeface="Arial" panose="020B0604020202020204" pitchFamily="34" charset="0"/>
                <a:cs typeface="Arial" panose="020B0604020202020204" pitchFamily="34" charset="0"/>
              </a:rPr>
              <a:t>|</a:t>
            </a:r>
            <a:endParaRPr lang="en-US" sz="9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xmlns="" id="{22B34758-9E88-47CF-97D6-6500D97D9E41}"/>
              </a:ext>
            </a:extLst>
          </p:cNvPr>
          <p:cNvSpPr>
            <a:spLocks noGrp="1"/>
          </p:cNvSpPr>
          <p:nvPr>
            <p:ph type="title"/>
          </p:nvPr>
        </p:nvSpPr>
        <p:spPr>
          <a:xfrm>
            <a:off x="784109" y="1210684"/>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xmlns="" id="{34C2919C-3AD4-436F-A0CC-4F48C43AA521}"/>
              </a:ext>
            </a:extLst>
          </p:cNvPr>
          <p:cNvSpPr>
            <a:spLocks noGrp="1"/>
          </p:cNvSpPr>
          <p:nvPr>
            <p:ph sz="quarter" idx="10"/>
          </p:nvPr>
        </p:nvSpPr>
        <p:spPr>
          <a:xfrm>
            <a:off x="784109" y="2141151"/>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Footer Placeholder 2">
            <a:extLst>
              <a:ext uri="{FF2B5EF4-FFF2-40B4-BE49-F238E27FC236}">
                <a16:creationId xmlns:a16="http://schemas.microsoft.com/office/drawing/2014/main" xmlns=""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endParaRPr lang="en-US" dirty="0"/>
          </a:p>
        </p:txBody>
      </p:sp>
      <p:pic>
        <p:nvPicPr>
          <p:cNvPr id="7" name="Picture 6">
            <a:extLst>
              <a:ext uri="{FF2B5EF4-FFF2-40B4-BE49-F238E27FC236}">
                <a16:creationId xmlns:a16="http://schemas.microsoft.com/office/drawing/2014/main" xmlns="" id="{3D9F83AB-04F8-4C53-93F7-BAAABEF426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
        <p:nvSpPr>
          <p:cNvPr id="9" name="TextBox 8">
            <a:extLst>
              <a:ext uri="{FF2B5EF4-FFF2-40B4-BE49-F238E27FC236}">
                <a16:creationId xmlns:a16="http://schemas.microsoft.com/office/drawing/2014/main" xmlns="" id="{B7D5FD16-F18D-42D1-B456-581395F79050}"/>
              </a:ext>
            </a:extLst>
          </p:cNvPr>
          <p:cNvSpPr txBox="1"/>
          <p:nvPr/>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250F68AE-CF78-4F1B-B54F-B3AD9287D564}"/>
              </a:ext>
            </a:extLst>
          </p:cNvPr>
          <p:cNvSpPr txBox="1"/>
          <p:nvPr/>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3E95599A-DB71-4F22-8C2B-D7EEBDFB4D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3231506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FCB08CE-B749-4A34-8E38-256DAB23FDA3}"/>
              </a:ext>
            </a:extLst>
          </p:cNvPr>
          <p:cNvSpPr txBox="1"/>
          <p:nvPr/>
        </p:nvSpPr>
        <p:spPr>
          <a:xfrm>
            <a:off x="291313" y="6372536"/>
            <a:ext cx="647363" cy="230832"/>
          </a:xfrm>
          <a:prstGeom prst="rect">
            <a:avLst/>
          </a:prstGeom>
          <a:noFill/>
        </p:spPr>
        <p:txBody>
          <a:bodyPr wrap="square" rtlCol="0">
            <a:spAutoFit/>
          </a:bodyPr>
          <a:lstStyle/>
          <a:p>
            <a:pPr algn="l"/>
            <a:fld id="{34F92BC6-D7C3-584B-87F2-0B845776A5AD}" type="slidenum">
              <a:rPr lang="en-US" sz="9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900" dirty="0">
                <a:solidFill>
                  <a:schemeClr val="accent3">
                    <a:lumMod val="60000"/>
                    <a:lumOff val="40000"/>
                  </a:schemeClr>
                </a:solidFill>
                <a:latin typeface="Arial" panose="020B0604020202020204" pitchFamily="34" charset="0"/>
                <a:cs typeface="Arial" panose="020B0604020202020204" pitchFamily="34" charset="0"/>
              </a:rPr>
              <a:t> </a:t>
            </a:r>
            <a:r>
              <a:rPr lang="en-US" sz="900" dirty="0">
                <a:solidFill>
                  <a:schemeClr val="accent3"/>
                </a:solidFill>
                <a:latin typeface="Arial" panose="020B0604020202020204" pitchFamily="34" charset="0"/>
                <a:cs typeface="Arial" panose="020B0604020202020204" pitchFamily="34" charset="0"/>
              </a:rPr>
              <a:t>  </a:t>
            </a:r>
            <a:r>
              <a:rPr lang="en-US" sz="900" dirty="0">
                <a:solidFill>
                  <a:srgbClr val="005EB8"/>
                </a:solidFill>
                <a:latin typeface="Arial" panose="020B0604020202020204" pitchFamily="34" charset="0"/>
                <a:cs typeface="Arial" panose="020B0604020202020204" pitchFamily="34" charset="0"/>
              </a:rPr>
              <a:t>|</a:t>
            </a:r>
            <a:endParaRPr lang="en-US" sz="9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xmlns="" id="{22B34758-9E88-47CF-97D6-6500D97D9E41}"/>
              </a:ext>
            </a:extLst>
          </p:cNvPr>
          <p:cNvSpPr>
            <a:spLocks noGrp="1"/>
          </p:cNvSpPr>
          <p:nvPr>
            <p:ph type="title"/>
          </p:nvPr>
        </p:nvSpPr>
        <p:spPr>
          <a:xfrm>
            <a:off x="784109" y="1210684"/>
            <a:ext cx="10641499" cy="611649"/>
          </a:xfrm>
          <a:prstGeom prst="rect">
            <a:avLst/>
          </a:prstGeom>
        </p:spPr>
        <p:txBody>
          <a:bodyPr/>
          <a:lstStyle>
            <a:lvl1pPr>
              <a:defRPr sz="27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1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xmlns="" id="{34C2919C-3AD4-436F-A0CC-4F48C43AA521}"/>
              </a:ext>
            </a:extLst>
          </p:cNvPr>
          <p:cNvSpPr>
            <a:spLocks noGrp="1"/>
          </p:cNvSpPr>
          <p:nvPr>
            <p:ph sz="quarter" idx="10"/>
          </p:nvPr>
        </p:nvSpPr>
        <p:spPr>
          <a:xfrm>
            <a:off x="784109" y="2141151"/>
            <a:ext cx="10641499" cy="2244128"/>
          </a:xfrm>
          <a:prstGeom prst="rect">
            <a:avLst/>
          </a:prstGeom>
        </p:spPr>
        <p:txBody>
          <a:bodyPr/>
          <a:lstStyle>
            <a:lvl1pPr>
              <a:defRPr sz="1050">
                <a:latin typeface="Arial" panose="020B0604020202020204" pitchFamily="34" charset="0"/>
                <a:cs typeface="Arial" panose="020B0604020202020204" pitchFamily="34" charset="0"/>
              </a:defRPr>
            </a:lvl1pPr>
            <a:lvl2pPr>
              <a:defRPr sz="105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105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Footer Placeholder 2">
            <a:extLst>
              <a:ext uri="{FF2B5EF4-FFF2-40B4-BE49-F238E27FC236}">
                <a16:creationId xmlns:a16="http://schemas.microsoft.com/office/drawing/2014/main" xmlns="" id="{5AB091A9-979F-438D-A004-40CFB3EAC3A7}"/>
              </a:ext>
            </a:extLst>
          </p:cNvPr>
          <p:cNvSpPr>
            <a:spLocks noGrp="1"/>
          </p:cNvSpPr>
          <p:nvPr>
            <p:ph type="ftr" sz="quarter" idx="3"/>
          </p:nvPr>
        </p:nvSpPr>
        <p:spPr>
          <a:xfrm>
            <a:off x="690677" y="6333441"/>
            <a:ext cx="5723164" cy="365125"/>
          </a:xfrm>
          <a:prstGeom prst="rect">
            <a:avLst/>
          </a:prstGeom>
        </p:spPr>
        <p:txBody>
          <a:bodyPr vert="horz" lIns="91440" tIns="45720" rIns="91440" bIns="45720" rtlCol="0" anchor="ctr"/>
          <a:lstStyle>
            <a:lvl1pPr algn="l">
              <a:defRPr sz="900" b="0">
                <a:solidFill>
                  <a:schemeClr val="accent3">
                    <a:lumMod val="60000"/>
                    <a:lumOff val="40000"/>
                  </a:schemeClr>
                </a:solidFill>
                <a:latin typeface="Arial" charset="0"/>
                <a:ea typeface="Arial" charset="0"/>
                <a:cs typeface="Arial" charset="0"/>
              </a:defRPr>
            </a:lvl1pPr>
          </a:lstStyle>
          <a:p>
            <a:r>
              <a:rPr lang="en-US"/>
              <a:t>Presentation title</a:t>
            </a:r>
            <a:endParaRPr lang="en-US" dirty="0"/>
          </a:p>
        </p:txBody>
      </p:sp>
      <p:pic>
        <p:nvPicPr>
          <p:cNvPr id="7" name="Picture 6">
            <a:extLst>
              <a:ext uri="{FF2B5EF4-FFF2-40B4-BE49-F238E27FC236}">
                <a16:creationId xmlns:a16="http://schemas.microsoft.com/office/drawing/2014/main" xmlns="" id="{3D9F83AB-04F8-4C53-93F7-BAAABEF426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
        <p:nvSpPr>
          <p:cNvPr id="9" name="TextBox 8">
            <a:extLst>
              <a:ext uri="{FF2B5EF4-FFF2-40B4-BE49-F238E27FC236}">
                <a16:creationId xmlns:a16="http://schemas.microsoft.com/office/drawing/2014/main" xmlns="" id="{B7D5FD16-F18D-42D1-B456-581395F79050}"/>
              </a:ext>
            </a:extLst>
          </p:cNvPr>
          <p:cNvSpPr txBox="1"/>
          <p:nvPr/>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250F68AE-CF78-4F1B-B54F-B3AD9287D564}"/>
              </a:ext>
            </a:extLst>
          </p:cNvPr>
          <p:cNvSpPr txBox="1"/>
          <p:nvPr/>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xmlns="" id="{3E95599A-DB71-4F22-8C2B-D7EEBDFB4D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3231506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Recondition the Nation</a:t>
            </a:r>
            <a:endParaRPr/>
          </a:p>
        </p:txBody>
      </p:sp>
      <p:sp>
        <p:nvSpPr>
          <p:cNvPr id="20" name="Google Shape;20;p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3063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Recondition the Nation</a:t>
            </a:r>
            <a:endParaRPr/>
          </a:p>
        </p:txBody>
      </p:sp>
      <p:sp>
        <p:nvSpPr>
          <p:cNvPr id="20" name="Google Shape;20;p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72770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1" y="1709742"/>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1" y="4589467"/>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Recondition the Nation</a:t>
            </a:r>
            <a:endParaRPr/>
          </a:p>
        </p:txBody>
      </p:sp>
      <p:sp>
        <p:nvSpPr>
          <p:cNvPr id="32" name="Google Shape;32;p4"/>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Recondition the Nation</a:t>
            </a:r>
            <a:endParaRPr/>
          </a:p>
        </p:txBody>
      </p:sp>
      <p:sp>
        <p:nvSpPr>
          <p:cNvPr id="26" name="Google Shape;26;p3"/>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81400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1851" y="1709742"/>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1851" y="4589467"/>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4"/>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Recondition the Nation</a:t>
            </a:r>
            <a:endParaRPr/>
          </a:p>
        </p:txBody>
      </p:sp>
      <p:sp>
        <p:nvSpPr>
          <p:cNvPr id="32" name="Google Shape;32;p4"/>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8293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Recondition the Nation</a:t>
            </a:r>
            <a:endParaRPr/>
          </a:p>
        </p:txBody>
      </p:sp>
      <p:sp>
        <p:nvSpPr>
          <p:cNvPr id="39" name="Google Shape;39;p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53899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Recondition the Nation</a:t>
            </a:r>
            <a:endParaRPr/>
          </a:p>
        </p:txBody>
      </p:sp>
      <p:sp>
        <p:nvSpPr>
          <p:cNvPr id="48" name="Google Shape;48;p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928230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Recondition the Nation</a:t>
            </a:r>
            <a:endParaRPr/>
          </a:p>
        </p:txBody>
      </p:sp>
      <p:sp>
        <p:nvSpPr>
          <p:cNvPr id="53" name="Google Shape;53;p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19228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Recondition the Nation</a:t>
            </a:r>
            <a:endParaRPr/>
          </a:p>
        </p:txBody>
      </p:sp>
      <p:sp>
        <p:nvSpPr>
          <p:cNvPr id="57" name="Google Shape;57;p8"/>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38903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9"/>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Recondition the Nation</a:t>
            </a:r>
            <a:endParaRPr/>
          </a:p>
        </p:txBody>
      </p:sp>
      <p:sp>
        <p:nvSpPr>
          <p:cNvPr id="64" name="Google Shape;64;p9"/>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922621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9"/>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Recondition the Nation</a:t>
            </a:r>
            <a:endParaRPr/>
          </a:p>
        </p:txBody>
      </p:sp>
      <p:sp>
        <p:nvSpPr>
          <p:cNvPr id="71" name="Google Shape;71;p1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79375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Recondition the Nation</a:t>
            </a:r>
            <a:endParaRPr/>
          </a:p>
        </p:txBody>
      </p:sp>
      <p:sp>
        <p:nvSpPr>
          <p:cNvPr id="77" name="Google Shape;77;p1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69091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2" y="1956596"/>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2" y="-596104"/>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Recondition the Nation</a:t>
            </a:r>
            <a:endParaRPr/>
          </a:p>
        </p:txBody>
      </p:sp>
      <p:sp>
        <p:nvSpPr>
          <p:cNvPr id="83" name="Google Shape;83;p1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7142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Recondition the Nation</a:t>
            </a:r>
            <a:endParaRPr/>
          </a:p>
        </p:txBody>
      </p:sp>
      <p:sp>
        <p:nvSpPr>
          <p:cNvPr id="48" name="Google Shape;48;p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FCB08CE-B749-4A34-8E38-256DAB23FDA3}"/>
              </a:ext>
            </a:extLst>
          </p:cNvPr>
          <p:cNvSpPr txBox="1"/>
          <p:nvPr userDrawn="1"/>
        </p:nvSpPr>
        <p:spPr>
          <a:xfrm>
            <a:off x="291313" y="6372540"/>
            <a:ext cx="647363"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xmlns="" id="{22B34758-9E88-47CF-97D6-6500D97D9E41}"/>
              </a:ext>
            </a:extLst>
          </p:cNvPr>
          <p:cNvSpPr>
            <a:spLocks noGrp="1"/>
          </p:cNvSpPr>
          <p:nvPr>
            <p:ph type="title"/>
          </p:nvPr>
        </p:nvSpPr>
        <p:spPr>
          <a:xfrm>
            <a:off x="784109" y="1210686"/>
            <a:ext cx="10641499"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xmlns="" id="{34C2919C-3AD4-436F-A0CC-4F48C43AA521}"/>
              </a:ext>
            </a:extLst>
          </p:cNvPr>
          <p:cNvSpPr>
            <a:spLocks noGrp="1"/>
          </p:cNvSpPr>
          <p:nvPr>
            <p:ph sz="quarter" idx="10"/>
          </p:nvPr>
        </p:nvSpPr>
        <p:spPr>
          <a:xfrm>
            <a:off x="784109" y="2141151"/>
            <a:ext cx="106414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2">
            <a:extLst>
              <a:ext uri="{FF2B5EF4-FFF2-40B4-BE49-F238E27FC236}">
                <a16:creationId xmlns:a16="http://schemas.microsoft.com/office/drawing/2014/main" xmlns="" id="{5AB091A9-979F-438D-A004-40CFB3EAC3A7}"/>
              </a:ext>
            </a:extLst>
          </p:cNvPr>
          <p:cNvSpPr>
            <a:spLocks noGrp="1"/>
          </p:cNvSpPr>
          <p:nvPr>
            <p:ph type="ftr" sz="quarter" idx="3"/>
          </p:nvPr>
        </p:nvSpPr>
        <p:spPr>
          <a:xfrm>
            <a:off x="690678" y="6333443"/>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a:t>Recondition the Nation</a:t>
            </a:r>
            <a:endParaRPr lang="en-US" dirty="0"/>
          </a:p>
        </p:txBody>
      </p:sp>
      <p:pic>
        <p:nvPicPr>
          <p:cNvPr id="7" name="Picture 6">
            <a:extLst>
              <a:ext uri="{FF2B5EF4-FFF2-40B4-BE49-F238E27FC236}">
                <a16:creationId xmlns:a16="http://schemas.microsoft.com/office/drawing/2014/main" xmlns="" id="{3D9F83AB-04F8-4C53-93F7-BAAABEF426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1006177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noFill/>
        </p:spPr>
        <p:txBody>
          <a:bodyPr/>
          <a:lstStyle>
            <a:lvl1pPr algn="ctr">
              <a:defRPr/>
            </a:lvl1pPr>
          </a:lstStyle>
          <a:p>
            <a:r>
              <a:rPr lang="en-US" dirty="0"/>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5" name="Rectangle 4"/>
          <p:cNvSpPr/>
          <p:nvPr userDrawn="1"/>
        </p:nvSpPr>
        <p:spPr>
          <a:xfrm>
            <a:off x="8880309" y="188640"/>
            <a:ext cx="3048000" cy="14478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800" kern="1200" dirty="0">
                <a:solidFill>
                  <a:prstClr val="white"/>
                </a:solidFill>
              </a:rPr>
              <a:t>Insert medical college logo</a:t>
            </a:r>
          </a:p>
        </p:txBody>
      </p:sp>
    </p:spTree>
    <p:extLst>
      <p:ext uri="{BB962C8B-B14F-4D97-AF65-F5344CB8AC3E}">
        <p14:creationId xmlns:p14="http://schemas.microsoft.com/office/powerpoint/2010/main" val="3124765904"/>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a:normAutofit/>
          </a:bodyPr>
          <a:lstStyle>
            <a:lvl1pPr algn="l">
              <a:defRPr sz="2800"/>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rot="10800000">
            <a:off x="476211" y="6190942"/>
            <a:ext cx="11239579"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2927648" y="6305522"/>
            <a:ext cx="2844800" cy="365125"/>
          </a:xfrm>
        </p:spPr>
        <p:txBody>
          <a:bodyPr/>
          <a:lstStyle>
            <a:lvl1pPr>
              <a:defRPr>
                <a:solidFill>
                  <a:schemeClr val="bg1">
                    <a:lumMod val="50000"/>
                  </a:schemeClr>
                </a:solidFill>
              </a:defRPr>
            </a:lvl1pPr>
          </a:lstStyle>
          <a:p>
            <a:endParaRPr lang="en-GB" dirty="0">
              <a:solidFill>
                <a:prstClr val="white">
                  <a:lumMod val="50000"/>
                </a:prstClr>
              </a:solidFill>
            </a:endParaRPr>
          </a:p>
        </p:txBody>
      </p:sp>
      <p:sp>
        <p:nvSpPr>
          <p:cNvPr id="5" name="Rectangle 4"/>
          <p:cNvSpPr/>
          <p:nvPr userDrawn="1"/>
        </p:nvSpPr>
        <p:spPr>
          <a:xfrm>
            <a:off x="10416481" y="6266341"/>
            <a:ext cx="1140135" cy="54156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GB" sz="1050" kern="1200" dirty="0">
                <a:solidFill>
                  <a:prstClr val="white"/>
                </a:solidFill>
              </a:rPr>
              <a:t>Insert medical college logo</a:t>
            </a:r>
          </a:p>
        </p:txBody>
      </p:sp>
    </p:spTree>
    <p:extLst>
      <p:ext uri="{BB962C8B-B14F-4D97-AF65-F5344CB8AC3E}">
        <p14:creationId xmlns:p14="http://schemas.microsoft.com/office/powerpoint/2010/main" val="184577408"/>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8ADC807-DF86-4BB7-B303-11B07F43ED88}" type="datetimeFigureOut">
              <a:rPr lang="en-GB" smtClean="0">
                <a:solidFill>
                  <a:prstClr val="black">
                    <a:tint val="75000"/>
                  </a:prstClr>
                </a:solidFill>
              </a:rPr>
              <a:pPr/>
              <a:t>24/04/2023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E5CD847-0F87-4A61-9C09-A6BE6C0BDFC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79883667"/>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ADC807-DF86-4BB7-B303-11B07F43ED88}" type="datetimeFigureOut">
              <a:rPr lang="en-GB" smtClean="0">
                <a:solidFill>
                  <a:prstClr val="black">
                    <a:tint val="75000"/>
                  </a:prstClr>
                </a:solidFill>
              </a:rPr>
              <a:pPr/>
              <a:t>24/04/2023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E5CD847-0F87-4A61-9C09-A6BE6C0BDFC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1194859"/>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ADC807-DF86-4BB7-B303-11B07F43ED88}" type="datetimeFigureOut">
              <a:rPr lang="en-GB" smtClean="0">
                <a:solidFill>
                  <a:prstClr val="black">
                    <a:tint val="75000"/>
                  </a:prstClr>
                </a:solidFill>
              </a:rPr>
              <a:pPr/>
              <a:t>24/04/2023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E5CD847-0F87-4A61-9C09-A6BE6C0BDFC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9951734"/>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8ADC807-DF86-4BB7-B303-11B07F43ED88}" type="datetimeFigureOut">
              <a:rPr lang="en-GB" smtClean="0">
                <a:solidFill>
                  <a:prstClr val="black">
                    <a:tint val="75000"/>
                  </a:prstClr>
                </a:solidFill>
              </a:rPr>
              <a:pPr/>
              <a:t>24/04/2023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E5CD847-0F87-4A61-9C09-A6BE6C0BDFC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05007902"/>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8ADC807-DF86-4BB7-B303-11B07F43ED88}" type="datetimeFigureOut">
              <a:rPr lang="en-GB" smtClean="0">
                <a:solidFill>
                  <a:prstClr val="black">
                    <a:tint val="75000"/>
                  </a:prstClr>
                </a:solidFill>
              </a:rPr>
              <a:pPr/>
              <a:t>24/04/2023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7E5CD847-0F87-4A61-9C09-A6BE6C0BDFC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1367506"/>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8ADC807-DF86-4BB7-B303-11B07F43ED88}" type="datetimeFigureOut">
              <a:rPr lang="en-GB" smtClean="0">
                <a:solidFill>
                  <a:prstClr val="black">
                    <a:tint val="75000"/>
                  </a:prstClr>
                </a:solidFill>
              </a:rPr>
              <a:pPr/>
              <a:t>24/04/2023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7E5CD847-0F87-4A61-9C09-A6BE6C0BDFC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78950157"/>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ADC807-DF86-4BB7-B303-11B07F43ED88}" type="datetimeFigureOut">
              <a:rPr lang="en-GB" smtClean="0">
                <a:solidFill>
                  <a:prstClr val="black">
                    <a:tint val="75000"/>
                  </a:prstClr>
                </a:solidFill>
              </a:rPr>
              <a:pPr/>
              <a:t>24/04/2023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7E5CD847-0F87-4A61-9C09-A6BE6C0BDFC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59505874"/>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Recondition the Nation</a:t>
            </a:r>
            <a:endParaRPr/>
          </a:p>
        </p:txBody>
      </p:sp>
      <p:sp>
        <p:nvSpPr>
          <p:cNvPr id="53" name="Google Shape;53;p7"/>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ADC807-DF86-4BB7-B303-11B07F43ED88}" type="datetimeFigureOut">
              <a:rPr lang="en-GB" smtClean="0">
                <a:solidFill>
                  <a:prstClr val="black">
                    <a:tint val="75000"/>
                  </a:prstClr>
                </a:solidFill>
              </a:rPr>
              <a:pPr/>
              <a:t>24/04/2023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E5CD847-0F87-4A61-9C09-A6BE6C0BDFC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0934804"/>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ADC807-DF86-4BB7-B303-11B07F43ED88}" type="datetimeFigureOut">
              <a:rPr lang="en-GB" smtClean="0">
                <a:solidFill>
                  <a:prstClr val="black">
                    <a:tint val="75000"/>
                  </a:prstClr>
                </a:solidFill>
              </a:rPr>
              <a:pPr/>
              <a:t>24/04/2023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7E5CD847-0F87-4A61-9C09-A6BE6C0BDFC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52549396"/>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ADC807-DF86-4BB7-B303-11B07F43ED88}" type="datetimeFigureOut">
              <a:rPr lang="en-GB" smtClean="0">
                <a:solidFill>
                  <a:prstClr val="black">
                    <a:tint val="75000"/>
                  </a:prstClr>
                </a:solidFill>
              </a:rPr>
              <a:pPr/>
              <a:t>24/04/2023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E5CD847-0F87-4A61-9C09-A6BE6C0BDFC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0086288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8ADC807-DF86-4BB7-B303-11B07F43ED88}" type="datetimeFigureOut">
              <a:rPr lang="en-GB" smtClean="0">
                <a:solidFill>
                  <a:prstClr val="black">
                    <a:tint val="75000"/>
                  </a:prstClr>
                </a:solidFill>
              </a:rPr>
              <a:pPr/>
              <a:t>24/04/2023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7E5CD847-0F87-4A61-9C09-A6BE6C0BDFC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79529582"/>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9F88B9-0320-4127-94A5-3C2D9D1727F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6C82DEA6-9AD3-469D-815E-F26128A90A08}"/>
              </a:ext>
            </a:extLst>
          </p:cNvPr>
          <p:cNvSpPr>
            <a:spLocks noGrp="1"/>
          </p:cNvSpPr>
          <p:nvPr>
            <p:ph type="dt" sz="half" idx="10"/>
          </p:nvPr>
        </p:nvSpPr>
        <p:spPr/>
        <p:txBody>
          <a:bodyPr/>
          <a:lstStyle/>
          <a:p>
            <a:fld id="{C8ADC807-DF86-4BB7-B303-11B07F43ED88}" type="datetimeFigureOut">
              <a:rPr lang="en-GB" smtClean="0">
                <a:solidFill>
                  <a:prstClr val="black">
                    <a:tint val="75000"/>
                  </a:prstClr>
                </a:solidFill>
              </a:rPr>
              <a:pPr/>
              <a:t>24/04/2023</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xmlns="" id="{87AF9B4B-20A9-4793-8CE5-9B417F38041D}"/>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xmlns="" id="{AFD0B389-C689-46B7-8EEC-A573BD2105FA}"/>
              </a:ext>
            </a:extLst>
          </p:cNvPr>
          <p:cNvSpPr>
            <a:spLocks noGrp="1"/>
          </p:cNvSpPr>
          <p:nvPr>
            <p:ph type="sldNum" sz="quarter" idx="12"/>
          </p:nvPr>
        </p:nvSpPr>
        <p:spPr/>
        <p:txBody>
          <a:bodyPr/>
          <a:lstStyle/>
          <a:p>
            <a:fld id="{7E5CD847-0F87-4A61-9C09-A6BE6C0BDFC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83808120"/>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5183188" y="987429"/>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Recondition the Nation</a:t>
            </a:r>
            <a:endParaRPr/>
          </a:p>
        </p:txBody>
      </p:sp>
      <p:sp>
        <p:nvSpPr>
          <p:cNvPr id="64" name="Google Shape;64;p9"/>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5183188" y="987429"/>
            <a:ext cx="6172200" cy="4873625"/>
          </a:xfrm>
          <a:prstGeom prst="rect">
            <a:avLst/>
          </a:prstGeom>
          <a:noFill/>
          <a:ln>
            <a:noFill/>
          </a:ln>
        </p:spPr>
      </p:sp>
      <p:sp>
        <p:nvSpPr>
          <p:cNvPr id="68" name="Google Shape;68;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0"/>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Recondition the Nation</a:t>
            </a:r>
            <a:endParaRPr/>
          </a:p>
        </p:txBody>
      </p:sp>
      <p:sp>
        <p:nvSpPr>
          <p:cNvPr id="71" name="Google Shape;71;p10"/>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Recondition the Nation</a:t>
            </a:r>
            <a:endParaRPr/>
          </a:p>
        </p:txBody>
      </p:sp>
      <p:sp>
        <p:nvSpPr>
          <p:cNvPr id="77" name="Google Shape;77;p1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133432" y="1956596"/>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799432" y="-596104"/>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Recondition the Nation</a:t>
            </a:r>
            <a:endParaRPr/>
          </a:p>
        </p:txBody>
      </p:sp>
      <p:sp>
        <p:nvSpPr>
          <p:cNvPr id="83" name="Google Shape;83;p12"/>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a:t>
            </a:r>
            <a:endParaRPr lang="en-US" sz="1200" dirty="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xmlns="" id="{22B34758-9E88-47CF-97D6-6500D97D9E41}"/>
              </a:ext>
            </a:extLst>
          </p:cNvPr>
          <p:cNvSpPr>
            <a:spLocks noGrp="1"/>
          </p:cNvSpPr>
          <p:nvPr>
            <p:ph type="title"/>
          </p:nvPr>
        </p:nvSpPr>
        <p:spPr>
          <a:xfrm>
            <a:off x="784109" y="1210682"/>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xmlns=""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Footer Placeholder 2">
            <a:extLst>
              <a:ext uri="{FF2B5EF4-FFF2-40B4-BE49-F238E27FC236}">
                <a16:creationId xmlns:a16="http://schemas.microsoft.com/office/drawing/2014/main" xmlns=""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pic>
        <p:nvPicPr>
          <p:cNvPr id="7" name="Picture 6">
            <a:extLst>
              <a:ext uri="{FF2B5EF4-FFF2-40B4-BE49-F238E27FC236}">
                <a16:creationId xmlns:a16="http://schemas.microsoft.com/office/drawing/2014/main" xmlns="" id="{3D9F83AB-04F8-4C53-93F7-BAAABEF426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spTree>
    <p:extLst>
      <p:ext uri="{BB962C8B-B14F-4D97-AF65-F5344CB8AC3E}">
        <p14:creationId xmlns:p14="http://schemas.microsoft.com/office/powerpoint/2010/main" val="2932187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GB"/>
              <a:t>Recondition the Nation</a:t>
            </a:r>
            <a:endParaRPr/>
          </a:p>
        </p:txBody>
      </p:sp>
      <p:sp>
        <p:nvSpPr>
          <p:cNvPr id="14" name="Google Shape;14;p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5" r:id="rId5"/>
    <p:sldLayoutId id="2147483656" r:id="rId6"/>
    <p:sldLayoutId id="2147483657" r:id="rId7"/>
    <p:sldLayoutId id="2147483658" r:id="rId8"/>
    <p:sldLayoutId id="2147483690"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4"/>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GB"/>
              <a:t>Recondition the Nation</a:t>
            </a:r>
            <a:endParaRPr/>
          </a:p>
        </p:txBody>
      </p:sp>
      <p:sp>
        <p:nvSpPr>
          <p:cNvPr id="14" name="Google Shape;14;p1"/>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1086436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C8ADC807-DF86-4BB7-B303-11B07F43ED88}" type="datetimeFigureOut">
              <a:rPr lang="en-GB" kern="1200" smtClean="0">
                <a:solidFill>
                  <a:prstClr val="black">
                    <a:tint val="75000"/>
                  </a:prstClr>
                </a:solidFill>
                <a:latin typeface="Calibri"/>
                <a:ea typeface="+mn-ea"/>
                <a:cs typeface="+mn-cs"/>
              </a:rPr>
              <a:pPr>
                <a:buClrTx/>
                <a:buFontTx/>
                <a:buNone/>
              </a:pPr>
              <a:t>24/04/2023</a:t>
            </a:fld>
            <a:endParaRPr lang="en-GB"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GB"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7E5CD847-0F87-4A61-9C09-A6BE6C0BDFC5}" type="slidenum">
              <a:rPr lang="en-GB" kern="1200" smtClean="0">
                <a:solidFill>
                  <a:prstClr val="black">
                    <a:tint val="75000"/>
                  </a:prstClr>
                </a:solidFill>
                <a:latin typeface="Calibri"/>
                <a:ea typeface="+mn-ea"/>
                <a:cs typeface="+mn-cs"/>
              </a:rPr>
              <a:pPr>
                <a:buClrTx/>
                <a:buFontTx/>
                <a:buNone/>
              </a:pPr>
              <a:t>‹#›</a:t>
            </a:fld>
            <a:endParaRPr lang="en-GB"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79920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mc:AlternateContent xmlns:mc="http://schemas.openxmlformats.org/markup-compatibility/2006" xmlns:p14="http://schemas.microsoft.com/office/powerpoint/2010/main">
    <mc:Choice Requires="p14">
      <p:transition spd="slow" p14:dur="3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hyperlink" Target="https://academic.oup.com/ageing/article/51/2/afab227/6520503" TargetMode="External"/><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diagramColors" Target="../diagrams/colors1.xml"/><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diagramQuickStyle" Target="../diagrams/quickStyle1.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45.png"/><Relationship Id="rId11" Type="http://schemas.openxmlformats.org/officeDocument/2006/relationships/diagramLayout" Target="../diagrams/layout1.xml"/><Relationship Id="rId5" Type="http://schemas.openxmlformats.org/officeDocument/2006/relationships/image" Target="../media/image44.png"/><Relationship Id="rId10" Type="http://schemas.openxmlformats.org/officeDocument/2006/relationships/diagramData" Target="../diagrams/data1.xml"/><Relationship Id="rId4" Type="http://schemas.openxmlformats.org/officeDocument/2006/relationships/image" Target="../media/image43.png"/><Relationship Id="rId9" Type="http://schemas.openxmlformats.org/officeDocument/2006/relationships/image" Target="../media/image48.png"/><Relationship Id="rId14" Type="http://schemas.microsoft.com/office/2007/relationships/diagramDrawing" Target="../diagrams/drawing1.xml"/></Relationships>
</file>

<file path=ppt/slides/_rels/slide18.xml.rels><?xml version="1.0" encoding="UTF-8" standalone="yes"?>
<Relationships xmlns="http://schemas.openxmlformats.org/package/2006/relationships"><Relationship Id="rId8" Type="http://schemas.openxmlformats.org/officeDocument/2006/relationships/image" Target="../media/image54.A3094230"/><Relationship Id="rId13" Type="http://schemas.openxmlformats.org/officeDocument/2006/relationships/image" Target="../media/image59.jpeg"/><Relationship Id="rId3" Type="http://schemas.openxmlformats.org/officeDocument/2006/relationships/hyperlink" Target="https://forms.office.com/pages/responsepage.aspx?id=kp4VA8ZyI0umSq9Q55Ctvx5CogpW6R9FpBpm4cerIYlURUZFUlo5QVNaMUNRTVdUWlhOSVQwSkIxUC4u" TargetMode="External"/><Relationship Id="rId7" Type="http://schemas.openxmlformats.org/officeDocument/2006/relationships/hyperlink" Target="mailto:england.eeci@nhs.net" TargetMode="External"/><Relationship Id="rId12"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forms.office.com/pages/responsepage.aspx?id=kp4VA8ZyI0umSq9Q55Ctvx5CogpW6R9FpBpm4cerIYlUMjJXVFA1QURETEtESkY0SUtKTVc3Q1RXSC4u" TargetMode="External"/><Relationship Id="rId11" Type="http://schemas.openxmlformats.org/officeDocument/2006/relationships/image" Target="../media/image57.jpeg"/><Relationship Id="rId5" Type="http://schemas.openxmlformats.org/officeDocument/2006/relationships/hyperlink" Target="https://future.nhs.uk/ECISTnetwork/view?objectId=40529712" TargetMode="External"/><Relationship Id="rId10" Type="http://schemas.openxmlformats.org/officeDocument/2006/relationships/image" Target="../media/image56.jpeg"/><Relationship Id="rId4" Type="http://schemas.openxmlformats.org/officeDocument/2006/relationships/hyperlink" Target="https://future.nhs.uk/ECISTnetwork/view?objectId=37893328" TargetMode="External"/><Relationship Id="rId9" Type="http://schemas.openxmlformats.org/officeDocument/2006/relationships/image" Target="../media/image55.jpeg"/><Relationship Id="rId1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0.jpeg"/><Relationship Id="rId1" Type="http://schemas.openxmlformats.org/officeDocument/2006/relationships/slideLayout" Target="../slideLayouts/slideLayout1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2.xml"/><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ncbi.nlm.nih.gov/pmc/articles/PMC3028599/"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hyperlink" Target="http://www.bit.ly/deconditioning" TargetMode="External"/><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3424" y="2492896"/>
            <a:ext cx="7059877" cy="3864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3"/>
            <a:ext cx="12192000" cy="40770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GB" sz="3600" b="1" kern="1200" dirty="0" smtClean="0">
              <a:solidFill>
                <a:prstClr val="white"/>
              </a:solidFill>
              <a:latin typeface="+mj-lt"/>
            </a:endParaRPr>
          </a:p>
          <a:p>
            <a:pPr algn="ctr">
              <a:buClrTx/>
              <a:buFontTx/>
              <a:buNone/>
            </a:pPr>
            <a:r>
              <a:rPr lang="en-GB" sz="3600" b="1" kern="1200" smtClean="0">
                <a:solidFill>
                  <a:prstClr val="white"/>
                </a:solidFill>
                <a:latin typeface="+mj-lt"/>
              </a:rPr>
              <a:t>R</a:t>
            </a:r>
            <a:r>
              <a:rPr lang="en-GB" sz="3600" b="1" kern="1200" smtClean="0">
                <a:solidFill>
                  <a:prstClr val="white"/>
                </a:solidFill>
                <a:latin typeface="+mj-lt"/>
              </a:rPr>
              <a:t>econdition The Nation</a:t>
            </a:r>
            <a:endParaRPr lang="en-GB" b="1" kern="1200" dirty="0">
              <a:solidFill>
                <a:srgbClr val="EEECE1"/>
              </a:solidFill>
              <a:cs typeface="Arial" panose="020B0604020202020204" pitchFamily="34" charset="0"/>
            </a:endParaRPr>
          </a:p>
          <a:p>
            <a:pPr algn="ctr">
              <a:buClrTx/>
              <a:buFontTx/>
              <a:buNone/>
            </a:pPr>
            <a:endParaRPr lang="en-GB" sz="1800" b="1" kern="1200" dirty="0">
              <a:solidFill>
                <a:srgbClr val="EEECE1"/>
              </a:solidFill>
              <a:cs typeface="Arial" panose="020B0604020202020204" pitchFamily="34" charset="0"/>
            </a:endParaRPr>
          </a:p>
          <a:p>
            <a:pPr algn="ctr">
              <a:buClrTx/>
              <a:buFontTx/>
              <a:buNone/>
            </a:pPr>
            <a:r>
              <a:rPr lang="en-GB" sz="1800" b="1" kern="1200" dirty="0">
                <a:solidFill>
                  <a:srgbClr val="EEECE1"/>
                </a:solidFill>
                <a:cs typeface="Arial" panose="020B0604020202020204" pitchFamily="34" charset="0"/>
              </a:rPr>
              <a:t>Dr Amit Arora</a:t>
            </a:r>
          </a:p>
          <a:p>
            <a:pPr algn="ctr">
              <a:buClrTx/>
              <a:buFontTx/>
              <a:buNone/>
            </a:pPr>
            <a:r>
              <a:rPr lang="en-GB" sz="1800" b="1" kern="1200" dirty="0">
                <a:solidFill>
                  <a:srgbClr val="EEECE1"/>
                </a:solidFill>
                <a:cs typeface="Arial" panose="020B0604020202020204" pitchFamily="34" charset="0"/>
              </a:rPr>
              <a:t>Vice President (Workforce), British Geriatrics Society</a:t>
            </a:r>
          </a:p>
          <a:p>
            <a:pPr algn="ctr">
              <a:buClrTx/>
              <a:buFontTx/>
              <a:buNone/>
            </a:pPr>
            <a:r>
              <a:rPr lang="en-GB" sz="1800" b="1" kern="1200" dirty="0">
                <a:solidFill>
                  <a:srgbClr val="EEECE1"/>
                </a:solidFill>
                <a:cs typeface="Arial" panose="020B0604020202020204" pitchFamily="34" charset="0"/>
              </a:rPr>
              <a:t>Clinical Director, Emergency Care Improvement Support Team, NHS England</a:t>
            </a:r>
          </a:p>
          <a:p>
            <a:pPr algn="ctr"/>
            <a:r>
              <a:rPr lang="en-GB" sz="1800" b="1" dirty="0">
                <a:solidFill>
                  <a:schemeClr val="bg1"/>
                </a:solidFill>
              </a:rPr>
              <a:t>Creator: National Deconditioning Awareness and Prevention Campaign and Recondition The Nation</a:t>
            </a:r>
          </a:p>
          <a:p>
            <a:pPr algn="ctr"/>
            <a:endParaRPr lang="en-GB" sz="1800" b="1" dirty="0">
              <a:solidFill>
                <a:schemeClr val="bg1"/>
              </a:solidFill>
            </a:endParaRPr>
          </a:p>
          <a:p>
            <a:pPr algn="ctr"/>
            <a:r>
              <a:rPr lang="en-GB" sz="1800" b="1" dirty="0" smtClean="0">
                <a:solidFill>
                  <a:schemeClr val="bg1"/>
                </a:solidFill>
              </a:rPr>
              <a:t>NHS Care of Experience week</a:t>
            </a:r>
          </a:p>
          <a:p>
            <a:pPr algn="ctr"/>
            <a:r>
              <a:rPr lang="en-GB" sz="1800" b="1" dirty="0" smtClean="0">
                <a:solidFill>
                  <a:schemeClr val="bg1"/>
                </a:solidFill>
              </a:rPr>
              <a:t>27.4.2023</a:t>
            </a:r>
          </a:p>
          <a:p>
            <a:pPr algn="ctr"/>
            <a:endParaRPr lang="en-GB" sz="1800" b="1" dirty="0"/>
          </a:p>
          <a:p>
            <a:pPr algn="ctr">
              <a:buClrTx/>
              <a:buFontTx/>
              <a:buNone/>
            </a:pPr>
            <a:r>
              <a:rPr lang="en-GB" sz="1800" b="1" kern="1200" dirty="0" err="1">
                <a:solidFill>
                  <a:prstClr val="white"/>
                </a:solidFill>
              </a:rPr>
              <a:t>amit.arora@uhnm.nhs.uk</a:t>
            </a:r>
            <a:r>
              <a:rPr lang="en-GB" sz="1800" b="1" kern="1200" dirty="0">
                <a:solidFill>
                  <a:prstClr val="white"/>
                </a:solidFill>
              </a:rPr>
              <a:t>               @</a:t>
            </a:r>
            <a:r>
              <a:rPr lang="en-GB" sz="1800" b="1" kern="1200" dirty="0" err="1">
                <a:solidFill>
                  <a:prstClr val="white"/>
                </a:solidFill>
              </a:rPr>
              <a:t>betterageing</a:t>
            </a:r>
            <a:endParaRPr lang="en-GB" sz="1800" b="1" kern="1200" dirty="0">
              <a:solidFill>
                <a:prstClr val="white"/>
              </a:solidFill>
            </a:endParaRPr>
          </a:p>
          <a:p>
            <a:pPr algn="ctr">
              <a:buClrTx/>
              <a:buFontTx/>
              <a:buNone/>
            </a:pPr>
            <a:endParaRPr lang="en-GB" sz="2400" b="1" kern="1200" dirty="0">
              <a:solidFill>
                <a:prstClr val="white"/>
              </a:solidFill>
            </a:endParaRPr>
          </a:p>
          <a:p>
            <a:pPr algn="ctr">
              <a:buClrTx/>
              <a:buFontTx/>
              <a:buNone/>
            </a:pPr>
            <a:endParaRPr lang="en-GB" sz="2400" b="1" kern="1200" dirty="0">
              <a:solidFill>
                <a:prstClr val="white"/>
              </a:solidFill>
            </a:endParaRPr>
          </a:p>
          <a:p>
            <a:pPr algn="ctr">
              <a:buClrTx/>
              <a:buFontTx/>
              <a:buNone/>
            </a:pPr>
            <a:endParaRPr lang="en-GB" sz="2400" b="1" kern="1200" dirty="0">
              <a:solidFill>
                <a:prstClr val="white"/>
              </a:solidFill>
            </a:endParaRPr>
          </a:p>
        </p:txBody>
      </p:sp>
      <p:pic>
        <p:nvPicPr>
          <p:cNvPr id="6" name="Picture 4">
            <a:extLst>
              <a:ext uri="{FF2B5EF4-FFF2-40B4-BE49-F238E27FC236}">
                <a16:creationId xmlns:a16="http://schemas.microsoft.com/office/drawing/2014/main" xmlns="" id="{BF40F80D-A53B-614C-98AC-7365395F2C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17032"/>
            <a:ext cx="3983765" cy="314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a:extLst>
              <a:ext uri="{FF2B5EF4-FFF2-40B4-BE49-F238E27FC236}">
                <a16:creationId xmlns:a16="http://schemas.microsoft.com/office/drawing/2014/main" xmlns="" id="{81E9BB97-2BAD-1548-B456-BB635C2642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3767" y="3717032"/>
            <a:ext cx="3648405" cy="3140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a:extLst>
              <a:ext uri="{FF2B5EF4-FFF2-40B4-BE49-F238E27FC236}">
                <a16:creationId xmlns:a16="http://schemas.microsoft.com/office/drawing/2014/main" xmlns="" id="{1E1DD0FB-4CCE-E041-8CD8-5BCB3015A9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6160" y="3717035"/>
            <a:ext cx="4655840" cy="314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102219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1588134"/>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F959FC-B370-4D79-9615-3CF91353D8F9}"/>
              </a:ext>
            </a:extLst>
          </p:cNvPr>
          <p:cNvSpPr>
            <a:spLocks noGrp="1"/>
          </p:cNvSpPr>
          <p:nvPr>
            <p:ph type="title"/>
          </p:nvPr>
        </p:nvSpPr>
        <p:spPr>
          <a:xfrm>
            <a:off x="52558" y="0"/>
            <a:ext cx="9107905" cy="1455404"/>
          </a:xfrm>
        </p:spPr>
        <p:txBody>
          <a:bodyPr/>
          <a:lstStyle/>
          <a:p>
            <a:r>
              <a:rPr lang="en-GB" dirty="0"/>
              <a:t>Enabling independence?</a:t>
            </a:r>
          </a:p>
        </p:txBody>
      </p:sp>
      <p:pic>
        <p:nvPicPr>
          <p:cNvPr id="4" name="Content Placeholder 3">
            <a:extLst>
              <a:ext uri="{FF2B5EF4-FFF2-40B4-BE49-F238E27FC236}">
                <a16:creationId xmlns:a16="http://schemas.microsoft.com/office/drawing/2014/main" xmlns="" id="{BB384526-B0A7-4FD1-A1D0-D24F9D7A7BB1}"/>
              </a:ext>
            </a:extLst>
          </p:cNvPr>
          <p:cNvPicPr>
            <a:picLocks noGrp="1" noChangeAspect="1"/>
          </p:cNvPicPr>
          <p:nvPr>
            <p:ph idx="1"/>
          </p:nvPr>
        </p:nvPicPr>
        <p:blipFill>
          <a:blip r:embed="rId2"/>
          <a:stretch>
            <a:fillRect/>
          </a:stretch>
        </p:blipFill>
        <p:spPr>
          <a:xfrm>
            <a:off x="1" y="1484784"/>
            <a:ext cx="6571344" cy="2808312"/>
          </a:xfrm>
          <a:prstGeom prst="rect">
            <a:avLst/>
          </a:prstGeom>
        </p:spPr>
      </p:pic>
      <p:pic>
        <p:nvPicPr>
          <p:cNvPr id="5" name="Picture 4">
            <a:extLst>
              <a:ext uri="{FF2B5EF4-FFF2-40B4-BE49-F238E27FC236}">
                <a16:creationId xmlns:a16="http://schemas.microsoft.com/office/drawing/2014/main" xmlns="" id="{65FF7DDB-9092-4936-8FE9-73CBAD3F9190}"/>
              </a:ext>
            </a:extLst>
          </p:cNvPr>
          <p:cNvPicPr>
            <a:picLocks noChangeAspect="1"/>
          </p:cNvPicPr>
          <p:nvPr/>
        </p:nvPicPr>
        <p:blipFill>
          <a:blip r:embed="rId3"/>
          <a:stretch>
            <a:fillRect/>
          </a:stretch>
        </p:blipFill>
        <p:spPr>
          <a:xfrm>
            <a:off x="6571345" y="1"/>
            <a:ext cx="5589123" cy="6858000"/>
          </a:xfrm>
          <a:prstGeom prst="rect">
            <a:avLst/>
          </a:prstGeom>
        </p:spPr>
      </p:pic>
      <p:pic>
        <p:nvPicPr>
          <p:cNvPr id="7" name="Picture 6">
            <a:extLst>
              <a:ext uri="{FF2B5EF4-FFF2-40B4-BE49-F238E27FC236}">
                <a16:creationId xmlns:a16="http://schemas.microsoft.com/office/drawing/2014/main" xmlns="" id="{EFCF3FC6-9857-48F4-913F-179EF356433A}"/>
              </a:ext>
            </a:extLst>
          </p:cNvPr>
          <p:cNvPicPr>
            <a:picLocks noChangeAspect="1"/>
          </p:cNvPicPr>
          <p:nvPr/>
        </p:nvPicPr>
        <p:blipFill>
          <a:blip r:embed="rId4"/>
          <a:stretch>
            <a:fillRect/>
          </a:stretch>
        </p:blipFill>
        <p:spPr>
          <a:xfrm>
            <a:off x="1" y="4293096"/>
            <a:ext cx="6571344" cy="2564904"/>
          </a:xfrm>
          <a:prstGeom prst="rect">
            <a:avLst/>
          </a:prstGeom>
        </p:spPr>
      </p:pic>
    </p:spTree>
    <p:extLst>
      <p:ext uri="{BB962C8B-B14F-4D97-AF65-F5344CB8AC3E}">
        <p14:creationId xmlns:p14="http://schemas.microsoft.com/office/powerpoint/2010/main" val="929215404"/>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picture containing text, book&#10;&#10;Description automatically generated">
            <a:extLst>
              <a:ext uri="{FF2B5EF4-FFF2-40B4-BE49-F238E27FC236}">
                <a16:creationId xmlns:a16="http://schemas.microsoft.com/office/drawing/2014/main" xmlns="" id="{AD5ACE2F-90A0-BF4F-8636-38DE2AFE1A1D}"/>
              </a:ext>
            </a:extLst>
          </p:cNvPr>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1793165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3AEF7D-5CBE-964A-AA06-337D509DB0BA}"/>
              </a:ext>
            </a:extLst>
          </p:cNvPr>
          <p:cNvSpPr>
            <a:spLocks noGrp="1"/>
          </p:cNvSpPr>
          <p:nvPr>
            <p:ph type="title"/>
          </p:nvPr>
        </p:nvSpPr>
        <p:spPr/>
        <p:txBody>
          <a:bodyPr/>
          <a:lstStyle/>
          <a:p>
            <a:r>
              <a:rPr lang="en-US" b="1" dirty="0"/>
              <a:t>The strategies</a:t>
            </a:r>
          </a:p>
        </p:txBody>
      </p:sp>
      <p:sp>
        <p:nvSpPr>
          <p:cNvPr id="3" name="Content Placeholder 2">
            <a:extLst>
              <a:ext uri="{FF2B5EF4-FFF2-40B4-BE49-F238E27FC236}">
                <a16:creationId xmlns:a16="http://schemas.microsoft.com/office/drawing/2014/main" xmlns="" id="{146B0F4D-6D94-9045-B899-9DB062F47D98}"/>
              </a:ext>
            </a:extLst>
          </p:cNvPr>
          <p:cNvSpPr>
            <a:spLocks noGrp="1"/>
          </p:cNvSpPr>
          <p:nvPr>
            <p:ph idx="1"/>
          </p:nvPr>
        </p:nvSpPr>
        <p:spPr/>
        <p:txBody>
          <a:bodyPr/>
          <a:lstStyle/>
          <a:p>
            <a:r>
              <a:rPr lang="en-GB" b="1" dirty="0"/>
              <a:t>Prevention, Protection, Promotion</a:t>
            </a:r>
          </a:p>
          <a:p>
            <a:r>
              <a:rPr lang="en-GB" b="1" dirty="0"/>
              <a:t>Community strategies</a:t>
            </a:r>
          </a:p>
          <a:p>
            <a:r>
              <a:rPr lang="en-GB" b="1" dirty="0"/>
              <a:t>Culture and behaviour change strategies</a:t>
            </a:r>
          </a:p>
          <a:p>
            <a:r>
              <a:rPr lang="en-GB" b="1" dirty="0"/>
              <a:t>Innovate, Improve, Inspire, Influence, Inform, Implement</a:t>
            </a:r>
          </a:p>
          <a:p>
            <a:r>
              <a:rPr lang="en-GB" b="1" dirty="0"/>
              <a:t>Creating a social movement, giving into the hands of many</a:t>
            </a:r>
          </a:p>
          <a:p>
            <a:r>
              <a:rPr lang="en-GB" b="1" dirty="0"/>
              <a:t>Make Every Contact Count</a:t>
            </a:r>
            <a:endParaRPr lang="en-US" b="1" dirty="0"/>
          </a:p>
        </p:txBody>
      </p:sp>
      <p:pic>
        <p:nvPicPr>
          <p:cNvPr id="5" name="Picture 4">
            <a:extLst>
              <a:ext uri="{FF2B5EF4-FFF2-40B4-BE49-F238E27FC236}">
                <a16:creationId xmlns:a16="http://schemas.microsoft.com/office/drawing/2014/main" xmlns="" id="{EBC7D0A1-6B53-1841-BEB7-A9192DE3E020}"/>
              </a:ext>
            </a:extLst>
          </p:cNvPr>
          <p:cNvPicPr>
            <a:picLocks noChangeAspect="1"/>
          </p:cNvPicPr>
          <p:nvPr/>
        </p:nvPicPr>
        <p:blipFill>
          <a:blip r:embed="rId3"/>
          <a:stretch>
            <a:fillRect/>
          </a:stretch>
        </p:blipFill>
        <p:spPr>
          <a:xfrm>
            <a:off x="160392" y="1240931"/>
            <a:ext cx="11480224" cy="4900632"/>
          </a:xfrm>
          <a:prstGeom prst="rect">
            <a:avLst/>
          </a:prstGeom>
        </p:spPr>
      </p:pic>
    </p:spTree>
    <p:extLst>
      <p:ext uri="{BB962C8B-B14F-4D97-AF65-F5344CB8AC3E}">
        <p14:creationId xmlns:p14="http://schemas.microsoft.com/office/powerpoint/2010/main" val="47154703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045231" y="5280663"/>
            <a:ext cx="4474783" cy="681497"/>
          </a:xfrm>
          <a:prstGeom prst="rect">
            <a:avLst/>
          </a:prstGeom>
          <a:noFill/>
        </p:spPr>
        <p:txBody>
          <a:bodyPr wrap="square" lIns="65307" tIns="32653" rIns="65307" bIns="32653" rtlCol="0">
            <a:spAutoFit/>
          </a:bodyPr>
          <a:lstStyle/>
          <a:p>
            <a:r>
              <a:rPr lang="en-GB" sz="1000" dirty="0">
                <a:solidFill>
                  <a:prstClr val="black"/>
                </a:solidFill>
              </a:rPr>
              <a:t>Thinking about how to support and encourage movement helps to:</a:t>
            </a:r>
          </a:p>
          <a:p>
            <a:pPr marL="204078" indent="-204078">
              <a:buFontTx/>
              <a:buChar char="-"/>
            </a:pPr>
            <a:r>
              <a:rPr lang="en-GB" sz="1000" dirty="0">
                <a:solidFill>
                  <a:prstClr val="black"/>
                </a:solidFill>
              </a:rPr>
              <a:t>Reduce the risk of harm from falls, infection, thrombosis and delirium</a:t>
            </a:r>
          </a:p>
          <a:p>
            <a:pPr marL="204078" indent="-204078">
              <a:buFontTx/>
              <a:buChar char="-"/>
            </a:pPr>
            <a:r>
              <a:rPr lang="en-GB" sz="1000" dirty="0">
                <a:solidFill>
                  <a:prstClr val="black"/>
                </a:solidFill>
              </a:rPr>
              <a:t>Reduce length of stay in hospital</a:t>
            </a:r>
          </a:p>
          <a:p>
            <a:pPr marL="204078" indent="-204078">
              <a:buFontTx/>
              <a:buChar char="-"/>
            </a:pPr>
            <a:r>
              <a:rPr lang="en-GB" sz="1000" dirty="0">
                <a:solidFill>
                  <a:prstClr val="black"/>
                </a:solidFill>
              </a:rPr>
              <a:t>Reduce the likelihood of having an increase in their future care needs</a:t>
            </a:r>
            <a:endParaRPr lang="en-US" sz="1000" dirty="0">
              <a:solidFill>
                <a:prstClr val="black"/>
              </a:solidFill>
            </a:endParaRPr>
          </a:p>
        </p:txBody>
      </p:sp>
      <p:sp>
        <p:nvSpPr>
          <p:cNvPr id="11" name="Rectangle 10"/>
          <p:cNvSpPr/>
          <p:nvPr/>
        </p:nvSpPr>
        <p:spPr>
          <a:xfrm>
            <a:off x="1672668" y="5846413"/>
            <a:ext cx="4084227" cy="373720"/>
          </a:xfrm>
          <a:prstGeom prst="rect">
            <a:avLst/>
          </a:prstGeom>
        </p:spPr>
        <p:txBody>
          <a:bodyPr wrap="square" lIns="65307" tIns="32653" rIns="65307" bIns="32653">
            <a:spAutoFit/>
          </a:bodyPr>
          <a:lstStyle/>
          <a:p>
            <a:pPr algn="ctr"/>
            <a:r>
              <a:rPr lang="en-GB" sz="1000" dirty="0">
                <a:solidFill>
                  <a:prstClr val="black"/>
                </a:solidFill>
              </a:rPr>
              <a:t>This is often made worse by multiple medications, sensory impairment, dementia and current illness</a:t>
            </a:r>
            <a:endParaRPr lang="en-US" sz="1000" dirty="0">
              <a:solidFill>
                <a:prstClr val="black"/>
              </a:solidFill>
            </a:endParaRPr>
          </a:p>
        </p:txBody>
      </p:sp>
      <p:sp>
        <p:nvSpPr>
          <p:cNvPr id="12" name="Rounded Rectangle 11"/>
          <p:cNvSpPr/>
          <p:nvPr/>
        </p:nvSpPr>
        <p:spPr>
          <a:xfrm>
            <a:off x="7999082" y="1834555"/>
            <a:ext cx="308607" cy="257171"/>
          </a:xfrm>
          <a:prstGeom prst="roundRect">
            <a:avLst/>
          </a:prstGeom>
          <a:ln>
            <a:solidFill>
              <a:schemeClr val="bg1"/>
            </a:solidFill>
          </a:ln>
        </p:spPr>
        <p:style>
          <a:lnRef idx="2">
            <a:schemeClr val="dk1"/>
          </a:lnRef>
          <a:fillRef idx="1">
            <a:schemeClr val="lt1"/>
          </a:fillRef>
          <a:effectRef idx="0">
            <a:schemeClr val="dk1"/>
          </a:effectRef>
          <a:fontRef idx="minor">
            <a:schemeClr val="dk1"/>
          </a:fontRef>
        </p:style>
        <p:txBody>
          <a:bodyPr lIns="65307" tIns="32653" rIns="65307" bIns="32653" rtlCol="0" anchor="ctr"/>
          <a:lstStyle/>
          <a:p>
            <a:pPr algn="ctr"/>
            <a:endParaRPr lang="en-US">
              <a:solidFill>
                <a:prstClr val="black"/>
              </a:solidFill>
            </a:endParaRPr>
          </a:p>
        </p:txBody>
      </p:sp>
      <p:sp>
        <p:nvSpPr>
          <p:cNvPr id="13" name="Rectangle 12"/>
          <p:cNvSpPr/>
          <p:nvPr/>
        </p:nvSpPr>
        <p:spPr>
          <a:xfrm>
            <a:off x="7999083" y="1628800"/>
            <a:ext cx="231455" cy="2549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5307" tIns="32653" rIns="65307" bIns="32653" rtlCol="0" anchor="ctr"/>
          <a:lstStyle/>
          <a:p>
            <a:pPr algn="ctr"/>
            <a:endParaRPr lang="en-US">
              <a:solidFill>
                <a:prstClr val="white"/>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02" t="1" r="1" b="8944"/>
          <a:stretch/>
        </p:blipFill>
        <p:spPr bwMode="auto">
          <a:xfrm>
            <a:off x="1524016" y="6257914"/>
            <a:ext cx="9149651" cy="29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524022" y="445829"/>
            <a:ext cx="4574249" cy="1059939"/>
          </a:xfrm>
          <a:prstGeom prst="rect">
            <a:avLst/>
          </a:prstGeom>
          <a:solidFill>
            <a:srgbClr val="0072B9"/>
          </a:solidFill>
          <a:ln>
            <a:noFill/>
          </a:ln>
        </p:spPr>
        <p:style>
          <a:lnRef idx="2">
            <a:schemeClr val="accent1">
              <a:shade val="50000"/>
            </a:schemeClr>
          </a:lnRef>
          <a:fillRef idx="1">
            <a:schemeClr val="accent1"/>
          </a:fillRef>
          <a:effectRef idx="0">
            <a:schemeClr val="accent1"/>
          </a:effectRef>
          <a:fontRef idx="minor">
            <a:schemeClr val="lt1"/>
          </a:fontRef>
        </p:style>
        <p:txBody>
          <a:bodyPr lIns="65307" tIns="32653" rIns="65307" bIns="32653" rtlCol="0" anchor="ctr"/>
          <a:lstStyle/>
          <a:p>
            <a:pPr algn="ctr"/>
            <a:endParaRPr lang="en-US">
              <a:solidFill>
                <a:prstClr val="white"/>
              </a:solidFill>
            </a:endParaRPr>
          </a:p>
        </p:txBody>
      </p:sp>
      <p:sp>
        <p:nvSpPr>
          <p:cNvPr id="10" name="TextBox 9"/>
          <p:cNvSpPr txBox="1"/>
          <p:nvPr/>
        </p:nvSpPr>
        <p:spPr>
          <a:xfrm>
            <a:off x="-4428999" y="3033852"/>
            <a:ext cx="4293516" cy="943107"/>
          </a:xfrm>
          <a:prstGeom prst="rect">
            <a:avLst/>
          </a:prstGeom>
          <a:noFill/>
        </p:spPr>
        <p:txBody>
          <a:bodyPr wrap="square" lIns="65307" tIns="32653" rIns="65307" bIns="32653" rtlCol="0">
            <a:spAutoFit/>
          </a:bodyPr>
          <a:lstStyle/>
          <a:p>
            <a:pPr algn="ctr"/>
            <a:r>
              <a:rPr lang="en-GB" sz="1900" b="1" dirty="0">
                <a:solidFill>
                  <a:prstClr val="white"/>
                </a:solidFill>
                <a:effectLst>
                  <a:outerShdw blurRad="38100" dist="38100" dir="2700000" algn="tl">
                    <a:srgbClr val="000000">
                      <a:alpha val="43137"/>
                    </a:srgbClr>
                  </a:outerShdw>
                </a:effectLst>
              </a:rPr>
              <a:t>PREVENTING DECONDITIONING </a:t>
            </a:r>
          </a:p>
          <a:p>
            <a:pPr algn="ctr"/>
            <a:r>
              <a:rPr lang="en-GB" sz="1900" b="1" dirty="0">
                <a:solidFill>
                  <a:prstClr val="white"/>
                </a:solidFill>
                <a:effectLst>
                  <a:outerShdw blurRad="38100" dist="38100" dir="2700000" algn="tl">
                    <a:srgbClr val="000000">
                      <a:alpha val="43137"/>
                    </a:srgbClr>
                  </a:outerShdw>
                </a:effectLst>
              </a:rPr>
              <a:t>AND ENABLING INDEPENDENCE FOR OLDER PEOPLE</a:t>
            </a:r>
            <a:endParaRPr lang="en-US" sz="1900" b="1" dirty="0">
              <a:solidFill>
                <a:prstClr val="white"/>
              </a:solidFill>
              <a:effectLst>
                <a:outerShdw blurRad="38100" dist="38100" dir="2700000" algn="tl">
                  <a:srgbClr val="000000">
                    <a:alpha val="43137"/>
                  </a:srgbClr>
                </a:outerShdw>
              </a:effectLst>
            </a:endParaRPr>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1237" y="517375"/>
            <a:ext cx="4294187" cy="988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6099425" y="445829"/>
            <a:ext cx="4574249" cy="1059939"/>
          </a:xfrm>
          <a:prstGeom prst="rect">
            <a:avLst/>
          </a:prstGeom>
          <a:solidFill>
            <a:srgbClr val="E42320"/>
          </a:solidFill>
          <a:ln>
            <a:noFill/>
          </a:ln>
        </p:spPr>
        <p:style>
          <a:lnRef idx="2">
            <a:schemeClr val="accent1">
              <a:shade val="50000"/>
            </a:schemeClr>
          </a:lnRef>
          <a:fillRef idx="1">
            <a:schemeClr val="accent1"/>
          </a:fillRef>
          <a:effectRef idx="0">
            <a:schemeClr val="accent1"/>
          </a:effectRef>
          <a:fontRef idx="minor">
            <a:schemeClr val="lt1"/>
          </a:fontRef>
        </p:style>
        <p:txBody>
          <a:bodyPr lIns="65307" tIns="32653" rIns="65307" bIns="32653" rtlCol="0" anchor="ctr"/>
          <a:lstStyle/>
          <a:p>
            <a:pPr algn="ctr"/>
            <a:endParaRPr lang="en-US">
              <a:solidFill>
                <a:prstClr val="white"/>
              </a:solidFil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2655" y="6566520"/>
            <a:ext cx="2796016" cy="265685"/>
          </a:xfrm>
          <a:prstGeom prst="rect">
            <a:avLst/>
          </a:prstGeom>
        </p:spPr>
      </p:pic>
      <p:sp>
        <p:nvSpPr>
          <p:cNvPr id="25" name="TextBox 24"/>
          <p:cNvSpPr txBox="1"/>
          <p:nvPr/>
        </p:nvSpPr>
        <p:spPr>
          <a:xfrm>
            <a:off x="6354895" y="613056"/>
            <a:ext cx="4063309" cy="712275"/>
          </a:xfrm>
          <a:prstGeom prst="rect">
            <a:avLst/>
          </a:prstGeom>
          <a:noFill/>
        </p:spPr>
        <p:txBody>
          <a:bodyPr wrap="square" lIns="65307" tIns="32653" rIns="65307" bIns="32653" rtlCol="0">
            <a:spAutoFit/>
          </a:bodyPr>
          <a:lstStyle/>
          <a:p>
            <a:pPr algn="ctr"/>
            <a:r>
              <a:rPr lang="en-GB" sz="1400" dirty="0">
                <a:solidFill>
                  <a:prstClr val="white"/>
                </a:solidFill>
                <a:latin typeface="Arial Rounded MT Bold" panose="020F0704030504030204" pitchFamily="34" charset="0"/>
              </a:rPr>
              <a:t>Prolonged bed rest in older people can </a:t>
            </a:r>
          </a:p>
          <a:p>
            <a:pPr algn="ctr"/>
            <a:r>
              <a:rPr lang="en-GB" sz="1400" dirty="0">
                <a:solidFill>
                  <a:prstClr val="white"/>
                </a:solidFill>
                <a:latin typeface="Arial Rounded MT Bold" panose="020F0704030504030204" pitchFamily="34" charset="0"/>
              </a:rPr>
              <a:t>lead to substantial loss of muscle strength </a:t>
            </a:r>
          </a:p>
          <a:p>
            <a:pPr algn="ctr"/>
            <a:r>
              <a:rPr lang="en-GB" sz="1400" dirty="0">
                <a:solidFill>
                  <a:prstClr val="white"/>
                </a:solidFill>
                <a:latin typeface="Arial Rounded MT Bold" panose="020F0704030504030204" pitchFamily="34" charset="0"/>
              </a:rPr>
              <a:t>and physical activity</a:t>
            </a:r>
            <a:endParaRPr lang="en-US" sz="1400" dirty="0">
              <a:solidFill>
                <a:prstClr val="white"/>
              </a:solidFill>
              <a:latin typeface="Arial Rounded MT Bold" panose="020F0704030504030204" pitchFamily="34" charset="0"/>
            </a:endParaRPr>
          </a:p>
        </p:txBody>
      </p:sp>
      <p:sp>
        <p:nvSpPr>
          <p:cNvPr id="16" name="Rectangle 15"/>
          <p:cNvSpPr/>
          <p:nvPr/>
        </p:nvSpPr>
        <p:spPr>
          <a:xfrm>
            <a:off x="6764657" y="6655468"/>
            <a:ext cx="3903355" cy="189054"/>
          </a:xfrm>
          <a:prstGeom prst="rect">
            <a:avLst/>
          </a:prstGeom>
        </p:spPr>
        <p:txBody>
          <a:bodyPr wrap="square" lIns="65307" tIns="32653" rIns="65307" bIns="32653">
            <a:spAutoFit/>
          </a:bodyPr>
          <a:lstStyle/>
          <a:p>
            <a:pPr algn="r"/>
            <a:r>
              <a:rPr lang="en-GB" sz="800" b="1" dirty="0">
                <a:solidFill>
                  <a:prstClr val="black"/>
                </a:solidFill>
                <a:latin typeface="ArialMT"/>
              </a:rPr>
              <a:t>© 2016 University Hospitals of North Midlands NHS Trust. All rights reserved.</a:t>
            </a:r>
            <a:endParaRPr lang="en-US" sz="800" b="1" dirty="0">
              <a:solidFill>
                <a:prstClr val="black"/>
              </a:solidFill>
            </a:endParaRPr>
          </a:p>
        </p:txBody>
      </p:sp>
      <p:sp>
        <p:nvSpPr>
          <p:cNvPr id="18" name="TextBox 17"/>
          <p:cNvSpPr txBox="1"/>
          <p:nvPr/>
        </p:nvSpPr>
        <p:spPr>
          <a:xfrm>
            <a:off x="1621219" y="44380"/>
            <a:ext cx="8929944" cy="327554"/>
          </a:xfrm>
          <a:prstGeom prst="rect">
            <a:avLst/>
          </a:prstGeom>
          <a:noFill/>
        </p:spPr>
        <p:txBody>
          <a:bodyPr wrap="square" lIns="65307" tIns="32653" rIns="65307" bIns="32653" rtlCol="0">
            <a:spAutoFit/>
          </a:bodyPr>
          <a:lstStyle/>
          <a:p>
            <a:pPr algn="ctr"/>
            <a:r>
              <a:rPr lang="en-GB" sz="1700" dirty="0">
                <a:solidFill>
                  <a:srgbClr val="0072B9"/>
                </a:solidFill>
                <a:effectLst>
                  <a:outerShdw blurRad="38100" dist="38100" dir="2700000" algn="tl">
                    <a:srgbClr val="000000">
                      <a:alpha val="43137"/>
                    </a:srgbClr>
                  </a:outerShdw>
                </a:effectLst>
              </a:rPr>
              <a:t>A Campaign For Deconditioning Awareness – “Sit up… Get dressed… Keep on moving…”</a:t>
            </a:r>
            <a:endParaRPr lang="en-US" sz="1700" dirty="0">
              <a:solidFill>
                <a:srgbClr val="0072B9"/>
              </a:solidFill>
              <a:effectLst>
                <a:outerShdw blurRad="38100" dist="38100" dir="2700000" algn="tl">
                  <a:srgbClr val="000000">
                    <a:alpha val="43137"/>
                  </a:srgbClr>
                </a:outerShdw>
              </a:effectLst>
            </a:endParaRPr>
          </a:p>
        </p:txBody>
      </p:sp>
      <p:sp>
        <p:nvSpPr>
          <p:cNvPr id="21" name="TextBox 20"/>
          <p:cNvSpPr txBox="1"/>
          <p:nvPr/>
        </p:nvSpPr>
        <p:spPr>
          <a:xfrm>
            <a:off x="1518362" y="6720796"/>
            <a:ext cx="1342157" cy="173666"/>
          </a:xfrm>
          <a:prstGeom prst="rect">
            <a:avLst/>
          </a:prstGeom>
          <a:noFill/>
        </p:spPr>
        <p:txBody>
          <a:bodyPr wrap="none" lIns="65307" tIns="32653" rIns="65307" bIns="32653" rtlCol="0">
            <a:spAutoFit/>
          </a:bodyPr>
          <a:lstStyle/>
          <a:p>
            <a:r>
              <a:rPr lang="en-GB" sz="700" b="1" dirty="0">
                <a:solidFill>
                  <a:srgbClr val="0072B9"/>
                </a:solidFill>
                <a:latin typeface="ArialMT"/>
              </a:rPr>
              <a:t>Department for Older Adults</a:t>
            </a:r>
            <a:endParaRPr lang="en-US" sz="700" b="1" dirty="0">
              <a:solidFill>
                <a:srgbClr val="0072B9"/>
              </a:solidFill>
              <a:latin typeface="ArialMT"/>
            </a:endParaRPr>
          </a:p>
        </p:txBody>
      </p:sp>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1734" t="18645" r="1734" b="21351"/>
          <a:stretch/>
        </p:blipFill>
        <p:spPr>
          <a:xfrm>
            <a:off x="6044589" y="1525951"/>
            <a:ext cx="4397791" cy="3754703"/>
          </a:xfrm>
          <a:prstGeom prst="rect">
            <a:avLst/>
          </a:prstGeom>
        </p:spPr>
      </p:pic>
      <p:sp>
        <p:nvSpPr>
          <p:cNvPr id="2" name="TextBox 1"/>
          <p:cNvSpPr txBox="1"/>
          <p:nvPr/>
        </p:nvSpPr>
        <p:spPr>
          <a:xfrm>
            <a:off x="6059451" y="5897848"/>
            <a:ext cx="4478977" cy="327554"/>
          </a:xfrm>
          <a:prstGeom prst="rect">
            <a:avLst/>
          </a:prstGeom>
          <a:noFill/>
        </p:spPr>
        <p:txBody>
          <a:bodyPr wrap="none" lIns="65307" tIns="32653" rIns="65307" bIns="32653" rtlCol="0">
            <a:spAutoFit/>
          </a:bodyPr>
          <a:lstStyle/>
          <a:p>
            <a:r>
              <a:rPr lang="en-GB" sz="1700" dirty="0">
                <a:solidFill>
                  <a:srgbClr val="FF0000"/>
                </a:solidFill>
                <a:latin typeface="Arial Rounded MT Bold" panose="020F0704030504030204" pitchFamily="34" charset="0"/>
                <a:cs typeface="Arial" panose="020B0604020202020204" pitchFamily="34" charset="0"/>
              </a:rPr>
              <a:t>Sit up… Get dressed… Keep on moving…</a:t>
            </a:r>
            <a:endParaRPr lang="en-US" sz="1700" dirty="0">
              <a:solidFill>
                <a:srgbClr val="FF0000"/>
              </a:solidFill>
              <a:latin typeface="Arial Rounded MT Bold" panose="020F0704030504030204" pitchFamily="34" charset="0"/>
              <a:cs typeface="Arial" panose="020B0604020202020204" pitchFamily="34" charset="0"/>
            </a:endParaRPr>
          </a:p>
        </p:txBody>
      </p: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t="1404" b="14919"/>
          <a:stretch/>
        </p:blipFill>
        <p:spPr>
          <a:xfrm>
            <a:off x="1878400" y="1577378"/>
            <a:ext cx="3585507" cy="4269047"/>
          </a:xfrm>
          <a:prstGeom prst="rect">
            <a:avLst/>
          </a:prstGeom>
        </p:spPr>
      </p:pic>
    </p:spTree>
    <p:extLst>
      <p:ext uri="{BB962C8B-B14F-4D97-AF65-F5344CB8AC3E}">
        <p14:creationId xmlns:p14="http://schemas.microsoft.com/office/powerpoint/2010/main" val="4206223057"/>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Shape 129"/>
        <p:cNvGrpSpPr/>
        <p:nvPr/>
      </p:nvGrpSpPr>
      <p:grpSpPr>
        <a:xfrm>
          <a:off x="0" y="0"/>
          <a:ext cx="0" cy="0"/>
          <a:chOff x="0" y="0"/>
          <a:chExt cx="0" cy="0"/>
        </a:xfrm>
      </p:grpSpPr>
      <p:sp>
        <p:nvSpPr>
          <p:cNvPr id="130" name="Google Shape;130;p16"/>
          <p:cNvSpPr txBox="1">
            <a:spLocks noGrp="1"/>
          </p:cNvSpPr>
          <p:nvPr>
            <p:ph type="title"/>
          </p:nvPr>
        </p:nvSpPr>
        <p:spPr>
          <a:xfrm>
            <a:off x="192157" y="136525"/>
            <a:ext cx="11726574" cy="148198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800"/>
              <a:buFont typeface="Arial"/>
              <a:buNone/>
            </a:pPr>
            <a:r>
              <a:rPr lang="en-GB" sz="4800" b="1" dirty="0">
                <a:solidFill>
                  <a:schemeClr val="lt1"/>
                </a:solidFill>
                <a:latin typeface="Arial"/>
                <a:ea typeface="Arial"/>
                <a:cs typeface="Arial"/>
                <a:sym typeface="Arial"/>
              </a:rPr>
              <a:t>Purpose of the mission to                                        #ReconditionTheNation</a:t>
            </a:r>
            <a:endParaRPr dirty="0"/>
          </a:p>
        </p:txBody>
      </p:sp>
      <p:sp>
        <p:nvSpPr>
          <p:cNvPr id="131" name="Google Shape;131;p16"/>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GB" sz="1200" b="0" i="0" u="none" strike="noStrike" kern="0" cap="none" spc="0" normalizeH="0" baseline="0" noProof="0">
                <a:ln>
                  <a:noFill/>
                </a:ln>
                <a:solidFill>
                  <a:srgbClr val="FFFFFF"/>
                </a:solidFill>
                <a:effectLst/>
                <a:uLnTx/>
                <a:uFillTx/>
                <a:latin typeface="Calibri"/>
                <a:cs typeface="Calibri"/>
                <a:sym typeface="Calibri"/>
              </a:rPr>
              <a:t>Recondition the Nation</a:t>
            </a:r>
            <a:endParaRPr kumimoji="0" sz="1200" b="0" i="0" u="none" strike="noStrike" kern="0" cap="none" spc="0" normalizeH="0" baseline="0" noProof="0">
              <a:ln>
                <a:noFill/>
              </a:ln>
              <a:solidFill>
                <a:srgbClr val="FFFFFF"/>
              </a:solidFill>
              <a:effectLst/>
              <a:uLnTx/>
              <a:uFillTx/>
              <a:latin typeface="Calibri"/>
              <a:cs typeface="Calibri"/>
              <a:sym typeface="Calibri"/>
            </a:endParaRPr>
          </a:p>
        </p:txBody>
      </p:sp>
      <p:sp>
        <p:nvSpPr>
          <p:cNvPr id="132" name="Google Shape;132;p16"/>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200" b="0" i="0" u="none" strike="noStrike" kern="0" cap="none" spc="0" normalizeH="0" baseline="0" noProof="0">
              <a:ln>
                <a:noFill/>
              </a:ln>
              <a:solidFill>
                <a:srgbClr val="FFFFFF"/>
              </a:solidFill>
              <a:effectLst/>
              <a:uLnTx/>
              <a:uFillTx/>
              <a:latin typeface="Calibri"/>
              <a:cs typeface="Calibri"/>
              <a:sym typeface="Calibri"/>
            </a:endParaRPr>
          </a:p>
        </p:txBody>
      </p:sp>
      <p:sp>
        <p:nvSpPr>
          <p:cNvPr id="136" name="Google Shape;136;p16"/>
          <p:cNvSpPr txBox="1"/>
          <p:nvPr/>
        </p:nvSpPr>
        <p:spPr>
          <a:xfrm>
            <a:off x="192157" y="6112806"/>
            <a:ext cx="11279784" cy="2769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sng" strike="noStrike" kern="0" cap="none" spc="0" normalizeH="0" baseline="0" noProof="0">
                <a:ln>
                  <a:noFill/>
                </a:ln>
                <a:solidFill>
                  <a:srgbClr val="0563C1"/>
                </a:solidFill>
                <a:effectLst/>
                <a:uLnTx/>
                <a:uFillTx/>
                <a:latin typeface="Calibri"/>
                <a:ea typeface="Calibri"/>
                <a:cs typeface="Calibri"/>
                <a:sym typeface="Calibri"/>
                <a:hlinkClick r:id="rId3"/>
              </a:rPr>
              <a:t>Time to move again: from deconditioning to reconditioning | Age and Ageing | Oxford Academic (oup.com)</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3" name="Picture 2" descr="Diagram&#10;&#10;Description automatically generated">
            <a:extLst>
              <a:ext uri="{FF2B5EF4-FFF2-40B4-BE49-F238E27FC236}">
                <a16:creationId xmlns:a16="http://schemas.microsoft.com/office/drawing/2014/main" xmlns="" id="{927E3EBD-2EDC-406F-8F23-2ABEA76221BC}"/>
              </a:ext>
            </a:extLst>
          </p:cNvPr>
          <p:cNvPicPr>
            <a:picLocks noChangeAspect="1"/>
          </p:cNvPicPr>
          <p:nvPr/>
        </p:nvPicPr>
        <p:blipFill>
          <a:blip r:embed="rId4"/>
          <a:stretch>
            <a:fillRect/>
          </a:stretch>
        </p:blipFill>
        <p:spPr>
          <a:xfrm>
            <a:off x="436041" y="1950181"/>
            <a:ext cx="4943467" cy="3495030"/>
          </a:xfrm>
          <a:prstGeom prst="rect">
            <a:avLst/>
          </a:prstGeom>
        </p:spPr>
      </p:pic>
      <p:pic>
        <p:nvPicPr>
          <p:cNvPr id="8" name="Google Shape;176;p18" descr="A picture containing text, watch&#10;&#10;Description automatically generated">
            <a:extLst>
              <a:ext uri="{FF2B5EF4-FFF2-40B4-BE49-F238E27FC236}">
                <a16:creationId xmlns:a16="http://schemas.microsoft.com/office/drawing/2014/main" xmlns="" id="{4B3E836C-133C-0B49-9E29-54675C31F911}"/>
              </a:ext>
            </a:extLst>
          </p:cNvPr>
          <p:cNvPicPr preferRelativeResize="0"/>
          <p:nvPr/>
        </p:nvPicPr>
        <p:blipFill rotWithShape="1">
          <a:blip r:embed="rId5">
            <a:alphaModFix/>
          </a:blip>
          <a:srcRect/>
          <a:stretch/>
        </p:blipFill>
        <p:spPr>
          <a:xfrm>
            <a:off x="8198071" y="977464"/>
            <a:ext cx="4542928" cy="5819313"/>
          </a:xfrm>
          <a:prstGeom prst="rect">
            <a:avLst/>
          </a:prstGeom>
          <a:noFill/>
          <a:ln>
            <a:noFill/>
          </a:ln>
        </p:spPr>
      </p:pic>
      <p:pic>
        <p:nvPicPr>
          <p:cNvPr id="9" name="Picture 8">
            <a:extLst>
              <a:ext uri="{FF2B5EF4-FFF2-40B4-BE49-F238E27FC236}">
                <a16:creationId xmlns:a16="http://schemas.microsoft.com/office/drawing/2014/main" xmlns="" id="{83BF61CF-BCDA-AB40-93AA-DD18B41C74D2}"/>
              </a:ext>
            </a:extLst>
          </p:cNvPr>
          <p:cNvPicPr>
            <a:picLocks noChangeAspect="1"/>
          </p:cNvPicPr>
          <p:nvPr/>
        </p:nvPicPr>
        <p:blipFill>
          <a:blip r:embed="rId6"/>
          <a:stretch>
            <a:fillRect/>
          </a:stretch>
        </p:blipFill>
        <p:spPr>
          <a:xfrm>
            <a:off x="5517932" y="2133601"/>
            <a:ext cx="3268716" cy="331161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1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Recondition the Nation</a:t>
            </a:r>
            <a:endParaRPr/>
          </a:p>
        </p:txBody>
      </p:sp>
      <p:sp>
        <p:nvSpPr>
          <p:cNvPr id="114" name="Google Shape;114;p1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16</a:t>
            </a:fld>
            <a:endParaRPr/>
          </a:p>
        </p:txBody>
      </p:sp>
      <p:pic>
        <p:nvPicPr>
          <p:cNvPr id="3" name="Picture 2">
            <a:extLst>
              <a:ext uri="{FF2B5EF4-FFF2-40B4-BE49-F238E27FC236}">
                <a16:creationId xmlns:a16="http://schemas.microsoft.com/office/drawing/2014/main" xmlns="" id="{92C39C3C-99D1-E5E8-0006-CBDC6D5C52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7" r="-53"/>
          <a:stretch/>
        </p:blipFill>
        <p:spPr bwMode="auto">
          <a:xfrm>
            <a:off x="7512498" y="83572"/>
            <a:ext cx="4679501" cy="674574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xmlns="" id="{9A5E7F80-B572-4E4A-BE86-D7ECBD82E6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8" y="27918"/>
            <a:ext cx="3639640" cy="4221451"/>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18;p15">
            <a:extLst>
              <a:ext uri="{FF2B5EF4-FFF2-40B4-BE49-F238E27FC236}">
                <a16:creationId xmlns:a16="http://schemas.microsoft.com/office/drawing/2014/main" xmlns="" id="{079ECF29-9E49-F96E-D3DB-5F0E055AB76C}"/>
              </a:ext>
            </a:extLst>
          </p:cNvPr>
          <p:cNvSpPr/>
          <p:nvPr/>
        </p:nvSpPr>
        <p:spPr>
          <a:xfrm>
            <a:off x="4370104" y="4413856"/>
            <a:ext cx="3096945" cy="2428069"/>
          </a:xfrm>
          <a:prstGeom prst="roundRect">
            <a:avLst>
              <a:gd name="adj" fmla="val 16667"/>
            </a:avLst>
          </a:prstGeom>
          <a:solidFill>
            <a:schemeClr val="lt1"/>
          </a:solidFill>
          <a:ln w="2857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indent="0">
              <a:buFont typeface="Arial"/>
              <a:buNone/>
            </a:pPr>
            <a:r>
              <a:rPr lang="en-GB" sz="2000" b="1" dirty="0">
                <a:latin typeface="Calibri" panose="020F0502020204030204" pitchFamily="34" charset="0"/>
                <a:cs typeface="Calibri" panose="020F0502020204030204" pitchFamily="34" charset="0"/>
              </a:rPr>
              <a:t>Winter Wimbledon</a:t>
            </a: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7161" y="42508"/>
            <a:ext cx="3335338"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xmlns="" id="{D697CC93-7913-2A37-3D56-F0FA1A5EFC03}"/>
              </a:ext>
            </a:extLst>
          </p:cNvPr>
          <p:cNvPicPr>
            <a:picLocks noChangeAspect="1"/>
          </p:cNvPicPr>
          <p:nvPr/>
        </p:nvPicPr>
        <p:blipFill>
          <a:blip r:embed="rId6"/>
          <a:stretch>
            <a:fillRect/>
          </a:stretch>
        </p:blipFill>
        <p:spPr>
          <a:xfrm>
            <a:off x="4310742" y="605931"/>
            <a:ext cx="3051111" cy="1815883"/>
          </a:xfrm>
          <a:prstGeom prst="rect">
            <a:avLst/>
          </a:prstGeom>
        </p:spPr>
      </p:pic>
      <p:sp>
        <p:nvSpPr>
          <p:cNvPr id="4" name="Rectangle 3"/>
          <p:cNvSpPr/>
          <p:nvPr/>
        </p:nvSpPr>
        <p:spPr>
          <a:xfrm>
            <a:off x="4310742" y="2583787"/>
            <a:ext cx="3051111" cy="1600438"/>
          </a:xfrm>
          <a:prstGeom prst="rect">
            <a:avLst/>
          </a:prstGeom>
        </p:spPr>
        <p:txBody>
          <a:bodyPr wrap="square">
            <a:spAutoFit/>
          </a:bodyPr>
          <a:lstStyle/>
          <a:p>
            <a:pPr marL="285750" indent="-285750" defTabSz="685800">
              <a:buClr>
                <a:srgbClr val="0070C0"/>
              </a:buClr>
              <a:buFont typeface="Wingdings" panose="05000000000000000000" pitchFamily="2" charset="2"/>
              <a:buChar char="§"/>
            </a:pPr>
            <a:r>
              <a:rPr lang="en-US" dirty="0">
                <a:latin typeface="Calibri" panose="020F0502020204030204" pitchFamily="34" charset="0"/>
                <a:cs typeface="Calibri" panose="020F0502020204030204" pitchFamily="34" charset="0"/>
              </a:rPr>
              <a:t>Challenge to walk the Essex Coastline</a:t>
            </a:r>
          </a:p>
          <a:p>
            <a:pPr marL="285750" indent="-285750" defTabSz="685800">
              <a:buClr>
                <a:srgbClr val="0070C0"/>
              </a:buClr>
              <a:buFont typeface="Wingdings" panose="05000000000000000000" pitchFamily="2" charset="2"/>
              <a:buChar char="§"/>
            </a:pPr>
            <a:r>
              <a:rPr lang="en-US" dirty="0">
                <a:latin typeface="Calibri" panose="020F0502020204030204" pitchFamily="34" charset="0"/>
                <a:cs typeface="Calibri" panose="020F0502020204030204" pitchFamily="34" charset="0"/>
              </a:rPr>
              <a:t>One home did a virtual walk to </a:t>
            </a:r>
            <a:r>
              <a:rPr lang="en-US" dirty="0" err="1">
                <a:latin typeface="Calibri" panose="020F0502020204030204" pitchFamily="34" charset="0"/>
                <a:cs typeface="Calibri" panose="020F0502020204030204" pitchFamily="34" charset="0"/>
              </a:rPr>
              <a:t>Southend</a:t>
            </a:r>
            <a:r>
              <a:rPr lang="en-US" dirty="0">
                <a:latin typeface="Calibri" panose="020F0502020204030204" pitchFamily="34" charset="0"/>
                <a:cs typeface="Calibri" panose="020F0502020204030204" pitchFamily="34" charset="0"/>
              </a:rPr>
              <a:t> seafront </a:t>
            </a:r>
          </a:p>
          <a:p>
            <a:pPr marL="285750" indent="-285750" defTabSz="685800">
              <a:buClr>
                <a:srgbClr val="0070C0"/>
              </a:buClr>
              <a:buFont typeface="Wingdings" panose="05000000000000000000" pitchFamily="2" charset="2"/>
              <a:buChar char="§"/>
            </a:pPr>
            <a:r>
              <a:rPr lang="en-US" dirty="0">
                <a:latin typeface="Calibri" panose="020F0502020204030204" pitchFamily="34" charset="0"/>
                <a:cs typeface="Calibri" panose="020F0502020204030204" pitchFamily="34" charset="0"/>
              </a:rPr>
              <a:t>When they reached the number of steps, residents went to </a:t>
            </a:r>
            <a:r>
              <a:rPr lang="en-US" dirty="0" err="1">
                <a:latin typeface="Calibri" panose="020F0502020204030204" pitchFamily="34" charset="0"/>
                <a:cs typeface="Calibri" panose="020F0502020204030204" pitchFamily="34" charset="0"/>
              </a:rPr>
              <a:t>Southend</a:t>
            </a:r>
            <a:r>
              <a:rPr lang="en-US" dirty="0">
                <a:latin typeface="Calibri" panose="020F0502020204030204" pitchFamily="34" charset="0"/>
                <a:cs typeface="Calibri" panose="020F0502020204030204" pitchFamily="34" charset="0"/>
              </a:rPr>
              <a:t> for tea</a:t>
            </a:r>
            <a:endParaRPr lang="en-GB" dirty="0"/>
          </a:p>
        </p:txBody>
      </p:sp>
      <p:pic>
        <p:nvPicPr>
          <p:cNvPr id="14" name="Picture 6" descr="Image">
            <a:extLst>
              <a:ext uri="{FF2B5EF4-FFF2-40B4-BE49-F238E27FC236}">
                <a16:creationId xmlns:a16="http://schemas.microsoft.com/office/drawing/2014/main" xmlns="" id="{6A78A1A5-D223-E106-EAA3-DB4C88838B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2710" y="4954555"/>
            <a:ext cx="3089788" cy="1867945"/>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18;p15">
            <a:extLst>
              <a:ext uri="{FF2B5EF4-FFF2-40B4-BE49-F238E27FC236}">
                <a16:creationId xmlns:a16="http://schemas.microsoft.com/office/drawing/2014/main" xmlns="" id="{E2542D7C-2946-0F04-C6BE-D349355CC4D7}"/>
              </a:ext>
            </a:extLst>
          </p:cNvPr>
          <p:cNvSpPr/>
          <p:nvPr/>
        </p:nvSpPr>
        <p:spPr>
          <a:xfrm>
            <a:off x="20380" y="4184225"/>
            <a:ext cx="3786510" cy="2638274"/>
          </a:xfrm>
          <a:prstGeom prst="roundRect">
            <a:avLst>
              <a:gd name="adj" fmla="val 16667"/>
            </a:avLst>
          </a:prstGeom>
          <a:solidFill>
            <a:schemeClr val="lt1"/>
          </a:solidFill>
          <a:ln w="2857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indent="0">
              <a:buFont typeface="Arial"/>
              <a:buNone/>
            </a:pPr>
            <a:r>
              <a:rPr lang="en-GB" sz="2000" b="1" dirty="0">
                <a:latin typeface="Calibri" panose="020F0502020204030204" pitchFamily="34" charset="0"/>
                <a:cs typeface="Calibri" panose="020F0502020204030204" pitchFamily="34" charset="0"/>
              </a:rPr>
              <a:t>Woodland walk</a:t>
            </a:r>
          </a:p>
        </p:txBody>
      </p:sp>
      <p:pic>
        <p:nvPicPr>
          <p:cNvPr id="16" name="Picture 15">
            <a:extLst>
              <a:ext uri="{FF2B5EF4-FFF2-40B4-BE49-F238E27FC236}">
                <a16:creationId xmlns:a16="http://schemas.microsoft.com/office/drawing/2014/main" xmlns="" id="{307A8B39-09DC-364B-01D2-3BD8AE8EE6D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1" y="4590661"/>
            <a:ext cx="3677458" cy="2332482"/>
          </a:xfrm>
          <a:prstGeom prst="rect">
            <a:avLst/>
          </a:prstGeom>
          <a:noFill/>
        </p:spPr>
      </p:pic>
    </p:spTree>
    <p:extLst>
      <p:ext uri="{BB962C8B-B14F-4D97-AF65-F5344CB8AC3E}">
        <p14:creationId xmlns:p14="http://schemas.microsoft.com/office/powerpoint/2010/main" val="766667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F08AC64E-E3F1-43F2-9DB1-254AC988782D}"/>
              </a:ext>
            </a:extLst>
          </p:cNvPr>
          <p:cNvSpPr/>
          <p:nvPr/>
        </p:nvSpPr>
        <p:spPr>
          <a:xfrm>
            <a:off x="3562071" y="1580561"/>
            <a:ext cx="1805534" cy="1323439"/>
          </a:xfrm>
          <a:custGeom>
            <a:avLst/>
            <a:gdLst>
              <a:gd name="connsiteX0" fmla="*/ 0 w 1805534"/>
              <a:gd name="connsiteY0" fmla="*/ 0 h 1323439"/>
              <a:gd name="connsiteX1" fmla="*/ 583789 w 1805534"/>
              <a:gd name="connsiteY1" fmla="*/ 0 h 1323439"/>
              <a:gd name="connsiteX2" fmla="*/ 1203689 w 1805534"/>
              <a:gd name="connsiteY2" fmla="*/ 0 h 1323439"/>
              <a:gd name="connsiteX3" fmla="*/ 1805534 w 1805534"/>
              <a:gd name="connsiteY3" fmla="*/ 0 h 1323439"/>
              <a:gd name="connsiteX4" fmla="*/ 1805534 w 1805534"/>
              <a:gd name="connsiteY4" fmla="*/ 622016 h 1323439"/>
              <a:gd name="connsiteX5" fmla="*/ 1805534 w 1805534"/>
              <a:gd name="connsiteY5" fmla="*/ 1323439 h 1323439"/>
              <a:gd name="connsiteX6" fmla="*/ 1221745 w 1805534"/>
              <a:gd name="connsiteY6" fmla="*/ 1323439 h 1323439"/>
              <a:gd name="connsiteX7" fmla="*/ 601845 w 1805534"/>
              <a:gd name="connsiteY7" fmla="*/ 1323439 h 1323439"/>
              <a:gd name="connsiteX8" fmla="*/ 0 w 1805534"/>
              <a:gd name="connsiteY8" fmla="*/ 1323439 h 1323439"/>
              <a:gd name="connsiteX9" fmla="*/ 0 w 1805534"/>
              <a:gd name="connsiteY9" fmla="*/ 674954 h 1323439"/>
              <a:gd name="connsiteX10" fmla="*/ 0 w 1805534"/>
              <a:gd name="connsiteY10"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5534" h="1323439" fill="none" extrusionOk="0">
                <a:moveTo>
                  <a:pt x="0" y="0"/>
                </a:moveTo>
                <a:cubicBezTo>
                  <a:pt x="250043" y="-19937"/>
                  <a:pt x="425083" y="6272"/>
                  <a:pt x="583789" y="0"/>
                </a:cubicBezTo>
                <a:cubicBezTo>
                  <a:pt x="742495" y="-6272"/>
                  <a:pt x="1071390" y="15293"/>
                  <a:pt x="1203689" y="0"/>
                </a:cubicBezTo>
                <a:cubicBezTo>
                  <a:pt x="1335988" y="-15293"/>
                  <a:pt x="1590704" y="-17989"/>
                  <a:pt x="1805534" y="0"/>
                </a:cubicBezTo>
                <a:cubicBezTo>
                  <a:pt x="1835944" y="256240"/>
                  <a:pt x="1785059" y="326512"/>
                  <a:pt x="1805534" y="622016"/>
                </a:cubicBezTo>
                <a:cubicBezTo>
                  <a:pt x="1826009" y="917520"/>
                  <a:pt x="1771522" y="1143444"/>
                  <a:pt x="1805534" y="1323439"/>
                </a:cubicBezTo>
                <a:cubicBezTo>
                  <a:pt x="1661842" y="1309165"/>
                  <a:pt x="1451669" y="1348502"/>
                  <a:pt x="1221745" y="1323439"/>
                </a:cubicBezTo>
                <a:cubicBezTo>
                  <a:pt x="991821" y="1298376"/>
                  <a:pt x="807125" y="1314976"/>
                  <a:pt x="601845" y="1323439"/>
                </a:cubicBezTo>
                <a:cubicBezTo>
                  <a:pt x="396565" y="1331902"/>
                  <a:pt x="223332" y="1346934"/>
                  <a:pt x="0" y="1323439"/>
                </a:cubicBezTo>
                <a:cubicBezTo>
                  <a:pt x="6623" y="1055776"/>
                  <a:pt x="-15497" y="968068"/>
                  <a:pt x="0" y="674954"/>
                </a:cubicBezTo>
                <a:cubicBezTo>
                  <a:pt x="15497" y="381841"/>
                  <a:pt x="18840" y="218001"/>
                  <a:pt x="0" y="0"/>
                </a:cubicBezTo>
                <a:close/>
              </a:path>
              <a:path w="1805534" h="1323439" stroke="0" extrusionOk="0">
                <a:moveTo>
                  <a:pt x="0" y="0"/>
                </a:moveTo>
                <a:cubicBezTo>
                  <a:pt x="207018" y="26678"/>
                  <a:pt x="441332" y="952"/>
                  <a:pt x="583789" y="0"/>
                </a:cubicBezTo>
                <a:cubicBezTo>
                  <a:pt x="726246" y="-952"/>
                  <a:pt x="972091" y="-19515"/>
                  <a:pt x="1185634" y="0"/>
                </a:cubicBezTo>
                <a:cubicBezTo>
                  <a:pt x="1399177" y="19515"/>
                  <a:pt x="1645745" y="-15855"/>
                  <a:pt x="1805534" y="0"/>
                </a:cubicBezTo>
                <a:cubicBezTo>
                  <a:pt x="1778382" y="267831"/>
                  <a:pt x="1820580" y="362322"/>
                  <a:pt x="1805534" y="688188"/>
                </a:cubicBezTo>
                <a:cubicBezTo>
                  <a:pt x="1790488" y="1014054"/>
                  <a:pt x="1831727" y="1112351"/>
                  <a:pt x="1805534" y="1323439"/>
                </a:cubicBezTo>
                <a:cubicBezTo>
                  <a:pt x="1543460" y="1321484"/>
                  <a:pt x="1481251" y="1316258"/>
                  <a:pt x="1257855" y="1323439"/>
                </a:cubicBezTo>
                <a:cubicBezTo>
                  <a:pt x="1034459" y="1330620"/>
                  <a:pt x="874867" y="1294389"/>
                  <a:pt x="619900" y="1323439"/>
                </a:cubicBezTo>
                <a:cubicBezTo>
                  <a:pt x="364933" y="1352489"/>
                  <a:pt x="218820" y="1349096"/>
                  <a:pt x="0" y="1323439"/>
                </a:cubicBezTo>
                <a:cubicBezTo>
                  <a:pt x="-14835" y="1029127"/>
                  <a:pt x="-5263" y="983681"/>
                  <a:pt x="0" y="648485"/>
                </a:cubicBezTo>
                <a:cubicBezTo>
                  <a:pt x="5263" y="313289"/>
                  <a:pt x="-4125" y="220396"/>
                  <a:pt x="0" y="0"/>
                </a:cubicBezTo>
                <a:close/>
              </a:path>
            </a:pathLst>
          </a:custGeom>
          <a:ln>
            <a:solidFill>
              <a:schemeClr val="tx1"/>
            </a:solidFill>
            <a:extLst>
              <a:ext uri="{C807C97D-BFC1-408E-A445-0C87EB9F89A2}">
                <ask:lineSketchStyleProps xmlns:ask="http://schemas.microsoft.com/office/drawing/2018/sketchyshapes" xmlns="" sd="4080571949">
                  <a:prstGeom prst="rect">
                    <a:avLst/>
                  </a:prstGeom>
                  <ask:type>
                    <ask:lineSketchFreehand/>
                  </ask:type>
                </ask:lineSketchStyleProps>
              </a:ext>
            </a:extLst>
          </a:ln>
        </p:spPr>
        <p:txBody>
          <a:bodyPr wrap="square">
            <a:spAutoFit/>
          </a:bodyPr>
          <a:lstStyle/>
          <a:p>
            <a:pPr algn="ctr"/>
            <a:r>
              <a:rPr lang="en-GB" sz="1600" dirty="0"/>
              <a:t>We went swimming, bowling and had day trips  to help us remain active and fit </a:t>
            </a:r>
          </a:p>
        </p:txBody>
      </p:sp>
      <p:sp>
        <p:nvSpPr>
          <p:cNvPr id="2" name="Title 1">
            <a:extLst>
              <a:ext uri="{FF2B5EF4-FFF2-40B4-BE49-F238E27FC236}">
                <a16:creationId xmlns:a16="http://schemas.microsoft.com/office/drawing/2014/main" xmlns="" id="{93572C8C-6A70-486D-ACD0-CC0C2D721F4E}"/>
              </a:ext>
            </a:extLst>
          </p:cNvPr>
          <p:cNvSpPr>
            <a:spLocks noGrp="1"/>
          </p:cNvSpPr>
          <p:nvPr>
            <p:ph type="title"/>
          </p:nvPr>
        </p:nvSpPr>
        <p:spPr>
          <a:xfrm>
            <a:off x="784109" y="326558"/>
            <a:ext cx="9440546" cy="895412"/>
          </a:xfrm>
        </p:spPr>
        <p:txBody>
          <a:bodyPr>
            <a:normAutofit fontScale="90000"/>
          </a:bodyPr>
          <a:lstStyle/>
          <a:p>
            <a:r>
              <a:rPr lang="en-GB" dirty="0"/>
              <a:t>Four Winds - Residential Home for People With Learning Disabilities</a:t>
            </a:r>
          </a:p>
        </p:txBody>
      </p:sp>
      <p:pic>
        <p:nvPicPr>
          <p:cNvPr id="5" name="Picture 4">
            <a:extLst>
              <a:ext uri="{FF2B5EF4-FFF2-40B4-BE49-F238E27FC236}">
                <a16:creationId xmlns:a16="http://schemas.microsoft.com/office/drawing/2014/main" xmlns="" id="{F71F3A41-5FF9-4322-842E-526B5DF85968}"/>
              </a:ext>
            </a:extLst>
          </p:cNvPr>
          <p:cNvPicPr>
            <a:picLocks noChangeAspect="1"/>
          </p:cNvPicPr>
          <p:nvPr/>
        </p:nvPicPr>
        <p:blipFill>
          <a:blip r:embed="rId3"/>
          <a:stretch>
            <a:fillRect/>
          </a:stretch>
        </p:blipFill>
        <p:spPr>
          <a:xfrm>
            <a:off x="481162" y="2836510"/>
            <a:ext cx="1552171" cy="1334995"/>
          </a:xfrm>
          <a:prstGeom prst="rect">
            <a:avLst/>
          </a:prstGeom>
        </p:spPr>
      </p:pic>
      <p:pic>
        <p:nvPicPr>
          <p:cNvPr id="6" name="Picture 5">
            <a:extLst>
              <a:ext uri="{FF2B5EF4-FFF2-40B4-BE49-F238E27FC236}">
                <a16:creationId xmlns:a16="http://schemas.microsoft.com/office/drawing/2014/main" xmlns="" id="{EF6227E8-46CF-49AE-9A27-742F0EBF2A34}"/>
              </a:ext>
            </a:extLst>
          </p:cNvPr>
          <p:cNvPicPr>
            <a:picLocks noChangeAspect="1"/>
          </p:cNvPicPr>
          <p:nvPr/>
        </p:nvPicPr>
        <p:blipFill>
          <a:blip r:embed="rId4"/>
          <a:stretch>
            <a:fillRect/>
          </a:stretch>
        </p:blipFill>
        <p:spPr>
          <a:xfrm>
            <a:off x="2144520" y="2405080"/>
            <a:ext cx="1448706" cy="1766271"/>
          </a:xfrm>
          <a:prstGeom prst="rect">
            <a:avLst/>
          </a:prstGeom>
        </p:spPr>
      </p:pic>
      <p:pic>
        <p:nvPicPr>
          <p:cNvPr id="7" name="Picture 6">
            <a:extLst>
              <a:ext uri="{FF2B5EF4-FFF2-40B4-BE49-F238E27FC236}">
                <a16:creationId xmlns:a16="http://schemas.microsoft.com/office/drawing/2014/main" xmlns="" id="{0D037F23-2F0E-4029-8CA8-5C943816006F}"/>
              </a:ext>
            </a:extLst>
          </p:cNvPr>
          <p:cNvPicPr>
            <a:picLocks noChangeAspect="1"/>
          </p:cNvPicPr>
          <p:nvPr/>
        </p:nvPicPr>
        <p:blipFill>
          <a:blip r:embed="rId5"/>
          <a:stretch>
            <a:fillRect/>
          </a:stretch>
        </p:blipFill>
        <p:spPr>
          <a:xfrm>
            <a:off x="5336449" y="2315992"/>
            <a:ext cx="1411692" cy="1855360"/>
          </a:xfrm>
          <a:prstGeom prst="rect">
            <a:avLst/>
          </a:prstGeom>
        </p:spPr>
      </p:pic>
      <p:pic>
        <p:nvPicPr>
          <p:cNvPr id="8" name="Picture 7">
            <a:extLst>
              <a:ext uri="{FF2B5EF4-FFF2-40B4-BE49-F238E27FC236}">
                <a16:creationId xmlns:a16="http://schemas.microsoft.com/office/drawing/2014/main" xmlns="" id="{6D7B205F-7AE6-45F3-912E-C45E99E7EA7B}"/>
              </a:ext>
            </a:extLst>
          </p:cNvPr>
          <p:cNvPicPr>
            <a:picLocks noChangeAspect="1"/>
          </p:cNvPicPr>
          <p:nvPr/>
        </p:nvPicPr>
        <p:blipFill>
          <a:blip r:embed="rId6"/>
          <a:stretch>
            <a:fillRect/>
          </a:stretch>
        </p:blipFill>
        <p:spPr>
          <a:xfrm>
            <a:off x="3676627" y="2936832"/>
            <a:ext cx="1542815" cy="1228958"/>
          </a:xfrm>
          <a:prstGeom prst="rect">
            <a:avLst/>
          </a:prstGeom>
        </p:spPr>
      </p:pic>
      <p:pic>
        <p:nvPicPr>
          <p:cNvPr id="9" name="Picture 8">
            <a:extLst>
              <a:ext uri="{FF2B5EF4-FFF2-40B4-BE49-F238E27FC236}">
                <a16:creationId xmlns:a16="http://schemas.microsoft.com/office/drawing/2014/main" xmlns="" id="{CDE26581-718F-4412-966E-1DBAB143B2D7}"/>
              </a:ext>
            </a:extLst>
          </p:cNvPr>
          <p:cNvPicPr>
            <a:picLocks noChangeAspect="1"/>
          </p:cNvPicPr>
          <p:nvPr/>
        </p:nvPicPr>
        <p:blipFill>
          <a:blip r:embed="rId7"/>
          <a:stretch>
            <a:fillRect/>
          </a:stretch>
        </p:blipFill>
        <p:spPr>
          <a:xfrm>
            <a:off x="8524970" y="2315992"/>
            <a:ext cx="1325667" cy="1855360"/>
          </a:xfrm>
          <a:prstGeom prst="rect">
            <a:avLst/>
          </a:prstGeom>
        </p:spPr>
      </p:pic>
      <p:pic>
        <p:nvPicPr>
          <p:cNvPr id="10" name="Picture 9">
            <a:extLst>
              <a:ext uri="{FF2B5EF4-FFF2-40B4-BE49-F238E27FC236}">
                <a16:creationId xmlns:a16="http://schemas.microsoft.com/office/drawing/2014/main" xmlns="" id="{0AE86164-2351-46CB-B3FB-E3F3B51E9157}"/>
              </a:ext>
            </a:extLst>
          </p:cNvPr>
          <p:cNvPicPr>
            <a:picLocks noChangeAspect="1"/>
          </p:cNvPicPr>
          <p:nvPr/>
        </p:nvPicPr>
        <p:blipFill>
          <a:blip r:embed="rId8"/>
          <a:stretch>
            <a:fillRect/>
          </a:stretch>
        </p:blipFill>
        <p:spPr>
          <a:xfrm>
            <a:off x="6859328" y="2936832"/>
            <a:ext cx="1544435" cy="1241680"/>
          </a:xfrm>
          <a:prstGeom prst="rect">
            <a:avLst/>
          </a:prstGeom>
        </p:spPr>
      </p:pic>
      <p:pic>
        <p:nvPicPr>
          <p:cNvPr id="11" name="Picture 10">
            <a:extLst>
              <a:ext uri="{FF2B5EF4-FFF2-40B4-BE49-F238E27FC236}">
                <a16:creationId xmlns:a16="http://schemas.microsoft.com/office/drawing/2014/main" xmlns="" id="{60488BF4-C0DA-4275-B3FB-E806548DAF75}"/>
              </a:ext>
            </a:extLst>
          </p:cNvPr>
          <p:cNvPicPr>
            <a:picLocks noChangeAspect="1"/>
          </p:cNvPicPr>
          <p:nvPr/>
        </p:nvPicPr>
        <p:blipFill rotWithShape="1">
          <a:blip r:embed="rId9"/>
          <a:srcRect t="7027"/>
          <a:stretch/>
        </p:blipFill>
        <p:spPr>
          <a:xfrm>
            <a:off x="9992232" y="2936832"/>
            <a:ext cx="1568022" cy="1234520"/>
          </a:xfrm>
          <a:prstGeom prst="rect">
            <a:avLst/>
          </a:prstGeom>
        </p:spPr>
      </p:pic>
      <p:sp>
        <p:nvSpPr>
          <p:cNvPr id="13" name="TextBox 12">
            <a:extLst>
              <a:ext uri="{FF2B5EF4-FFF2-40B4-BE49-F238E27FC236}">
                <a16:creationId xmlns:a16="http://schemas.microsoft.com/office/drawing/2014/main" xmlns="" id="{EC072AB5-CB66-46AB-B217-536CCB7C0DE5}"/>
              </a:ext>
            </a:extLst>
          </p:cNvPr>
          <p:cNvSpPr txBox="1"/>
          <p:nvPr/>
        </p:nvSpPr>
        <p:spPr>
          <a:xfrm>
            <a:off x="422972" y="4135034"/>
            <a:ext cx="3654828" cy="523220"/>
          </a:xfrm>
          <a:prstGeom prst="rect">
            <a:avLst/>
          </a:prstGeom>
          <a:noFill/>
          <a:ln>
            <a:noFill/>
          </a:ln>
        </p:spPr>
        <p:txBody>
          <a:bodyPr wrap="square" rtlCol="0">
            <a:spAutoFit/>
          </a:bodyPr>
          <a:lstStyle/>
          <a:p>
            <a:r>
              <a:rPr lang="en-GB" sz="2800" dirty="0"/>
              <a:t>What</a:t>
            </a:r>
            <a:r>
              <a:rPr lang="en-GB" dirty="0"/>
              <a:t> </a:t>
            </a:r>
            <a:r>
              <a:rPr lang="en-GB" sz="2800" dirty="0"/>
              <a:t>did they achieve? </a:t>
            </a:r>
          </a:p>
        </p:txBody>
      </p:sp>
      <p:sp>
        <p:nvSpPr>
          <p:cNvPr id="14" name="TextBox 13">
            <a:extLst>
              <a:ext uri="{FF2B5EF4-FFF2-40B4-BE49-F238E27FC236}">
                <a16:creationId xmlns:a16="http://schemas.microsoft.com/office/drawing/2014/main" xmlns="" id="{0B88BA20-08BD-4A84-A8BD-383AFFCC859D}"/>
              </a:ext>
            </a:extLst>
          </p:cNvPr>
          <p:cNvSpPr txBox="1"/>
          <p:nvPr/>
        </p:nvSpPr>
        <p:spPr>
          <a:xfrm>
            <a:off x="421772" y="1148126"/>
            <a:ext cx="3091145" cy="523220"/>
          </a:xfrm>
          <a:prstGeom prst="rect">
            <a:avLst/>
          </a:prstGeom>
          <a:noFill/>
          <a:ln>
            <a:noFill/>
          </a:ln>
        </p:spPr>
        <p:txBody>
          <a:bodyPr wrap="square" rtlCol="0">
            <a:spAutoFit/>
          </a:bodyPr>
          <a:lstStyle/>
          <a:p>
            <a:r>
              <a:rPr lang="en-GB" sz="2800" dirty="0"/>
              <a:t>What</a:t>
            </a:r>
            <a:r>
              <a:rPr lang="en-GB" dirty="0"/>
              <a:t> </a:t>
            </a:r>
            <a:r>
              <a:rPr lang="en-GB" sz="2800" dirty="0"/>
              <a:t>did they do?</a:t>
            </a:r>
          </a:p>
        </p:txBody>
      </p:sp>
      <p:sp>
        <p:nvSpPr>
          <p:cNvPr id="15" name="Rectangle 14">
            <a:extLst>
              <a:ext uri="{FF2B5EF4-FFF2-40B4-BE49-F238E27FC236}">
                <a16:creationId xmlns:a16="http://schemas.microsoft.com/office/drawing/2014/main" xmlns="" id="{472C1457-7BA1-471C-84D4-C0B5C3096573}"/>
              </a:ext>
            </a:extLst>
          </p:cNvPr>
          <p:cNvSpPr/>
          <p:nvPr/>
        </p:nvSpPr>
        <p:spPr>
          <a:xfrm>
            <a:off x="396473" y="1698800"/>
            <a:ext cx="1721548" cy="1077218"/>
          </a:xfrm>
          <a:custGeom>
            <a:avLst/>
            <a:gdLst>
              <a:gd name="connsiteX0" fmla="*/ 0 w 1721548"/>
              <a:gd name="connsiteY0" fmla="*/ 0 h 1077218"/>
              <a:gd name="connsiteX1" fmla="*/ 573849 w 1721548"/>
              <a:gd name="connsiteY1" fmla="*/ 0 h 1077218"/>
              <a:gd name="connsiteX2" fmla="*/ 1182130 w 1721548"/>
              <a:gd name="connsiteY2" fmla="*/ 0 h 1077218"/>
              <a:gd name="connsiteX3" fmla="*/ 1721548 w 1721548"/>
              <a:gd name="connsiteY3" fmla="*/ 0 h 1077218"/>
              <a:gd name="connsiteX4" fmla="*/ 1721548 w 1721548"/>
              <a:gd name="connsiteY4" fmla="*/ 527837 h 1077218"/>
              <a:gd name="connsiteX5" fmla="*/ 1721548 w 1721548"/>
              <a:gd name="connsiteY5" fmla="*/ 1077218 h 1077218"/>
              <a:gd name="connsiteX6" fmla="*/ 1147699 w 1721548"/>
              <a:gd name="connsiteY6" fmla="*/ 1077218 h 1077218"/>
              <a:gd name="connsiteX7" fmla="*/ 539418 w 1721548"/>
              <a:gd name="connsiteY7" fmla="*/ 1077218 h 1077218"/>
              <a:gd name="connsiteX8" fmla="*/ 0 w 1721548"/>
              <a:gd name="connsiteY8" fmla="*/ 1077218 h 1077218"/>
              <a:gd name="connsiteX9" fmla="*/ 0 w 1721548"/>
              <a:gd name="connsiteY9" fmla="*/ 570926 h 1077218"/>
              <a:gd name="connsiteX10" fmla="*/ 0 w 1721548"/>
              <a:gd name="connsiteY10"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1548" h="1077218" fill="none" extrusionOk="0">
                <a:moveTo>
                  <a:pt x="0" y="0"/>
                </a:moveTo>
                <a:cubicBezTo>
                  <a:pt x="209550" y="15718"/>
                  <a:pt x="421604" y="-11671"/>
                  <a:pt x="573849" y="0"/>
                </a:cubicBezTo>
                <a:cubicBezTo>
                  <a:pt x="726094" y="11671"/>
                  <a:pt x="904548" y="13147"/>
                  <a:pt x="1182130" y="0"/>
                </a:cubicBezTo>
                <a:cubicBezTo>
                  <a:pt x="1459712" y="-13147"/>
                  <a:pt x="1507769" y="-22142"/>
                  <a:pt x="1721548" y="0"/>
                </a:cubicBezTo>
                <a:cubicBezTo>
                  <a:pt x="1737087" y="131537"/>
                  <a:pt x="1710716" y="403497"/>
                  <a:pt x="1721548" y="527837"/>
                </a:cubicBezTo>
                <a:cubicBezTo>
                  <a:pt x="1732380" y="652177"/>
                  <a:pt x="1730516" y="906225"/>
                  <a:pt x="1721548" y="1077218"/>
                </a:cubicBezTo>
                <a:cubicBezTo>
                  <a:pt x="1503600" y="1095073"/>
                  <a:pt x="1287709" y="1093316"/>
                  <a:pt x="1147699" y="1077218"/>
                </a:cubicBezTo>
                <a:cubicBezTo>
                  <a:pt x="1007689" y="1061120"/>
                  <a:pt x="774992" y="1105231"/>
                  <a:pt x="539418" y="1077218"/>
                </a:cubicBezTo>
                <a:cubicBezTo>
                  <a:pt x="303844" y="1049205"/>
                  <a:pt x="254565" y="1051812"/>
                  <a:pt x="0" y="1077218"/>
                </a:cubicBezTo>
                <a:cubicBezTo>
                  <a:pt x="-17691" y="935540"/>
                  <a:pt x="-8163" y="800657"/>
                  <a:pt x="0" y="570926"/>
                </a:cubicBezTo>
                <a:cubicBezTo>
                  <a:pt x="8163" y="341195"/>
                  <a:pt x="13505" y="145971"/>
                  <a:pt x="0" y="0"/>
                </a:cubicBezTo>
                <a:close/>
              </a:path>
              <a:path w="1721548" h="1077218" stroke="0" extrusionOk="0">
                <a:moveTo>
                  <a:pt x="0" y="0"/>
                </a:moveTo>
                <a:cubicBezTo>
                  <a:pt x="269067" y="-21040"/>
                  <a:pt x="279672" y="10860"/>
                  <a:pt x="556634" y="0"/>
                </a:cubicBezTo>
                <a:cubicBezTo>
                  <a:pt x="833596" y="-10860"/>
                  <a:pt x="981905" y="21724"/>
                  <a:pt x="1147699" y="0"/>
                </a:cubicBezTo>
                <a:cubicBezTo>
                  <a:pt x="1313493" y="-21724"/>
                  <a:pt x="1554733" y="-18829"/>
                  <a:pt x="1721548" y="0"/>
                </a:cubicBezTo>
                <a:cubicBezTo>
                  <a:pt x="1737015" y="178427"/>
                  <a:pt x="1738791" y="299717"/>
                  <a:pt x="1721548" y="538609"/>
                </a:cubicBezTo>
                <a:cubicBezTo>
                  <a:pt x="1704305" y="777501"/>
                  <a:pt x="1711636" y="858875"/>
                  <a:pt x="1721548" y="1077218"/>
                </a:cubicBezTo>
                <a:cubicBezTo>
                  <a:pt x="1466246" y="1053362"/>
                  <a:pt x="1409669" y="1099210"/>
                  <a:pt x="1182130" y="1077218"/>
                </a:cubicBezTo>
                <a:cubicBezTo>
                  <a:pt x="954591" y="1055226"/>
                  <a:pt x="756911" y="1100319"/>
                  <a:pt x="642711" y="1077218"/>
                </a:cubicBezTo>
                <a:cubicBezTo>
                  <a:pt x="528511" y="1054117"/>
                  <a:pt x="259460" y="1053815"/>
                  <a:pt x="0" y="1077218"/>
                </a:cubicBezTo>
                <a:cubicBezTo>
                  <a:pt x="21583" y="828280"/>
                  <a:pt x="7630" y="682822"/>
                  <a:pt x="0" y="549381"/>
                </a:cubicBezTo>
                <a:cubicBezTo>
                  <a:pt x="-7630" y="415940"/>
                  <a:pt x="-14769" y="255171"/>
                  <a:pt x="0" y="0"/>
                </a:cubicBezTo>
                <a:close/>
              </a:path>
            </a:pathLst>
          </a:custGeom>
          <a:ln>
            <a:solidFill>
              <a:schemeClr val="tx1"/>
            </a:solidFill>
            <a:extLst>
              <a:ext uri="{C807C97D-BFC1-408E-A445-0C87EB9F89A2}">
                <ask:lineSketchStyleProps xmlns:ask="http://schemas.microsoft.com/office/drawing/2018/sketchyshapes" xmlns="" sd="31825359">
                  <a:prstGeom prst="rect">
                    <a:avLst/>
                  </a:prstGeom>
                  <ask:type>
                    <ask:lineSketchFreehand/>
                  </ask:type>
                </ask:lineSketchStyleProps>
              </a:ext>
            </a:extLst>
          </a:ln>
        </p:spPr>
        <p:txBody>
          <a:bodyPr wrap="square">
            <a:spAutoFit/>
          </a:bodyPr>
          <a:lstStyle/>
          <a:p>
            <a:pPr algn="ctr"/>
            <a:r>
              <a:rPr lang="en-GB" sz="1600" dirty="0"/>
              <a:t>We went for walks to the beach, around the lakes and to local towns</a:t>
            </a:r>
          </a:p>
        </p:txBody>
      </p:sp>
      <p:graphicFrame>
        <p:nvGraphicFramePr>
          <p:cNvPr id="18" name="Content Placeholder 2">
            <a:extLst>
              <a:ext uri="{FF2B5EF4-FFF2-40B4-BE49-F238E27FC236}">
                <a16:creationId xmlns:a16="http://schemas.microsoft.com/office/drawing/2014/main" xmlns="" id="{83A11BE3-2B42-4A8B-ADCF-0AC725E75B9C}"/>
              </a:ext>
            </a:extLst>
          </p:cNvPr>
          <p:cNvGraphicFramePr>
            <a:graphicFrameLocks/>
          </p:cNvGraphicFramePr>
          <p:nvPr>
            <p:extLst>
              <p:ext uri="{D42A27DB-BD31-4B8C-83A1-F6EECF244321}">
                <p14:modId xmlns:p14="http://schemas.microsoft.com/office/powerpoint/2010/main" val="4259160992"/>
              </p:ext>
            </p:extLst>
          </p:nvPr>
        </p:nvGraphicFramePr>
        <p:xfrm>
          <a:off x="572145" y="4573345"/>
          <a:ext cx="10674292" cy="220058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9" name="Rectangle 18">
            <a:extLst>
              <a:ext uri="{FF2B5EF4-FFF2-40B4-BE49-F238E27FC236}">
                <a16:creationId xmlns:a16="http://schemas.microsoft.com/office/drawing/2014/main" xmlns="" id="{26114886-022D-4F3A-977F-3CF4BD82B9EC}"/>
              </a:ext>
            </a:extLst>
          </p:cNvPr>
          <p:cNvSpPr/>
          <p:nvPr/>
        </p:nvSpPr>
        <p:spPr>
          <a:xfrm>
            <a:off x="6811655" y="1580561"/>
            <a:ext cx="1626216" cy="1323439"/>
          </a:xfrm>
          <a:custGeom>
            <a:avLst/>
            <a:gdLst>
              <a:gd name="connsiteX0" fmla="*/ 0 w 1626216"/>
              <a:gd name="connsiteY0" fmla="*/ 0 h 1323439"/>
              <a:gd name="connsiteX1" fmla="*/ 509548 w 1626216"/>
              <a:gd name="connsiteY1" fmla="*/ 0 h 1323439"/>
              <a:gd name="connsiteX2" fmla="*/ 1067882 w 1626216"/>
              <a:gd name="connsiteY2" fmla="*/ 0 h 1323439"/>
              <a:gd name="connsiteX3" fmla="*/ 1626216 w 1626216"/>
              <a:gd name="connsiteY3" fmla="*/ 0 h 1323439"/>
              <a:gd name="connsiteX4" fmla="*/ 1626216 w 1626216"/>
              <a:gd name="connsiteY4" fmla="*/ 674954 h 1323439"/>
              <a:gd name="connsiteX5" fmla="*/ 1626216 w 1626216"/>
              <a:gd name="connsiteY5" fmla="*/ 1323439 h 1323439"/>
              <a:gd name="connsiteX6" fmla="*/ 1100406 w 1626216"/>
              <a:gd name="connsiteY6" fmla="*/ 1323439 h 1323439"/>
              <a:gd name="connsiteX7" fmla="*/ 542072 w 1626216"/>
              <a:gd name="connsiteY7" fmla="*/ 1323439 h 1323439"/>
              <a:gd name="connsiteX8" fmla="*/ 0 w 1626216"/>
              <a:gd name="connsiteY8" fmla="*/ 1323439 h 1323439"/>
              <a:gd name="connsiteX9" fmla="*/ 0 w 1626216"/>
              <a:gd name="connsiteY9" fmla="*/ 674954 h 1323439"/>
              <a:gd name="connsiteX10" fmla="*/ 0 w 1626216"/>
              <a:gd name="connsiteY10"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6216" h="1323439" fill="none" extrusionOk="0">
                <a:moveTo>
                  <a:pt x="0" y="0"/>
                </a:moveTo>
                <a:cubicBezTo>
                  <a:pt x="203054" y="22275"/>
                  <a:pt x="360457" y="-21263"/>
                  <a:pt x="509548" y="0"/>
                </a:cubicBezTo>
                <a:cubicBezTo>
                  <a:pt x="658639" y="21263"/>
                  <a:pt x="952796" y="9018"/>
                  <a:pt x="1067882" y="0"/>
                </a:cubicBezTo>
                <a:cubicBezTo>
                  <a:pt x="1182968" y="-9018"/>
                  <a:pt x="1421081" y="-17844"/>
                  <a:pt x="1626216" y="0"/>
                </a:cubicBezTo>
                <a:cubicBezTo>
                  <a:pt x="1605458" y="167439"/>
                  <a:pt x="1659171" y="460770"/>
                  <a:pt x="1626216" y="674954"/>
                </a:cubicBezTo>
                <a:cubicBezTo>
                  <a:pt x="1593261" y="889138"/>
                  <a:pt x="1609756" y="1050612"/>
                  <a:pt x="1626216" y="1323439"/>
                </a:cubicBezTo>
                <a:cubicBezTo>
                  <a:pt x="1430191" y="1315941"/>
                  <a:pt x="1338991" y="1310906"/>
                  <a:pt x="1100406" y="1323439"/>
                </a:cubicBezTo>
                <a:cubicBezTo>
                  <a:pt x="861821" y="1335973"/>
                  <a:pt x="695903" y="1299759"/>
                  <a:pt x="542072" y="1323439"/>
                </a:cubicBezTo>
                <a:cubicBezTo>
                  <a:pt x="388241" y="1347119"/>
                  <a:pt x="207215" y="1338925"/>
                  <a:pt x="0" y="1323439"/>
                </a:cubicBezTo>
                <a:cubicBezTo>
                  <a:pt x="-13676" y="1124131"/>
                  <a:pt x="7627" y="947500"/>
                  <a:pt x="0" y="674954"/>
                </a:cubicBezTo>
                <a:cubicBezTo>
                  <a:pt x="-7627" y="402408"/>
                  <a:pt x="-25305" y="275584"/>
                  <a:pt x="0" y="0"/>
                </a:cubicBezTo>
                <a:close/>
              </a:path>
              <a:path w="1626216" h="1323439" stroke="0" extrusionOk="0">
                <a:moveTo>
                  <a:pt x="0" y="0"/>
                </a:moveTo>
                <a:cubicBezTo>
                  <a:pt x="176933" y="-20068"/>
                  <a:pt x="288623" y="-12630"/>
                  <a:pt x="574596" y="0"/>
                </a:cubicBezTo>
                <a:cubicBezTo>
                  <a:pt x="860569" y="12630"/>
                  <a:pt x="858301" y="21462"/>
                  <a:pt x="1132930" y="0"/>
                </a:cubicBezTo>
                <a:cubicBezTo>
                  <a:pt x="1407559" y="-21462"/>
                  <a:pt x="1417475" y="-8378"/>
                  <a:pt x="1626216" y="0"/>
                </a:cubicBezTo>
                <a:cubicBezTo>
                  <a:pt x="1642894" y="144285"/>
                  <a:pt x="1656967" y="440262"/>
                  <a:pt x="1626216" y="635251"/>
                </a:cubicBezTo>
                <a:cubicBezTo>
                  <a:pt x="1595465" y="830240"/>
                  <a:pt x="1658013" y="1046184"/>
                  <a:pt x="1626216" y="1323439"/>
                </a:cubicBezTo>
                <a:cubicBezTo>
                  <a:pt x="1401121" y="1330768"/>
                  <a:pt x="1338271" y="1334345"/>
                  <a:pt x="1067882" y="1323439"/>
                </a:cubicBezTo>
                <a:cubicBezTo>
                  <a:pt x="797493" y="1312533"/>
                  <a:pt x="721438" y="1350206"/>
                  <a:pt x="525810" y="1323439"/>
                </a:cubicBezTo>
                <a:cubicBezTo>
                  <a:pt x="330182" y="1296672"/>
                  <a:pt x="174798" y="1319366"/>
                  <a:pt x="0" y="1323439"/>
                </a:cubicBezTo>
                <a:cubicBezTo>
                  <a:pt x="26380" y="1062981"/>
                  <a:pt x="2822" y="879552"/>
                  <a:pt x="0" y="701423"/>
                </a:cubicBezTo>
                <a:cubicBezTo>
                  <a:pt x="-2822" y="523294"/>
                  <a:pt x="20693" y="296662"/>
                  <a:pt x="0" y="0"/>
                </a:cubicBezTo>
                <a:close/>
              </a:path>
            </a:pathLst>
          </a:custGeom>
          <a:ln>
            <a:solidFill>
              <a:schemeClr val="tx1"/>
            </a:solidFill>
            <a:extLst>
              <a:ext uri="{C807C97D-BFC1-408E-A445-0C87EB9F89A2}">
                <ask:lineSketchStyleProps xmlns:ask="http://schemas.microsoft.com/office/drawing/2018/sketchyshapes" xmlns="" sd="1761247531">
                  <a:prstGeom prst="rect">
                    <a:avLst/>
                  </a:prstGeom>
                  <ask:type>
                    <ask:lineSketchFreehand/>
                  </ask:type>
                </ask:lineSketchStyleProps>
              </a:ext>
            </a:extLst>
          </a:ln>
        </p:spPr>
        <p:txBody>
          <a:bodyPr wrap="square">
            <a:spAutoFit/>
          </a:bodyPr>
          <a:lstStyle/>
          <a:p>
            <a:pPr algn="ctr"/>
            <a:r>
              <a:rPr lang="en-GB" sz="1600" dirty="0"/>
              <a:t>We enjoyed exercise and dance classes as a part of our weekly activities</a:t>
            </a:r>
          </a:p>
        </p:txBody>
      </p:sp>
      <p:sp>
        <p:nvSpPr>
          <p:cNvPr id="20" name="Rectangle 19">
            <a:extLst>
              <a:ext uri="{FF2B5EF4-FFF2-40B4-BE49-F238E27FC236}">
                <a16:creationId xmlns:a16="http://schemas.microsoft.com/office/drawing/2014/main" xmlns="" id="{A8753882-FF1C-4658-9283-B6E45B7E7760}"/>
              </a:ext>
            </a:extLst>
          </p:cNvPr>
          <p:cNvSpPr/>
          <p:nvPr/>
        </p:nvSpPr>
        <p:spPr>
          <a:xfrm>
            <a:off x="9992232" y="1574218"/>
            <a:ext cx="1626216" cy="1323439"/>
          </a:xfrm>
          <a:custGeom>
            <a:avLst/>
            <a:gdLst>
              <a:gd name="connsiteX0" fmla="*/ 0 w 1626216"/>
              <a:gd name="connsiteY0" fmla="*/ 0 h 1323439"/>
              <a:gd name="connsiteX1" fmla="*/ 525810 w 1626216"/>
              <a:gd name="connsiteY1" fmla="*/ 0 h 1323439"/>
              <a:gd name="connsiteX2" fmla="*/ 1019095 w 1626216"/>
              <a:gd name="connsiteY2" fmla="*/ 0 h 1323439"/>
              <a:gd name="connsiteX3" fmla="*/ 1626216 w 1626216"/>
              <a:gd name="connsiteY3" fmla="*/ 0 h 1323439"/>
              <a:gd name="connsiteX4" fmla="*/ 1626216 w 1626216"/>
              <a:gd name="connsiteY4" fmla="*/ 648485 h 1323439"/>
              <a:gd name="connsiteX5" fmla="*/ 1626216 w 1626216"/>
              <a:gd name="connsiteY5" fmla="*/ 1323439 h 1323439"/>
              <a:gd name="connsiteX6" fmla="*/ 1084144 w 1626216"/>
              <a:gd name="connsiteY6" fmla="*/ 1323439 h 1323439"/>
              <a:gd name="connsiteX7" fmla="*/ 509548 w 1626216"/>
              <a:gd name="connsiteY7" fmla="*/ 1323439 h 1323439"/>
              <a:gd name="connsiteX8" fmla="*/ 0 w 1626216"/>
              <a:gd name="connsiteY8" fmla="*/ 1323439 h 1323439"/>
              <a:gd name="connsiteX9" fmla="*/ 0 w 1626216"/>
              <a:gd name="connsiteY9" fmla="*/ 661720 h 1323439"/>
              <a:gd name="connsiteX10" fmla="*/ 0 w 1626216"/>
              <a:gd name="connsiteY10"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6216" h="1323439" fill="none" extrusionOk="0">
                <a:moveTo>
                  <a:pt x="0" y="0"/>
                </a:moveTo>
                <a:cubicBezTo>
                  <a:pt x="214298" y="2175"/>
                  <a:pt x="325133" y="5531"/>
                  <a:pt x="525810" y="0"/>
                </a:cubicBezTo>
                <a:cubicBezTo>
                  <a:pt x="726487" y="-5531"/>
                  <a:pt x="842057" y="-15324"/>
                  <a:pt x="1019095" y="0"/>
                </a:cubicBezTo>
                <a:cubicBezTo>
                  <a:pt x="1196134" y="15324"/>
                  <a:pt x="1458840" y="-25492"/>
                  <a:pt x="1626216" y="0"/>
                </a:cubicBezTo>
                <a:cubicBezTo>
                  <a:pt x="1606135" y="178405"/>
                  <a:pt x="1642528" y="505744"/>
                  <a:pt x="1626216" y="648485"/>
                </a:cubicBezTo>
                <a:cubicBezTo>
                  <a:pt x="1609904" y="791227"/>
                  <a:pt x="1617204" y="1133600"/>
                  <a:pt x="1626216" y="1323439"/>
                </a:cubicBezTo>
                <a:cubicBezTo>
                  <a:pt x="1514634" y="1327305"/>
                  <a:pt x="1233242" y="1348313"/>
                  <a:pt x="1084144" y="1323439"/>
                </a:cubicBezTo>
                <a:cubicBezTo>
                  <a:pt x="935046" y="1298565"/>
                  <a:pt x="703396" y="1295221"/>
                  <a:pt x="509548" y="1323439"/>
                </a:cubicBezTo>
                <a:cubicBezTo>
                  <a:pt x="315700" y="1351657"/>
                  <a:pt x="159805" y="1319589"/>
                  <a:pt x="0" y="1323439"/>
                </a:cubicBezTo>
                <a:cubicBezTo>
                  <a:pt x="24788" y="1050497"/>
                  <a:pt x="-9734" y="798338"/>
                  <a:pt x="0" y="661720"/>
                </a:cubicBezTo>
                <a:cubicBezTo>
                  <a:pt x="9734" y="525102"/>
                  <a:pt x="32556" y="290400"/>
                  <a:pt x="0" y="0"/>
                </a:cubicBezTo>
                <a:close/>
              </a:path>
              <a:path w="1626216" h="1323439" stroke="0" extrusionOk="0">
                <a:moveTo>
                  <a:pt x="0" y="0"/>
                </a:moveTo>
                <a:cubicBezTo>
                  <a:pt x="117007" y="-5685"/>
                  <a:pt x="324711" y="17142"/>
                  <a:pt x="525810" y="0"/>
                </a:cubicBezTo>
                <a:cubicBezTo>
                  <a:pt x="726909" y="-17142"/>
                  <a:pt x="910316" y="-2038"/>
                  <a:pt x="1035358" y="0"/>
                </a:cubicBezTo>
                <a:cubicBezTo>
                  <a:pt x="1160400" y="2038"/>
                  <a:pt x="1452869" y="-125"/>
                  <a:pt x="1626216" y="0"/>
                </a:cubicBezTo>
                <a:cubicBezTo>
                  <a:pt x="1634293" y="148536"/>
                  <a:pt x="1596485" y="406197"/>
                  <a:pt x="1626216" y="622016"/>
                </a:cubicBezTo>
                <a:cubicBezTo>
                  <a:pt x="1655947" y="837835"/>
                  <a:pt x="1618499" y="1018631"/>
                  <a:pt x="1626216" y="1323439"/>
                </a:cubicBezTo>
                <a:cubicBezTo>
                  <a:pt x="1453285" y="1339933"/>
                  <a:pt x="1253116" y="1326060"/>
                  <a:pt x="1067882" y="1323439"/>
                </a:cubicBezTo>
                <a:cubicBezTo>
                  <a:pt x="882648" y="1320818"/>
                  <a:pt x="666669" y="1313468"/>
                  <a:pt x="509548" y="1323439"/>
                </a:cubicBezTo>
                <a:cubicBezTo>
                  <a:pt x="352427" y="1333410"/>
                  <a:pt x="147240" y="1313767"/>
                  <a:pt x="0" y="1323439"/>
                </a:cubicBezTo>
                <a:cubicBezTo>
                  <a:pt x="-24594" y="1121637"/>
                  <a:pt x="28160" y="951469"/>
                  <a:pt x="0" y="661720"/>
                </a:cubicBezTo>
                <a:cubicBezTo>
                  <a:pt x="-28160" y="371971"/>
                  <a:pt x="7171" y="324377"/>
                  <a:pt x="0" y="0"/>
                </a:cubicBezTo>
                <a:close/>
              </a:path>
            </a:pathLst>
          </a:custGeom>
          <a:ln>
            <a:solidFill>
              <a:schemeClr val="tx1"/>
            </a:solidFill>
            <a:extLst>
              <a:ext uri="{C807C97D-BFC1-408E-A445-0C87EB9F89A2}">
                <ask:lineSketchStyleProps xmlns:ask="http://schemas.microsoft.com/office/drawing/2018/sketchyshapes" xmlns="" sd="4036847187">
                  <a:prstGeom prst="rect">
                    <a:avLst/>
                  </a:prstGeom>
                  <ask:type>
                    <ask:lineSketchFreehand/>
                  </ask:type>
                </ask:lineSketchStyleProps>
              </a:ext>
            </a:extLst>
          </a:ln>
        </p:spPr>
        <p:txBody>
          <a:bodyPr wrap="square">
            <a:spAutoFit/>
          </a:bodyPr>
          <a:lstStyle/>
          <a:p>
            <a:pPr algn="ctr"/>
            <a:r>
              <a:rPr lang="en-GB" sz="1600" dirty="0"/>
              <a:t>We got involved in the cleaning, laundry and day to day tasks in the home</a:t>
            </a:r>
          </a:p>
        </p:txBody>
      </p:sp>
    </p:spTree>
    <p:extLst>
      <p:ext uri="{BB962C8B-B14F-4D97-AF65-F5344CB8AC3E}">
        <p14:creationId xmlns:p14="http://schemas.microsoft.com/office/powerpoint/2010/main" val="2408183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07FF01DC-216C-C1D4-A20E-4E257DC550B5}"/>
              </a:ext>
            </a:extLst>
          </p:cNvPr>
          <p:cNvSpPr>
            <a:spLocks noGrp="1"/>
          </p:cNvSpPr>
          <p:nvPr>
            <p:ph idx="1"/>
          </p:nvPr>
        </p:nvSpPr>
        <p:spPr>
          <a:xfrm>
            <a:off x="325120" y="243840"/>
            <a:ext cx="9164320" cy="6405880"/>
          </a:xfrm>
        </p:spPr>
        <p:txBody>
          <a:bodyPr numCol="3">
            <a:normAutofit fontScale="85000" lnSpcReduction="20000"/>
          </a:bodyPr>
          <a:lstStyle/>
          <a:p>
            <a:pPr marL="0" indent="0">
              <a:spcAft>
                <a:spcPts val="1200"/>
              </a:spcAft>
              <a:buNone/>
            </a:pPr>
            <a:endParaRPr lang="en-GB" sz="1600" b="1" dirty="0"/>
          </a:p>
          <a:p>
            <a:pPr marL="0" indent="0">
              <a:spcAft>
                <a:spcPts val="1200"/>
              </a:spcAft>
              <a:buNone/>
            </a:pPr>
            <a:endParaRPr lang="en-GB" sz="1600" b="1" dirty="0"/>
          </a:p>
          <a:p>
            <a:pPr marL="0" indent="0">
              <a:spcAft>
                <a:spcPts val="1200"/>
              </a:spcAft>
              <a:buNone/>
            </a:pPr>
            <a:endParaRPr lang="en-GB" sz="1600" b="1" dirty="0"/>
          </a:p>
          <a:p>
            <a:pPr marL="108000" indent="0">
              <a:spcAft>
                <a:spcPts val="600"/>
              </a:spcAft>
              <a:buNone/>
            </a:pPr>
            <a:endParaRPr lang="en-GB" sz="1600" b="1" dirty="0"/>
          </a:p>
          <a:p>
            <a:pPr marL="108000" indent="0">
              <a:spcAft>
                <a:spcPts val="600"/>
              </a:spcAft>
              <a:buNone/>
            </a:pPr>
            <a:endParaRPr lang="en-GB" sz="2400" b="1" dirty="0">
              <a:solidFill>
                <a:srgbClr val="0070C0"/>
              </a:solidFill>
            </a:endParaRPr>
          </a:p>
          <a:p>
            <a:pPr marL="108000" indent="0">
              <a:spcAft>
                <a:spcPts val="600"/>
              </a:spcAft>
              <a:buNone/>
            </a:pPr>
            <a:r>
              <a:rPr lang="en-GB" sz="2400" b="1" dirty="0">
                <a:solidFill>
                  <a:srgbClr val="0070C0"/>
                </a:solidFill>
              </a:rPr>
              <a:t>Recondition the Nation: </a:t>
            </a:r>
            <a:r>
              <a:rPr lang="en-GB" sz="2400" b="1" i="1" dirty="0">
                <a:solidFill>
                  <a:srgbClr val="0070C0"/>
                </a:solidFill>
              </a:rPr>
              <a:t>a campaign to get the nation moving</a:t>
            </a:r>
          </a:p>
          <a:p>
            <a:pPr marL="108000" indent="0">
              <a:spcAft>
                <a:spcPts val="600"/>
              </a:spcAft>
              <a:buNone/>
            </a:pPr>
            <a:r>
              <a:rPr lang="en-GB" sz="1600" b="1" dirty="0">
                <a:effectLst/>
                <a:ea typeface="Calibri" panose="020F0502020204030204" pitchFamily="34" charset="0"/>
                <a:cs typeface="Times New Roman" panose="02020603050405020304" pitchFamily="18" charset="0"/>
              </a:rPr>
              <a:t>The Recondition the Nation campaign was launched in November 2022, </a:t>
            </a:r>
            <a:r>
              <a:rPr lang="en-GB" sz="1600" b="1" dirty="0">
                <a:ea typeface="Calibri" panose="020F0502020204030204" pitchFamily="34" charset="0"/>
                <a:cs typeface="Times New Roman" panose="02020603050405020304" pitchFamily="18" charset="0"/>
              </a:rPr>
              <a:t>b</a:t>
            </a:r>
            <a:r>
              <a:rPr lang="en-GB" sz="1600" b="1" dirty="0">
                <a:effectLst/>
                <a:ea typeface="Calibri" panose="020F0502020204030204" pitchFamily="34" charset="0"/>
                <a:cs typeface="Times New Roman" panose="02020603050405020304" pitchFamily="18" charset="0"/>
              </a:rPr>
              <a:t>uilding on the massive success of the Winter Deconditioning Games held across the East of England last winter. Last year, 178 teams from hospitals, community services, care homes, voluntary organisations, social groups and others, participated to help support and empower people in their care to keep active. This year we are hoping to make a difference to even more people. </a:t>
            </a:r>
          </a:p>
          <a:p>
            <a:pPr marL="108000" indent="0">
              <a:spcAft>
                <a:spcPts val="600"/>
              </a:spcAft>
              <a:buNone/>
            </a:pPr>
            <a:r>
              <a:rPr lang="en-GB" sz="1500" dirty="0">
                <a:effectLst/>
                <a:ea typeface="Calibri" panose="020F0502020204030204" pitchFamily="34" charset="0"/>
                <a:cs typeface="Times New Roman" panose="02020603050405020304" pitchFamily="18" charset="0"/>
              </a:rPr>
              <a:t>This campaign is about preventing deconditioning by encouraging everyone to try innovative and fun ways to promote physical activity and emotional well-being. </a:t>
            </a:r>
          </a:p>
          <a:p>
            <a:pPr marL="108000" indent="0">
              <a:spcAft>
                <a:spcPts val="600"/>
              </a:spcAft>
              <a:buNone/>
            </a:pPr>
            <a:r>
              <a:rPr lang="en-GB" sz="1500" dirty="0">
                <a:effectLst/>
                <a:ea typeface="Calibri" panose="020F0502020204030204" pitchFamily="34" charset="0"/>
                <a:cs typeface="Times New Roman" panose="02020603050405020304" pitchFamily="18" charset="0"/>
              </a:rPr>
              <a:t>The campaign has two key aims</a:t>
            </a:r>
            <a:r>
              <a:rPr lang="en-GB" sz="1500" dirty="0">
                <a:ea typeface="Calibri" panose="020F0502020204030204" pitchFamily="34" charset="0"/>
                <a:cs typeface="Times New Roman" panose="02020603050405020304" pitchFamily="18" charset="0"/>
              </a:rPr>
              <a:t>. Firstly,</a:t>
            </a:r>
            <a:r>
              <a:rPr lang="en-GB" sz="1500" dirty="0">
                <a:effectLst/>
                <a:ea typeface="Calibri" panose="020F0502020204030204" pitchFamily="34" charset="0"/>
                <a:cs typeface="Times New Roman" panose="02020603050405020304" pitchFamily="18" charset="0"/>
              </a:rPr>
              <a:t> by taking small steps to reduce the harms of deconditioning, we can improve peoples’ independence, and help people get home from hospital sooner. </a:t>
            </a:r>
            <a:r>
              <a:rPr lang="en-GB" sz="1500" dirty="0">
                <a:ea typeface="Calibri" panose="020F0502020204030204" pitchFamily="34" charset="0"/>
                <a:cs typeface="Times New Roman" panose="02020603050405020304" pitchFamily="18" charset="0"/>
              </a:rPr>
              <a:t>Secondly, through enabling health and care staff to improve patient outcomes we can r</a:t>
            </a:r>
            <a:r>
              <a:rPr lang="en-GB" sz="1500" dirty="0">
                <a:effectLst/>
                <a:ea typeface="Calibri" panose="020F0502020204030204" pitchFamily="34" charset="0"/>
                <a:cs typeface="Times New Roman" panose="02020603050405020304" pitchFamily="18" charset="0"/>
              </a:rPr>
              <a:t>educe moral injury and support their well-being.</a:t>
            </a:r>
          </a:p>
          <a:p>
            <a:pPr marL="108000" indent="0">
              <a:spcAft>
                <a:spcPts val="600"/>
              </a:spcAft>
              <a:buNone/>
            </a:pPr>
            <a:r>
              <a:rPr lang="en-GB" sz="1500" dirty="0">
                <a:effectLst/>
                <a:ea typeface="Calibri" panose="020F0502020204030204" pitchFamily="34" charset="0"/>
                <a:cs typeface="Times New Roman" panose="02020603050405020304" pitchFamily="18" charset="0"/>
              </a:rPr>
              <a:t>With your help we can make a difference to even more people. You can join the national campaign to #ReconditionTheNation by developing your own innovative and fun ideas to help people in your care stay active. Are there activities you could try that might be enjoyable to do together? How about trying balloon badminton, or seeing how many miles your team can clock up with a static bike pedal? Would you and the person you care for enjoy a weekly aerobics class, or how about joining an inclusive choir? Or could your team do a virtual walk to the moon?</a:t>
            </a:r>
          </a:p>
          <a:p>
            <a:pPr marL="108000" indent="0">
              <a:spcAft>
                <a:spcPts val="600"/>
              </a:spcAft>
              <a:buNone/>
            </a:pPr>
            <a:r>
              <a:rPr lang="en-GB" sz="1500" dirty="0">
                <a:effectLst/>
                <a:ea typeface="Calibri" panose="020F0502020204030204" pitchFamily="34" charset="0"/>
                <a:cs typeface="Times New Roman" panose="02020603050405020304" pitchFamily="18" charset="0"/>
              </a:rPr>
              <a:t>We have now awarded over 600 medals since launching in November, across the health and care sectors and the numbers of participating teams continuing to grow weekly. Medals are available to individuals, teams, organisations including care homes, voluntary sectors, individual carers, informal carers, family members and indeed anyone who is keen to make a difference</a:t>
            </a:r>
            <a:r>
              <a:rPr lang="en-GB" sz="1500" dirty="0">
                <a:ea typeface="Calibri" panose="020F0502020204030204" pitchFamily="34" charset="0"/>
                <a:cs typeface="Times New Roman" panose="02020603050405020304" pitchFamily="18" charset="0"/>
              </a:rPr>
              <a:t>. These are games for everyone. The medal application process is simple to complete and only takes a few moments. You can apply </a:t>
            </a:r>
            <a:r>
              <a:rPr lang="en-GB" sz="1500" dirty="0">
                <a:effectLst/>
                <a:ea typeface="Calibri" panose="020F0502020204030204" pitchFamily="34" charset="0"/>
                <a:cs typeface="Times New Roman" panose="02020603050405020304" pitchFamily="18" charset="0"/>
              </a:rPr>
              <a:t>for medals </a:t>
            </a:r>
            <a:r>
              <a:rPr lang="en-GB" sz="1500" u="sng" dirty="0">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xmlns="" val="tx"/>
                    </a:ext>
                  </a:extLst>
                </a:hlinkClick>
              </a:rPr>
              <a:t>here</a:t>
            </a:r>
            <a:r>
              <a:rPr lang="en-GB" sz="1500" dirty="0">
                <a:effectLst/>
                <a:ea typeface="Calibri" panose="020F0502020204030204" pitchFamily="34" charset="0"/>
                <a:cs typeface="Times New Roman" panose="02020603050405020304" pitchFamily="18" charset="0"/>
              </a:rPr>
              <a:t>. </a:t>
            </a:r>
          </a:p>
          <a:p>
            <a:pPr marL="108000" indent="0">
              <a:spcAft>
                <a:spcPts val="600"/>
              </a:spcAft>
              <a:buNone/>
            </a:pPr>
            <a:r>
              <a:rPr lang="en-GB" sz="1500" dirty="0">
                <a:effectLst/>
                <a:ea typeface="Calibri" panose="020F0502020204030204" pitchFamily="34" charset="0"/>
                <a:cs typeface="Times New Roman" panose="02020603050405020304" pitchFamily="18" charset="0"/>
              </a:rPr>
              <a:t>Resources for how to get involved, and examples of how others have used this opportunity to aid people in their care to ‘Sit up, Get Dressed and Keep Moving’ are available </a:t>
            </a:r>
            <a:r>
              <a:rPr lang="en-GB" sz="1500" u="sng" dirty="0">
                <a:effectLst/>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xmlns="" val="tx"/>
                    </a:ext>
                  </a:extLst>
                </a:hlinkClick>
              </a:rPr>
              <a:t>here</a:t>
            </a:r>
            <a:r>
              <a:rPr lang="en-GB" sz="1500" dirty="0">
                <a:effectLst/>
                <a:ea typeface="Calibri" panose="020F0502020204030204" pitchFamily="34" charset="0"/>
                <a:cs typeface="Times New Roman" panose="02020603050405020304" pitchFamily="18" charset="0"/>
              </a:rPr>
              <a:t>. </a:t>
            </a:r>
          </a:p>
          <a:p>
            <a:pPr marL="108000" indent="0">
              <a:spcAft>
                <a:spcPts val="600"/>
              </a:spcAft>
              <a:buNone/>
            </a:pPr>
            <a:r>
              <a:rPr lang="en-GB" sz="1500" dirty="0">
                <a:effectLst/>
                <a:ea typeface="Calibri" panose="020F0502020204030204" pitchFamily="34" charset="0"/>
                <a:cs typeface="Times New Roman" panose="02020603050405020304" pitchFamily="18" charset="0"/>
              </a:rPr>
              <a:t>We have also been running a series of learning events throughout to hear from experts in the field, and showcase the great work colleagues across the health and care sector are doing. Please see the timetable of events and joining links can be found </a:t>
            </a:r>
            <a:r>
              <a:rPr lang="en-GB" sz="1500" dirty="0">
                <a:effectLst/>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xmlns="" val="tx"/>
                    </a:ext>
                  </a:extLst>
                </a:hlinkClick>
              </a:rPr>
              <a:t>here</a:t>
            </a:r>
            <a:r>
              <a:rPr lang="en-GB" sz="1500" dirty="0">
                <a:ea typeface="Calibri" panose="020F0502020204030204" pitchFamily="34" charset="0"/>
                <a:cs typeface="Times New Roman" panose="02020603050405020304" pitchFamily="18" charset="0"/>
              </a:rPr>
              <a:t>, for more interesting sessions over April and May 2023. </a:t>
            </a:r>
            <a:endParaRPr lang="en-GB" sz="1500" dirty="0">
              <a:effectLst/>
              <a:ea typeface="Calibri" panose="020F0502020204030204" pitchFamily="34" charset="0"/>
              <a:cs typeface="Times New Roman" panose="02020603050405020304" pitchFamily="18" charset="0"/>
            </a:endParaRPr>
          </a:p>
          <a:p>
            <a:pPr marL="108000" indent="0">
              <a:spcAft>
                <a:spcPts val="600"/>
              </a:spcAft>
              <a:buNone/>
            </a:pPr>
            <a:r>
              <a:rPr lang="en-GB" sz="1500" dirty="0">
                <a:effectLst/>
                <a:ea typeface="Calibri" panose="020F0502020204030204" pitchFamily="34" charset="0"/>
                <a:cs typeface="Times New Roman" panose="02020603050405020304" pitchFamily="18" charset="0"/>
              </a:rPr>
              <a:t>Tell us what you are doing, and apply for medals </a:t>
            </a:r>
            <a:r>
              <a:rPr lang="en-GB" sz="1500" u="sng" dirty="0">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xmlns="" val="tx"/>
                    </a:ext>
                  </a:extLst>
                </a:hlinkClick>
              </a:rPr>
              <a:t>here</a:t>
            </a:r>
            <a:r>
              <a:rPr lang="en-GB" sz="1500" dirty="0">
                <a:ea typeface="Calibri" panose="020F0502020204030204" pitchFamily="34" charset="0"/>
                <a:cs typeface="Times New Roman" panose="02020603050405020304" pitchFamily="18" charset="0"/>
              </a:rPr>
              <a:t> or by using the QR code below. Order your free #ReconditiontheNation Ambassador’s pin badge </a:t>
            </a:r>
            <a:r>
              <a:rPr lang="en-GB" sz="1500" dirty="0">
                <a:ea typeface="Calibri" panose="020F0502020204030204" pitchFamily="34" charset="0"/>
                <a:cs typeface="Times New Roman" panose="02020603050405020304" pitchFamily="18" charset="0"/>
                <a:hlinkClick r:id="rId6"/>
              </a:rPr>
              <a:t>here</a:t>
            </a:r>
            <a:r>
              <a:rPr lang="en-GB" sz="1500" dirty="0">
                <a:ea typeface="Calibri" panose="020F0502020204030204" pitchFamily="34" charset="0"/>
                <a:cs typeface="Times New Roman" panose="02020603050405020304" pitchFamily="18" charset="0"/>
              </a:rPr>
              <a:t>.</a:t>
            </a:r>
            <a:endParaRPr lang="en-GB" sz="1500" dirty="0">
              <a:effectLst/>
              <a:ea typeface="Calibri" panose="020F0502020204030204" pitchFamily="34" charset="0"/>
              <a:cs typeface="Times New Roman" panose="02020603050405020304" pitchFamily="18" charset="0"/>
            </a:endParaRPr>
          </a:p>
          <a:p>
            <a:pPr marL="108000" indent="0" algn="ctr">
              <a:spcAft>
                <a:spcPts val="600"/>
              </a:spcAft>
              <a:buNone/>
            </a:pPr>
            <a:endParaRPr lang="en-GB" sz="1700" b="1" dirty="0">
              <a:solidFill>
                <a:schemeClr val="accent1"/>
              </a:solidFill>
              <a:effectLst/>
              <a:ea typeface="Calibri" panose="020F0502020204030204" pitchFamily="34" charset="0"/>
              <a:cs typeface="Times New Roman" panose="02020603050405020304" pitchFamily="18" charset="0"/>
            </a:endParaRPr>
          </a:p>
          <a:p>
            <a:pPr marL="108000" indent="0" algn="ctr">
              <a:spcAft>
                <a:spcPts val="600"/>
              </a:spcAft>
              <a:buNone/>
            </a:pPr>
            <a:endParaRPr lang="en-GB" sz="1700" b="1" dirty="0">
              <a:solidFill>
                <a:schemeClr val="accent1"/>
              </a:solidFill>
              <a:ea typeface="Calibri" panose="020F0502020204030204" pitchFamily="34" charset="0"/>
              <a:cs typeface="Times New Roman" panose="02020603050405020304" pitchFamily="18" charset="0"/>
            </a:endParaRPr>
          </a:p>
          <a:p>
            <a:pPr marL="108000" indent="0" algn="ctr">
              <a:spcAft>
                <a:spcPts val="600"/>
              </a:spcAft>
              <a:buNone/>
            </a:pPr>
            <a:endParaRPr lang="en-GB" sz="1700" b="1" dirty="0">
              <a:solidFill>
                <a:schemeClr val="accent1"/>
              </a:solidFill>
              <a:effectLst/>
              <a:ea typeface="Calibri" panose="020F0502020204030204" pitchFamily="34" charset="0"/>
              <a:cs typeface="Times New Roman" panose="02020603050405020304" pitchFamily="18" charset="0"/>
            </a:endParaRPr>
          </a:p>
          <a:p>
            <a:pPr marL="108000" indent="0" algn="ctr">
              <a:spcAft>
                <a:spcPts val="600"/>
              </a:spcAft>
              <a:buNone/>
            </a:pPr>
            <a:endParaRPr lang="en-GB" sz="1700" b="1" dirty="0">
              <a:solidFill>
                <a:schemeClr val="accent1"/>
              </a:solidFill>
              <a:effectLst/>
              <a:ea typeface="Calibri" panose="020F0502020204030204" pitchFamily="34" charset="0"/>
              <a:cs typeface="Times New Roman" panose="02020603050405020304" pitchFamily="18" charset="0"/>
            </a:endParaRPr>
          </a:p>
          <a:p>
            <a:pPr marL="108000" indent="0" algn="ctr">
              <a:spcAft>
                <a:spcPts val="600"/>
              </a:spcAft>
              <a:buNone/>
            </a:pPr>
            <a:endParaRPr lang="en-GB" sz="1700" b="1" dirty="0">
              <a:solidFill>
                <a:schemeClr val="accent1"/>
              </a:solidFill>
              <a:ea typeface="Calibri" panose="020F0502020204030204" pitchFamily="34" charset="0"/>
              <a:cs typeface="Times New Roman" panose="02020603050405020304" pitchFamily="18" charset="0"/>
            </a:endParaRPr>
          </a:p>
          <a:p>
            <a:pPr marL="108000" indent="0" algn="ctr">
              <a:spcAft>
                <a:spcPts val="600"/>
              </a:spcAft>
              <a:buNone/>
            </a:pPr>
            <a:endParaRPr lang="en-GB" sz="1700" b="1" dirty="0">
              <a:solidFill>
                <a:schemeClr val="accent1"/>
              </a:solidFill>
              <a:effectLst/>
              <a:ea typeface="Calibri" panose="020F0502020204030204" pitchFamily="34" charset="0"/>
              <a:cs typeface="Times New Roman" panose="02020603050405020304" pitchFamily="18" charset="0"/>
            </a:endParaRPr>
          </a:p>
          <a:p>
            <a:pPr marL="108000" indent="0" algn="ctr">
              <a:spcAft>
                <a:spcPts val="600"/>
              </a:spcAft>
              <a:buNone/>
            </a:pPr>
            <a:endParaRPr lang="en-GB" sz="1700" b="1" dirty="0">
              <a:solidFill>
                <a:schemeClr val="accent1"/>
              </a:solidFill>
              <a:effectLst/>
              <a:ea typeface="Calibri" panose="020F0502020204030204" pitchFamily="34" charset="0"/>
              <a:cs typeface="Times New Roman" panose="02020603050405020304" pitchFamily="18" charset="0"/>
            </a:endParaRPr>
          </a:p>
          <a:p>
            <a:pPr marL="108000" indent="0" algn="ctr">
              <a:spcAft>
                <a:spcPts val="600"/>
              </a:spcAft>
              <a:buNone/>
            </a:pPr>
            <a:r>
              <a:rPr lang="en-GB" sz="1700" b="1" dirty="0">
                <a:solidFill>
                  <a:schemeClr val="accent1"/>
                </a:solidFill>
                <a:effectLst/>
                <a:ea typeface="Calibri" panose="020F0502020204030204" pitchFamily="34" charset="0"/>
                <a:cs typeface="Times New Roman" panose="02020603050405020304" pitchFamily="18" charset="0"/>
              </a:rPr>
              <a:t>Come and join us to #ReconditionTheNation</a:t>
            </a:r>
          </a:p>
          <a:p>
            <a:pPr marL="108000" indent="0" algn="r">
              <a:spcAft>
                <a:spcPts val="600"/>
              </a:spcAft>
              <a:buNone/>
            </a:pPr>
            <a:r>
              <a:rPr lang="en-GB" sz="1600" dirty="0">
                <a:solidFill>
                  <a:schemeClr val="accent1"/>
                </a:solidFill>
                <a:effectLst/>
                <a:ea typeface="Calibri" panose="020F0502020204030204" pitchFamily="34" charset="0"/>
                <a:cs typeface="Times New Roman" panose="02020603050405020304" pitchFamily="18" charset="0"/>
              </a:rPr>
              <a:t>For any queries, email us on </a:t>
            </a:r>
            <a:r>
              <a:rPr lang="en-GB" sz="1600" u="sng" dirty="0">
                <a:solidFill>
                  <a:schemeClr val="accent1"/>
                </a:solidFill>
                <a:effectLst/>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xmlns="" val="tx"/>
                    </a:ext>
                  </a:extLst>
                </a:hlinkClick>
              </a:rPr>
              <a:t>england.eeci@nhs.net</a:t>
            </a:r>
            <a:endParaRPr lang="en-GB" sz="1600" u="sng" dirty="0">
              <a:solidFill>
                <a:schemeClr val="accent1"/>
              </a:solidFill>
              <a:ea typeface="Calibri" panose="020F0502020204030204" pitchFamily="34" charset="0"/>
              <a:cs typeface="Times New Roman" panose="02020603050405020304" pitchFamily="18" charset="0"/>
            </a:endParaRPr>
          </a:p>
          <a:p>
            <a:pPr marL="108000" indent="0" algn="r">
              <a:spcAft>
                <a:spcPts val="600"/>
              </a:spcAft>
              <a:buNone/>
            </a:pPr>
            <a:r>
              <a:rPr lang="en-GB" sz="1600" dirty="0">
                <a:solidFill>
                  <a:schemeClr val="accent1"/>
                </a:solidFill>
                <a:effectLst/>
                <a:ea typeface="Calibri" panose="020F0502020204030204" pitchFamily="34" charset="0"/>
                <a:cs typeface="Times New Roman" panose="02020603050405020304" pitchFamily="18" charset="0"/>
              </a:rPr>
              <a:t>Follow us on Twitter @ReconGamesUK</a:t>
            </a:r>
          </a:p>
        </p:txBody>
      </p:sp>
      <p:pic>
        <p:nvPicPr>
          <p:cNvPr id="6" name="Picture 5">
            <a:extLst>
              <a:ext uri="{FF2B5EF4-FFF2-40B4-BE49-F238E27FC236}">
                <a16:creationId xmlns:a16="http://schemas.microsoft.com/office/drawing/2014/main" xmlns="" id="{25C33599-80F3-1A82-C5EB-2786ED28BA5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9308" y="254000"/>
            <a:ext cx="3283179" cy="1788160"/>
          </a:xfrm>
          <a:prstGeom prst="rect">
            <a:avLst/>
          </a:prstGeom>
          <a:noFill/>
          <a:ln>
            <a:noFill/>
          </a:ln>
          <a:effectLst/>
        </p:spPr>
      </p:pic>
      <p:pic>
        <p:nvPicPr>
          <p:cNvPr id="2" name="Picture 1">
            <a:extLst>
              <a:ext uri="{FF2B5EF4-FFF2-40B4-BE49-F238E27FC236}">
                <a16:creationId xmlns:a16="http://schemas.microsoft.com/office/drawing/2014/main" xmlns="" id="{B217C0C6-80F4-1FAA-2B8D-6AF1E4FB4C1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17852" y="168910"/>
            <a:ext cx="2064000" cy="1548000"/>
          </a:xfrm>
          <a:prstGeom prst="rect">
            <a:avLst/>
          </a:prstGeom>
          <a:noFill/>
          <a:ln w="12700">
            <a:solidFill>
              <a:schemeClr val="accent1"/>
            </a:solidFill>
          </a:ln>
        </p:spPr>
      </p:pic>
      <p:pic>
        <p:nvPicPr>
          <p:cNvPr id="8" name="Picture 7">
            <a:extLst>
              <a:ext uri="{FF2B5EF4-FFF2-40B4-BE49-F238E27FC236}">
                <a16:creationId xmlns:a16="http://schemas.microsoft.com/office/drawing/2014/main" xmlns="" id="{AF08C879-59E8-538E-8F6D-0B7A871B6C8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17852" y="5172840"/>
            <a:ext cx="2064000" cy="1548000"/>
          </a:xfrm>
          <a:prstGeom prst="rect">
            <a:avLst/>
          </a:prstGeom>
          <a:noFill/>
          <a:ln w="12700">
            <a:solidFill>
              <a:schemeClr val="accent1"/>
            </a:solidFill>
          </a:ln>
        </p:spPr>
      </p:pic>
      <p:pic>
        <p:nvPicPr>
          <p:cNvPr id="9" name="Picture 8">
            <a:extLst>
              <a:ext uri="{FF2B5EF4-FFF2-40B4-BE49-F238E27FC236}">
                <a16:creationId xmlns:a16="http://schemas.microsoft.com/office/drawing/2014/main" xmlns="" id="{D96A0AC6-2DAD-ABBB-A266-BDDEB07FC9A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17852" y="3504864"/>
            <a:ext cx="2064000" cy="1548000"/>
          </a:xfrm>
          <a:prstGeom prst="rect">
            <a:avLst/>
          </a:prstGeom>
          <a:noFill/>
          <a:ln w="12700">
            <a:solidFill>
              <a:schemeClr val="accent1"/>
            </a:solidFill>
          </a:ln>
        </p:spPr>
      </p:pic>
      <p:pic>
        <p:nvPicPr>
          <p:cNvPr id="7" name="Picture 6">
            <a:extLst>
              <a:ext uri="{FF2B5EF4-FFF2-40B4-BE49-F238E27FC236}">
                <a16:creationId xmlns:a16="http://schemas.microsoft.com/office/drawing/2014/main" xmlns="" id="{6B7E0B6D-8070-9812-94B8-9784226A0458}"/>
              </a:ext>
            </a:extLst>
          </p:cNvPr>
          <p:cNvPicPr>
            <a:picLocks noChangeAspect="1"/>
          </p:cNvPicPr>
          <p:nvPr/>
        </p:nvPicPr>
        <p:blipFill>
          <a:blip r:embed="rId12"/>
          <a:stretch>
            <a:fillRect/>
          </a:stretch>
        </p:blipFill>
        <p:spPr>
          <a:xfrm>
            <a:off x="6609054" y="3140968"/>
            <a:ext cx="1429001" cy="1420495"/>
          </a:xfrm>
          <a:prstGeom prst="rect">
            <a:avLst/>
          </a:prstGeom>
        </p:spPr>
      </p:pic>
      <p:pic>
        <p:nvPicPr>
          <p:cNvPr id="3" name="Picture 2" descr="A group of people sitting in chairs&#10;&#10;Description automatically generated with medium confidence">
            <a:extLst>
              <a:ext uri="{FF2B5EF4-FFF2-40B4-BE49-F238E27FC236}">
                <a16:creationId xmlns:a16="http://schemas.microsoft.com/office/drawing/2014/main" xmlns="" id="{2CC33087-C1F8-E609-9EED-1B758A73567E}"/>
              </a:ext>
            </a:extLst>
          </p:cNvPr>
          <p:cNvPicPr/>
          <p:nvPr/>
        </p:nvPicPr>
        <p:blipFill>
          <a:blip r:embed="rId13" cstate="print">
            <a:extLst>
              <a:ext uri="{28A0092B-C50C-407E-A947-70E740481C1C}">
                <a14:useLocalDpi xmlns:a14="http://schemas.microsoft.com/office/drawing/2010/main" val="0"/>
              </a:ext>
            </a:extLst>
          </a:blip>
          <a:stretch>
            <a:fillRect/>
          </a:stretch>
        </p:blipFill>
        <p:spPr>
          <a:xfrm>
            <a:off x="9917852" y="1836888"/>
            <a:ext cx="2064000" cy="1548000"/>
          </a:xfrm>
          <a:prstGeom prst="rect">
            <a:avLst/>
          </a:prstGeom>
          <a:ln>
            <a:solidFill>
              <a:schemeClr val="accent1"/>
            </a:solidFill>
          </a:ln>
        </p:spPr>
      </p:pic>
      <p:pic>
        <p:nvPicPr>
          <p:cNvPr id="10" name="Picture 9">
            <a:extLst>
              <a:ext uri="{FF2B5EF4-FFF2-40B4-BE49-F238E27FC236}">
                <a16:creationId xmlns:a16="http://schemas.microsoft.com/office/drawing/2014/main" xmlns="" id="{B870E2FA-7F11-2DA8-F00C-5506147BBB0F}"/>
              </a:ext>
            </a:extLst>
          </p:cNvPr>
          <p:cNvPicPr>
            <a:picLocks noChangeAspect="1"/>
          </p:cNvPicPr>
          <p:nvPr/>
        </p:nvPicPr>
        <p:blipFill>
          <a:blip r:embed="rId14"/>
          <a:stretch>
            <a:fillRect/>
          </a:stretch>
        </p:blipFill>
        <p:spPr>
          <a:xfrm>
            <a:off x="8355107" y="3139425"/>
            <a:ext cx="1297740" cy="1369695"/>
          </a:xfrm>
          <a:prstGeom prst="rect">
            <a:avLst/>
          </a:prstGeom>
        </p:spPr>
      </p:pic>
    </p:spTree>
    <p:extLst>
      <p:ext uri="{BB962C8B-B14F-4D97-AF65-F5344CB8AC3E}">
        <p14:creationId xmlns:p14="http://schemas.microsoft.com/office/powerpoint/2010/main" val="362040185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353E3032-27A3-F7C2-0080-7C0F65C8DD13}"/>
              </a:ext>
            </a:extLst>
          </p:cNvPr>
          <p:cNvSpPr>
            <a:spLocks noGrp="1"/>
          </p:cNvSpPr>
          <p:nvPr>
            <p:ph sz="quarter" idx="10"/>
          </p:nvPr>
        </p:nvSpPr>
        <p:spPr/>
        <p:txBody>
          <a:bodyPr/>
          <a:lstStyle/>
          <a:p>
            <a:endParaRPr lang="en-GB"/>
          </a:p>
        </p:txBody>
      </p:sp>
      <p:pic>
        <p:nvPicPr>
          <p:cNvPr id="6" name="Picture 5">
            <a:extLst>
              <a:ext uri="{FF2B5EF4-FFF2-40B4-BE49-F238E27FC236}">
                <a16:creationId xmlns:a16="http://schemas.microsoft.com/office/drawing/2014/main" xmlns="" id="{5E06E32A-603F-BF4E-3B1D-55A069DA1D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48870" y="2151941"/>
            <a:ext cx="2125395" cy="1981648"/>
          </a:xfrm>
          <a:prstGeom prst="rect">
            <a:avLst/>
          </a:prstGeom>
          <a:noFill/>
          <a:ln>
            <a:solidFill>
              <a:schemeClr val="tx1"/>
            </a:solidFill>
          </a:ln>
        </p:spPr>
      </p:pic>
      <p:pic>
        <p:nvPicPr>
          <p:cNvPr id="7" name="Picture 6">
            <a:extLst>
              <a:ext uri="{FF2B5EF4-FFF2-40B4-BE49-F238E27FC236}">
                <a16:creationId xmlns:a16="http://schemas.microsoft.com/office/drawing/2014/main" xmlns="" id="{A1E10223-A4B6-5554-D65E-30E394BBC068}"/>
              </a:ext>
            </a:extLst>
          </p:cNvPr>
          <p:cNvPicPr>
            <a:picLocks noChangeAspect="1"/>
          </p:cNvPicPr>
          <p:nvPr/>
        </p:nvPicPr>
        <p:blipFill>
          <a:blip r:embed="rId3"/>
          <a:stretch>
            <a:fillRect/>
          </a:stretch>
        </p:blipFill>
        <p:spPr>
          <a:xfrm>
            <a:off x="306491" y="1917343"/>
            <a:ext cx="2058249" cy="2561298"/>
          </a:xfrm>
          <a:prstGeom prst="rect">
            <a:avLst/>
          </a:prstGeom>
          <a:ln>
            <a:solidFill>
              <a:schemeClr val="tx1"/>
            </a:solidFill>
          </a:ln>
        </p:spPr>
      </p:pic>
      <p:pic>
        <p:nvPicPr>
          <p:cNvPr id="8" name="Picture 7">
            <a:extLst>
              <a:ext uri="{FF2B5EF4-FFF2-40B4-BE49-F238E27FC236}">
                <a16:creationId xmlns:a16="http://schemas.microsoft.com/office/drawing/2014/main" xmlns="" id="{FE31C87F-4E81-3D48-0A06-E90C6FE90B9D}"/>
              </a:ext>
            </a:extLst>
          </p:cNvPr>
          <p:cNvPicPr>
            <a:picLocks noChangeAspect="1"/>
          </p:cNvPicPr>
          <p:nvPr/>
        </p:nvPicPr>
        <p:blipFill>
          <a:blip r:embed="rId4"/>
          <a:stretch>
            <a:fillRect/>
          </a:stretch>
        </p:blipFill>
        <p:spPr>
          <a:xfrm>
            <a:off x="7883304" y="393171"/>
            <a:ext cx="1823876" cy="2282471"/>
          </a:xfrm>
          <a:prstGeom prst="rect">
            <a:avLst/>
          </a:prstGeom>
          <a:ln>
            <a:solidFill>
              <a:schemeClr val="tx1"/>
            </a:solidFill>
          </a:ln>
        </p:spPr>
      </p:pic>
      <p:pic>
        <p:nvPicPr>
          <p:cNvPr id="9" name="Picture 8">
            <a:extLst>
              <a:ext uri="{FF2B5EF4-FFF2-40B4-BE49-F238E27FC236}">
                <a16:creationId xmlns:a16="http://schemas.microsoft.com/office/drawing/2014/main" xmlns="" id="{17945484-EFE6-5B65-3490-C9BB6D37502D}"/>
              </a:ext>
            </a:extLst>
          </p:cNvPr>
          <p:cNvPicPr>
            <a:picLocks noChangeAspect="1"/>
          </p:cNvPicPr>
          <p:nvPr/>
        </p:nvPicPr>
        <p:blipFill>
          <a:blip r:embed="rId5"/>
          <a:stretch>
            <a:fillRect/>
          </a:stretch>
        </p:blipFill>
        <p:spPr>
          <a:xfrm>
            <a:off x="8314149" y="2545808"/>
            <a:ext cx="2786063" cy="2028825"/>
          </a:xfrm>
          <a:prstGeom prst="rect">
            <a:avLst/>
          </a:prstGeom>
          <a:ln>
            <a:solidFill>
              <a:schemeClr val="tx1"/>
            </a:solidFill>
          </a:ln>
        </p:spPr>
      </p:pic>
      <p:pic>
        <p:nvPicPr>
          <p:cNvPr id="10" name="Picture 9">
            <a:extLst>
              <a:ext uri="{FF2B5EF4-FFF2-40B4-BE49-F238E27FC236}">
                <a16:creationId xmlns:a16="http://schemas.microsoft.com/office/drawing/2014/main" xmlns="" id="{278A7FC3-E01B-C93E-BC3D-B5AF8FA7BEF2}"/>
              </a:ext>
            </a:extLst>
          </p:cNvPr>
          <p:cNvPicPr>
            <a:picLocks noChangeAspect="1"/>
          </p:cNvPicPr>
          <p:nvPr/>
        </p:nvPicPr>
        <p:blipFill>
          <a:blip r:embed="rId6"/>
          <a:stretch>
            <a:fillRect/>
          </a:stretch>
        </p:blipFill>
        <p:spPr>
          <a:xfrm>
            <a:off x="10432368" y="2833731"/>
            <a:ext cx="1716718" cy="2017897"/>
          </a:xfrm>
          <a:prstGeom prst="rect">
            <a:avLst/>
          </a:prstGeom>
          <a:ln>
            <a:solidFill>
              <a:schemeClr val="tx1"/>
            </a:solidFill>
          </a:ln>
        </p:spPr>
      </p:pic>
      <p:pic>
        <p:nvPicPr>
          <p:cNvPr id="11" name="Picture 10">
            <a:extLst>
              <a:ext uri="{FF2B5EF4-FFF2-40B4-BE49-F238E27FC236}">
                <a16:creationId xmlns:a16="http://schemas.microsoft.com/office/drawing/2014/main" xmlns="" id="{5A38919C-4350-2A29-B179-605B2B42D6AC}"/>
              </a:ext>
            </a:extLst>
          </p:cNvPr>
          <p:cNvPicPr>
            <a:picLocks noChangeAspect="1"/>
          </p:cNvPicPr>
          <p:nvPr/>
        </p:nvPicPr>
        <p:blipFill>
          <a:blip r:embed="rId7"/>
          <a:stretch>
            <a:fillRect/>
          </a:stretch>
        </p:blipFill>
        <p:spPr>
          <a:xfrm>
            <a:off x="8516444" y="4553034"/>
            <a:ext cx="1728099" cy="2243497"/>
          </a:xfrm>
          <a:prstGeom prst="rect">
            <a:avLst/>
          </a:prstGeom>
          <a:ln>
            <a:solidFill>
              <a:schemeClr val="tx1"/>
            </a:solidFill>
          </a:ln>
        </p:spPr>
      </p:pic>
      <p:pic>
        <p:nvPicPr>
          <p:cNvPr id="12" name="Picture 11">
            <a:extLst>
              <a:ext uri="{FF2B5EF4-FFF2-40B4-BE49-F238E27FC236}">
                <a16:creationId xmlns:a16="http://schemas.microsoft.com/office/drawing/2014/main" xmlns="" id="{54F4A182-8235-586E-2A36-C4A1DAAE9A64}"/>
              </a:ext>
            </a:extLst>
          </p:cNvPr>
          <p:cNvPicPr>
            <a:picLocks noChangeAspect="1"/>
          </p:cNvPicPr>
          <p:nvPr/>
        </p:nvPicPr>
        <p:blipFill>
          <a:blip r:embed="rId8"/>
          <a:stretch>
            <a:fillRect/>
          </a:stretch>
        </p:blipFill>
        <p:spPr>
          <a:xfrm>
            <a:off x="9537473" y="1201871"/>
            <a:ext cx="2422221" cy="1837404"/>
          </a:xfrm>
          <a:prstGeom prst="rect">
            <a:avLst/>
          </a:prstGeom>
          <a:ln>
            <a:solidFill>
              <a:schemeClr val="tx1"/>
            </a:solidFill>
          </a:ln>
        </p:spPr>
      </p:pic>
      <p:pic>
        <p:nvPicPr>
          <p:cNvPr id="13" name="Picture 12">
            <a:extLst>
              <a:ext uri="{FF2B5EF4-FFF2-40B4-BE49-F238E27FC236}">
                <a16:creationId xmlns:a16="http://schemas.microsoft.com/office/drawing/2014/main" xmlns="" id="{19B4D24B-D294-82B7-EA13-1F5D64DC550A}"/>
              </a:ext>
            </a:extLst>
          </p:cNvPr>
          <p:cNvPicPr>
            <a:picLocks noChangeAspect="1"/>
          </p:cNvPicPr>
          <p:nvPr/>
        </p:nvPicPr>
        <p:blipFill>
          <a:blip r:embed="rId9"/>
          <a:stretch>
            <a:fillRect/>
          </a:stretch>
        </p:blipFill>
        <p:spPr>
          <a:xfrm>
            <a:off x="7261563" y="4684940"/>
            <a:ext cx="1446960" cy="1779889"/>
          </a:xfrm>
          <a:prstGeom prst="rect">
            <a:avLst/>
          </a:prstGeom>
          <a:ln>
            <a:solidFill>
              <a:schemeClr val="tx1"/>
            </a:solidFill>
          </a:ln>
        </p:spPr>
      </p:pic>
      <p:pic>
        <p:nvPicPr>
          <p:cNvPr id="14" name="Picture 13">
            <a:extLst>
              <a:ext uri="{FF2B5EF4-FFF2-40B4-BE49-F238E27FC236}">
                <a16:creationId xmlns:a16="http://schemas.microsoft.com/office/drawing/2014/main" xmlns="" id="{72864645-9D70-CA51-6FDC-8089929C1094}"/>
              </a:ext>
            </a:extLst>
          </p:cNvPr>
          <p:cNvPicPr>
            <a:picLocks noChangeAspect="1"/>
          </p:cNvPicPr>
          <p:nvPr/>
        </p:nvPicPr>
        <p:blipFill>
          <a:blip r:embed="rId10"/>
          <a:stretch>
            <a:fillRect/>
          </a:stretch>
        </p:blipFill>
        <p:spPr>
          <a:xfrm>
            <a:off x="4709988" y="4133589"/>
            <a:ext cx="2539996" cy="2617226"/>
          </a:xfrm>
          <a:prstGeom prst="rect">
            <a:avLst/>
          </a:prstGeom>
          <a:ln>
            <a:solidFill>
              <a:schemeClr val="tx1"/>
            </a:solidFill>
          </a:ln>
        </p:spPr>
      </p:pic>
      <p:pic>
        <p:nvPicPr>
          <p:cNvPr id="15" name="Picture 14">
            <a:extLst>
              <a:ext uri="{FF2B5EF4-FFF2-40B4-BE49-F238E27FC236}">
                <a16:creationId xmlns:a16="http://schemas.microsoft.com/office/drawing/2014/main" xmlns="" id="{C69EECCD-E438-0C44-DBC5-1AF8D091FA7F}"/>
              </a:ext>
            </a:extLst>
          </p:cNvPr>
          <p:cNvPicPr>
            <a:picLocks noChangeAspect="1"/>
          </p:cNvPicPr>
          <p:nvPr/>
        </p:nvPicPr>
        <p:blipFill>
          <a:blip r:embed="rId11"/>
          <a:stretch>
            <a:fillRect/>
          </a:stretch>
        </p:blipFill>
        <p:spPr>
          <a:xfrm>
            <a:off x="6953581" y="1773060"/>
            <a:ext cx="1801985" cy="2159248"/>
          </a:xfrm>
          <a:prstGeom prst="rect">
            <a:avLst/>
          </a:prstGeom>
          <a:ln>
            <a:solidFill>
              <a:schemeClr val="tx1"/>
            </a:solidFill>
          </a:ln>
        </p:spPr>
      </p:pic>
      <p:pic>
        <p:nvPicPr>
          <p:cNvPr id="16" name="Picture 15">
            <a:extLst>
              <a:ext uri="{FF2B5EF4-FFF2-40B4-BE49-F238E27FC236}">
                <a16:creationId xmlns:a16="http://schemas.microsoft.com/office/drawing/2014/main" xmlns="" id="{D9F09AC0-48EB-F2FD-7794-5432C0ECB754}"/>
              </a:ext>
            </a:extLst>
          </p:cNvPr>
          <p:cNvPicPr>
            <a:picLocks noChangeAspect="1"/>
          </p:cNvPicPr>
          <p:nvPr/>
        </p:nvPicPr>
        <p:blipFill>
          <a:blip r:embed="rId12"/>
          <a:stretch>
            <a:fillRect/>
          </a:stretch>
        </p:blipFill>
        <p:spPr>
          <a:xfrm>
            <a:off x="3057242" y="2685780"/>
            <a:ext cx="1952755" cy="1846483"/>
          </a:xfrm>
          <a:prstGeom prst="rect">
            <a:avLst/>
          </a:prstGeom>
          <a:ln>
            <a:solidFill>
              <a:schemeClr val="tx1"/>
            </a:solidFill>
          </a:ln>
        </p:spPr>
      </p:pic>
      <p:pic>
        <p:nvPicPr>
          <p:cNvPr id="17" name="Picture 16">
            <a:extLst>
              <a:ext uri="{FF2B5EF4-FFF2-40B4-BE49-F238E27FC236}">
                <a16:creationId xmlns:a16="http://schemas.microsoft.com/office/drawing/2014/main" xmlns="" id="{D34CBDC5-68CD-F355-2ABE-95DB7B1DC6ED}"/>
              </a:ext>
            </a:extLst>
          </p:cNvPr>
          <p:cNvPicPr>
            <a:picLocks noChangeAspect="1"/>
          </p:cNvPicPr>
          <p:nvPr/>
        </p:nvPicPr>
        <p:blipFill>
          <a:blip r:embed="rId13"/>
          <a:stretch>
            <a:fillRect/>
          </a:stretch>
        </p:blipFill>
        <p:spPr>
          <a:xfrm>
            <a:off x="1928749" y="4133589"/>
            <a:ext cx="2662508" cy="2048436"/>
          </a:xfrm>
          <a:prstGeom prst="rect">
            <a:avLst/>
          </a:prstGeom>
          <a:ln>
            <a:solidFill>
              <a:schemeClr val="tx1"/>
            </a:solidFill>
          </a:ln>
        </p:spPr>
      </p:pic>
      <p:pic>
        <p:nvPicPr>
          <p:cNvPr id="18" name="Picture 17">
            <a:extLst>
              <a:ext uri="{FF2B5EF4-FFF2-40B4-BE49-F238E27FC236}">
                <a16:creationId xmlns:a16="http://schemas.microsoft.com/office/drawing/2014/main" xmlns="" id="{547D5663-E725-0547-85A7-96AB8F3A784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580609" y="4210405"/>
            <a:ext cx="2371312" cy="2468685"/>
          </a:xfrm>
          <a:prstGeom prst="rect">
            <a:avLst/>
          </a:prstGeom>
          <a:noFill/>
          <a:ln>
            <a:solidFill>
              <a:schemeClr val="tx1"/>
            </a:solidFill>
          </a:ln>
        </p:spPr>
      </p:pic>
      <p:sp>
        <p:nvSpPr>
          <p:cNvPr id="19" name="Speech Bubble: Oval 18">
            <a:extLst>
              <a:ext uri="{FF2B5EF4-FFF2-40B4-BE49-F238E27FC236}">
                <a16:creationId xmlns:a16="http://schemas.microsoft.com/office/drawing/2014/main" xmlns="" id="{9B61B866-21D5-CE94-BB91-82F9F53A2AB6}"/>
              </a:ext>
            </a:extLst>
          </p:cNvPr>
          <p:cNvSpPr/>
          <p:nvPr/>
        </p:nvSpPr>
        <p:spPr>
          <a:xfrm>
            <a:off x="6418800" y="3228629"/>
            <a:ext cx="3154086" cy="1513222"/>
          </a:xfrm>
          <a:prstGeom prst="wedgeEllipseCallout">
            <a:avLst>
              <a:gd name="adj1" fmla="val 68429"/>
              <a:gd name="adj2" fmla="val 9350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Mr Motivator visiting Shrewsbury and Telford to judge the Easter competition</a:t>
            </a:r>
          </a:p>
        </p:txBody>
      </p:sp>
      <p:sp>
        <p:nvSpPr>
          <p:cNvPr id="20" name="Speech Bubble: Oval 19">
            <a:extLst>
              <a:ext uri="{FF2B5EF4-FFF2-40B4-BE49-F238E27FC236}">
                <a16:creationId xmlns:a16="http://schemas.microsoft.com/office/drawing/2014/main" xmlns="" id="{4C40B3D3-6C0D-43DF-1A05-C4B0ABD1E654}"/>
              </a:ext>
            </a:extLst>
          </p:cNvPr>
          <p:cNvSpPr/>
          <p:nvPr/>
        </p:nvSpPr>
        <p:spPr>
          <a:xfrm>
            <a:off x="2685528" y="5289155"/>
            <a:ext cx="2539996" cy="1513222"/>
          </a:xfrm>
          <a:prstGeom prst="wedgeEllipseCallout">
            <a:avLst>
              <a:gd name="adj1" fmla="val 68848"/>
              <a:gd name="adj2" fmla="val -175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Patients beating the staff in a walking competition in Barnsley</a:t>
            </a:r>
          </a:p>
        </p:txBody>
      </p:sp>
      <p:pic>
        <p:nvPicPr>
          <p:cNvPr id="21" name="Picture 20">
            <a:extLst>
              <a:ext uri="{FF2B5EF4-FFF2-40B4-BE49-F238E27FC236}">
                <a16:creationId xmlns:a16="http://schemas.microsoft.com/office/drawing/2014/main" xmlns="" id="{CC518D7E-D528-F102-4714-E46BA4A32DF0}"/>
              </a:ext>
            </a:extLst>
          </p:cNvPr>
          <p:cNvPicPr>
            <a:picLocks noChangeAspect="1"/>
          </p:cNvPicPr>
          <p:nvPr/>
        </p:nvPicPr>
        <p:blipFill>
          <a:blip r:embed="rId15"/>
          <a:stretch>
            <a:fillRect/>
          </a:stretch>
        </p:blipFill>
        <p:spPr>
          <a:xfrm>
            <a:off x="103555" y="3553431"/>
            <a:ext cx="1940397" cy="3197384"/>
          </a:xfrm>
          <a:prstGeom prst="rect">
            <a:avLst/>
          </a:prstGeom>
          <a:ln>
            <a:solidFill>
              <a:schemeClr val="tx1"/>
            </a:solidFill>
          </a:ln>
        </p:spPr>
      </p:pic>
      <p:sp>
        <p:nvSpPr>
          <p:cNvPr id="22" name="Speech Bubble: Oval 21">
            <a:extLst>
              <a:ext uri="{FF2B5EF4-FFF2-40B4-BE49-F238E27FC236}">
                <a16:creationId xmlns:a16="http://schemas.microsoft.com/office/drawing/2014/main" xmlns="" id="{C38ADAC7-4064-4894-BBCA-3567168DEBBA}"/>
              </a:ext>
            </a:extLst>
          </p:cNvPr>
          <p:cNvSpPr/>
          <p:nvPr/>
        </p:nvSpPr>
        <p:spPr>
          <a:xfrm>
            <a:off x="2030111" y="1815158"/>
            <a:ext cx="2635455" cy="1461299"/>
          </a:xfrm>
          <a:prstGeom prst="wedgeEllipseCallout">
            <a:avLst>
              <a:gd name="adj1" fmla="val -62353"/>
              <a:gd name="adj2" fmla="val 1222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Residents enjoying games and activities led by students in Sedgemoor</a:t>
            </a:r>
          </a:p>
        </p:txBody>
      </p:sp>
      <p:sp>
        <p:nvSpPr>
          <p:cNvPr id="2" name="Title 1">
            <a:extLst>
              <a:ext uri="{FF2B5EF4-FFF2-40B4-BE49-F238E27FC236}">
                <a16:creationId xmlns:a16="http://schemas.microsoft.com/office/drawing/2014/main" xmlns="" id="{11410C1D-4A39-B27E-B474-74A6B14CE1EB}"/>
              </a:ext>
            </a:extLst>
          </p:cNvPr>
          <p:cNvSpPr>
            <a:spLocks noGrp="1"/>
          </p:cNvSpPr>
          <p:nvPr>
            <p:ph type="title"/>
          </p:nvPr>
        </p:nvSpPr>
        <p:spPr/>
        <p:txBody>
          <a:bodyPr>
            <a:normAutofit/>
          </a:bodyPr>
          <a:lstStyle/>
          <a:p>
            <a:r>
              <a:rPr lang="en-GB" sz="3600" dirty="0"/>
              <a:t>Snapshot of Twitter engagement </a:t>
            </a:r>
          </a:p>
        </p:txBody>
      </p:sp>
    </p:spTree>
    <p:extLst>
      <p:ext uri="{BB962C8B-B14F-4D97-AF65-F5344CB8AC3E}">
        <p14:creationId xmlns:p14="http://schemas.microsoft.com/office/powerpoint/2010/main" val="1591830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subTitle" idx="1"/>
          </p:nvPr>
        </p:nvSpPr>
        <p:spPr>
          <a:xfrm>
            <a:off x="1135637" y="8439734"/>
            <a:ext cx="14486091" cy="268174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sp>
        <p:nvSpPr>
          <p:cNvPr id="91" name="Google Shape;91;p13"/>
          <p:cNvSpPr/>
          <p:nvPr/>
        </p:nvSpPr>
        <p:spPr>
          <a:xfrm>
            <a:off x="494523" y="317244"/>
            <a:ext cx="2220687" cy="117565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13"/>
          <p:cNvSpPr/>
          <p:nvPr/>
        </p:nvSpPr>
        <p:spPr>
          <a:xfrm>
            <a:off x="9649949" y="317242"/>
            <a:ext cx="2220687" cy="126896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 name="Picture 3" descr="A picture containing logo&#10;&#10;Description automatically generated">
            <a:extLst>
              <a:ext uri="{FF2B5EF4-FFF2-40B4-BE49-F238E27FC236}">
                <a16:creationId xmlns:a16="http://schemas.microsoft.com/office/drawing/2014/main" xmlns="" id="{B08AD29F-A0DB-4FB3-A09A-6617DA94CBAF}"/>
              </a:ext>
            </a:extLst>
          </p:cNvPr>
          <p:cNvPicPr>
            <a:picLocks noChangeAspect="1"/>
          </p:cNvPicPr>
          <p:nvPr/>
        </p:nvPicPr>
        <p:blipFill>
          <a:blip r:embed="rId3"/>
          <a:stretch>
            <a:fillRect/>
          </a:stretch>
        </p:blipFill>
        <p:spPr>
          <a:xfrm>
            <a:off x="1057532" y="425342"/>
            <a:ext cx="10076936" cy="5758249"/>
          </a:xfrm>
          <a:prstGeom prst="rect">
            <a:avLst/>
          </a:prstGeom>
        </p:spPr>
      </p:pic>
    </p:spTree>
    <p:extLst>
      <p:ext uri="{BB962C8B-B14F-4D97-AF65-F5344CB8AC3E}">
        <p14:creationId xmlns:p14="http://schemas.microsoft.com/office/powerpoint/2010/main" val="1320848328"/>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410C1D-4A39-B27E-B474-74A6B14CE1EB}"/>
              </a:ext>
            </a:extLst>
          </p:cNvPr>
          <p:cNvSpPr>
            <a:spLocks noGrp="1"/>
          </p:cNvSpPr>
          <p:nvPr>
            <p:ph type="title"/>
          </p:nvPr>
        </p:nvSpPr>
        <p:spPr/>
        <p:txBody>
          <a:bodyPr>
            <a:normAutofit/>
          </a:bodyPr>
          <a:lstStyle/>
          <a:p>
            <a:r>
              <a:rPr lang="en-GB" sz="3600" dirty="0"/>
              <a:t>Medals data: April 2023</a:t>
            </a:r>
          </a:p>
        </p:txBody>
      </p:sp>
      <p:pic>
        <p:nvPicPr>
          <p:cNvPr id="9" name="Picture 8">
            <a:extLst>
              <a:ext uri="{FF2B5EF4-FFF2-40B4-BE49-F238E27FC236}">
                <a16:creationId xmlns:a16="http://schemas.microsoft.com/office/drawing/2014/main" xmlns="" id="{91EEA71D-AA14-7D24-25EC-C637519514DD}"/>
              </a:ext>
            </a:extLst>
          </p:cNvPr>
          <p:cNvPicPr>
            <a:picLocks noChangeAspect="1"/>
          </p:cNvPicPr>
          <p:nvPr/>
        </p:nvPicPr>
        <p:blipFill>
          <a:blip r:embed="rId2"/>
          <a:stretch>
            <a:fillRect/>
          </a:stretch>
        </p:blipFill>
        <p:spPr>
          <a:xfrm>
            <a:off x="3623455" y="3227427"/>
            <a:ext cx="8356059" cy="3427953"/>
          </a:xfrm>
          <a:prstGeom prst="rect">
            <a:avLst/>
          </a:prstGeom>
          <a:ln>
            <a:solidFill>
              <a:schemeClr val="accent1"/>
            </a:solidFill>
          </a:ln>
        </p:spPr>
      </p:pic>
      <p:pic>
        <p:nvPicPr>
          <p:cNvPr id="11" name="Picture 10">
            <a:extLst>
              <a:ext uri="{FF2B5EF4-FFF2-40B4-BE49-F238E27FC236}">
                <a16:creationId xmlns:a16="http://schemas.microsoft.com/office/drawing/2014/main" xmlns="" id="{0C1CA2BC-FC2D-EE3E-4085-E6663B755B0A}"/>
              </a:ext>
            </a:extLst>
          </p:cNvPr>
          <p:cNvPicPr>
            <a:picLocks noChangeAspect="1"/>
          </p:cNvPicPr>
          <p:nvPr/>
        </p:nvPicPr>
        <p:blipFill>
          <a:blip r:embed="rId3"/>
          <a:stretch>
            <a:fillRect/>
          </a:stretch>
        </p:blipFill>
        <p:spPr>
          <a:xfrm>
            <a:off x="6232190" y="1633244"/>
            <a:ext cx="4938916" cy="1501430"/>
          </a:xfrm>
          <a:prstGeom prst="rect">
            <a:avLst/>
          </a:prstGeom>
          <a:ln>
            <a:solidFill>
              <a:schemeClr val="accent1"/>
            </a:solidFill>
          </a:ln>
        </p:spPr>
      </p:pic>
      <p:pic>
        <p:nvPicPr>
          <p:cNvPr id="7" name="Picture 6">
            <a:extLst>
              <a:ext uri="{FF2B5EF4-FFF2-40B4-BE49-F238E27FC236}">
                <a16:creationId xmlns:a16="http://schemas.microsoft.com/office/drawing/2014/main" xmlns="" id="{F58E5E77-4CE2-2EF9-E05A-ADF683339829}"/>
              </a:ext>
            </a:extLst>
          </p:cNvPr>
          <p:cNvPicPr>
            <a:picLocks noChangeAspect="1"/>
          </p:cNvPicPr>
          <p:nvPr/>
        </p:nvPicPr>
        <p:blipFill>
          <a:blip r:embed="rId4"/>
          <a:stretch>
            <a:fillRect/>
          </a:stretch>
        </p:blipFill>
        <p:spPr>
          <a:xfrm>
            <a:off x="212486" y="2385297"/>
            <a:ext cx="4183926" cy="2087406"/>
          </a:xfrm>
          <a:prstGeom prst="rect">
            <a:avLst/>
          </a:prstGeom>
          <a:ln>
            <a:solidFill>
              <a:schemeClr val="accent1"/>
            </a:solidFill>
          </a:ln>
        </p:spPr>
      </p:pic>
      <p:sp>
        <p:nvSpPr>
          <p:cNvPr id="12" name="TextBox 11">
            <a:extLst>
              <a:ext uri="{FF2B5EF4-FFF2-40B4-BE49-F238E27FC236}">
                <a16:creationId xmlns:a16="http://schemas.microsoft.com/office/drawing/2014/main" xmlns="" id="{CCE83715-3E31-1A50-14C8-4AB9DF61520A}"/>
              </a:ext>
            </a:extLst>
          </p:cNvPr>
          <p:cNvSpPr txBox="1"/>
          <p:nvPr/>
        </p:nvSpPr>
        <p:spPr>
          <a:xfrm>
            <a:off x="7325446" y="2773476"/>
            <a:ext cx="3728935" cy="369332"/>
          </a:xfrm>
          <a:prstGeom prst="rect">
            <a:avLst/>
          </a:prstGeom>
          <a:noFill/>
        </p:spPr>
        <p:txBody>
          <a:bodyPr wrap="square" rtlCol="0">
            <a:spAutoFit/>
          </a:bodyPr>
          <a:lstStyle/>
          <a:p>
            <a:r>
              <a:rPr lang="en-GB" dirty="0"/>
              <a:t>Type of medal awarded</a:t>
            </a:r>
          </a:p>
        </p:txBody>
      </p:sp>
      <p:sp>
        <p:nvSpPr>
          <p:cNvPr id="13" name="TextBox 12">
            <a:extLst>
              <a:ext uri="{FF2B5EF4-FFF2-40B4-BE49-F238E27FC236}">
                <a16:creationId xmlns:a16="http://schemas.microsoft.com/office/drawing/2014/main" xmlns="" id="{DD0FFA06-776E-74BE-BE5C-B874BE64DADB}"/>
              </a:ext>
            </a:extLst>
          </p:cNvPr>
          <p:cNvSpPr txBox="1"/>
          <p:nvPr/>
        </p:nvSpPr>
        <p:spPr>
          <a:xfrm>
            <a:off x="917136" y="4472703"/>
            <a:ext cx="3728935" cy="369332"/>
          </a:xfrm>
          <a:prstGeom prst="rect">
            <a:avLst/>
          </a:prstGeom>
          <a:noFill/>
        </p:spPr>
        <p:txBody>
          <a:bodyPr wrap="square" rtlCol="0">
            <a:spAutoFit/>
          </a:bodyPr>
          <a:lstStyle/>
          <a:p>
            <a:r>
              <a:rPr lang="en-GB" dirty="0"/>
              <a:t>Medals awarded by region</a:t>
            </a:r>
          </a:p>
        </p:txBody>
      </p:sp>
      <p:sp>
        <p:nvSpPr>
          <p:cNvPr id="14" name="TextBox 13">
            <a:extLst>
              <a:ext uri="{FF2B5EF4-FFF2-40B4-BE49-F238E27FC236}">
                <a16:creationId xmlns:a16="http://schemas.microsoft.com/office/drawing/2014/main" xmlns="" id="{CDBF05D5-1346-7A9F-F5DF-7336A4919FD9}"/>
              </a:ext>
            </a:extLst>
          </p:cNvPr>
          <p:cNvSpPr txBox="1"/>
          <p:nvPr/>
        </p:nvSpPr>
        <p:spPr>
          <a:xfrm>
            <a:off x="6341928" y="6302316"/>
            <a:ext cx="3728935" cy="369332"/>
          </a:xfrm>
          <a:prstGeom prst="rect">
            <a:avLst/>
          </a:prstGeom>
          <a:noFill/>
        </p:spPr>
        <p:txBody>
          <a:bodyPr wrap="square" rtlCol="0">
            <a:spAutoFit/>
          </a:bodyPr>
          <a:lstStyle/>
          <a:p>
            <a:r>
              <a:rPr lang="en-GB" dirty="0"/>
              <a:t>Medals awarded by organisation</a:t>
            </a:r>
          </a:p>
        </p:txBody>
      </p:sp>
      <p:sp>
        <p:nvSpPr>
          <p:cNvPr id="15" name="Speech Bubble: Oval 14">
            <a:extLst>
              <a:ext uri="{FF2B5EF4-FFF2-40B4-BE49-F238E27FC236}">
                <a16:creationId xmlns:a16="http://schemas.microsoft.com/office/drawing/2014/main" xmlns="" id="{ACF32F43-427A-A4DB-FAD6-C36D87430D2E}"/>
              </a:ext>
            </a:extLst>
          </p:cNvPr>
          <p:cNvSpPr/>
          <p:nvPr/>
        </p:nvSpPr>
        <p:spPr>
          <a:xfrm>
            <a:off x="784109" y="5447489"/>
            <a:ext cx="2445230" cy="1049477"/>
          </a:xfrm>
          <a:prstGeom prst="wedgeEllipseCallout">
            <a:avLst>
              <a:gd name="adj1" fmla="val -1393"/>
              <a:gd name="adj2" fmla="val -10316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All regions represented</a:t>
            </a:r>
          </a:p>
        </p:txBody>
      </p:sp>
      <p:sp>
        <p:nvSpPr>
          <p:cNvPr id="16" name="Speech Bubble: Oval 15">
            <a:extLst>
              <a:ext uri="{FF2B5EF4-FFF2-40B4-BE49-F238E27FC236}">
                <a16:creationId xmlns:a16="http://schemas.microsoft.com/office/drawing/2014/main" xmlns="" id="{B75FA049-5111-187A-5D35-8EC7748186EA}"/>
              </a:ext>
            </a:extLst>
          </p:cNvPr>
          <p:cNvSpPr/>
          <p:nvPr/>
        </p:nvSpPr>
        <p:spPr>
          <a:xfrm>
            <a:off x="6341927" y="186353"/>
            <a:ext cx="4426591" cy="1269084"/>
          </a:xfrm>
          <a:prstGeom prst="wedgeEllipseCallout">
            <a:avLst>
              <a:gd name="adj1" fmla="val -22478"/>
              <a:gd name="adj2" fmla="val 8684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Close split between gold, silver and bronze, representing different stages of improvement </a:t>
            </a:r>
            <a:r>
              <a:rPr lang="en-GB" b="1" dirty="0" err="1"/>
              <a:t>jounrney</a:t>
            </a:r>
            <a:endParaRPr lang="en-GB" b="1" dirty="0"/>
          </a:p>
        </p:txBody>
      </p:sp>
    </p:spTree>
    <p:extLst>
      <p:ext uri="{BB962C8B-B14F-4D97-AF65-F5344CB8AC3E}">
        <p14:creationId xmlns:p14="http://schemas.microsoft.com/office/powerpoint/2010/main" val="1088245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257D88-E47D-4C69-6CB7-538082A957BD}"/>
              </a:ext>
            </a:extLst>
          </p:cNvPr>
          <p:cNvSpPr>
            <a:spLocks noGrp="1"/>
          </p:cNvSpPr>
          <p:nvPr>
            <p:ph type="title"/>
          </p:nvPr>
        </p:nvSpPr>
        <p:spPr>
          <a:xfrm>
            <a:off x="784110" y="1210684"/>
            <a:ext cx="7533040" cy="611649"/>
          </a:xfrm>
        </p:spPr>
        <p:txBody>
          <a:bodyPr>
            <a:normAutofit fontScale="90000"/>
          </a:bodyPr>
          <a:lstStyle/>
          <a:p>
            <a:r>
              <a:rPr lang="en-GB" sz="4000" dirty="0"/>
              <a:t>Recondition the Nation Futures page visits and downloads</a:t>
            </a:r>
          </a:p>
        </p:txBody>
      </p:sp>
      <p:pic>
        <p:nvPicPr>
          <p:cNvPr id="4" name="Picture 3">
            <a:extLst>
              <a:ext uri="{FF2B5EF4-FFF2-40B4-BE49-F238E27FC236}">
                <a16:creationId xmlns:a16="http://schemas.microsoft.com/office/drawing/2014/main" xmlns="" id="{228A92B4-A2B9-ADDC-1F8D-5111471774FA}"/>
              </a:ext>
            </a:extLst>
          </p:cNvPr>
          <p:cNvPicPr>
            <a:picLocks noChangeAspect="1"/>
          </p:cNvPicPr>
          <p:nvPr/>
        </p:nvPicPr>
        <p:blipFill>
          <a:blip r:embed="rId2"/>
          <a:stretch>
            <a:fillRect/>
          </a:stretch>
        </p:blipFill>
        <p:spPr>
          <a:xfrm>
            <a:off x="2020287" y="2723906"/>
            <a:ext cx="9256735" cy="3879378"/>
          </a:xfrm>
          <a:prstGeom prst="rect">
            <a:avLst/>
          </a:prstGeom>
        </p:spPr>
      </p:pic>
      <p:sp>
        <p:nvSpPr>
          <p:cNvPr id="5" name="Speech Bubble: Oval 4">
            <a:extLst>
              <a:ext uri="{FF2B5EF4-FFF2-40B4-BE49-F238E27FC236}">
                <a16:creationId xmlns:a16="http://schemas.microsoft.com/office/drawing/2014/main" xmlns="" id="{A7D2B026-01C2-9CB6-951D-67C795E0F0E4}"/>
              </a:ext>
            </a:extLst>
          </p:cNvPr>
          <p:cNvSpPr/>
          <p:nvPr/>
        </p:nvSpPr>
        <p:spPr>
          <a:xfrm>
            <a:off x="123839" y="3065949"/>
            <a:ext cx="1808899" cy="2342629"/>
          </a:xfrm>
          <a:prstGeom prst="wedgeEllipseCallout">
            <a:avLst>
              <a:gd name="adj1" fmla="val 66531"/>
              <a:gd name="adj2" fmla="val 246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Moderated views of between 288-859 a month</a:t>
            </a:r>
          </a:p>
        </p:txBody>
      </p:sp>
      <p:sp>
        <p:nvSpPr>
          <p:cNvPr id="6" name="Speech Bubble: Oval 5">
            <a:extLst>
              <a:ext uri="{FF2B5EF4-FFF2-40B4-BE49-F238E27FC236}">
                <a16:creationId xmlns:a16="http://schemas.microsoft.com/office/drawing/2014/main" xmlns="" id="{0E4C7CA4-B228-9755-D334-32CBB98BF3FC}"/>
              </a:ext>
            </a:extLst>
          </p:cNvPr>
          <p:cNvSpPr/>
          <p:nvPr/>
        </p:nvSpPr>
        <p:spPr>
          <a:xfrm>
            <a:off x="8212430" y="1252603"/>
            <a:ext cx="3687295" cy="2176397"/>
          </a:xfrm>
          <a:prstGeom prst="wedgeEllipseCallout">
            <a:avLst>
              <a:gd name="adj1" fmla="val -54261"/>
              <a:gd name="adj2" fmla="val 5705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44-269 document downloads a month, demonstrating active engagement with materials, with numbers sustained throughout the campaign</a:t>
            </a:r>
          </a:p>
        </p:txBody>
      </p:sp>
    </p:spTree>
    <p:extLst>
      <p:ext uri="{BB962C8B-B14F-4D97-AF65-F5344CB8AC3E}">
        <p14:creationId xmlns:p14="http://schemas.microsoft.com/office/powerpoint/2010/main" val="2917381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257D88-E47D-4C69-6CB7-538082A957BD}"/>
              </a:ext>
            </a:extLst>
          </p:cNvPr>
          <p:cNvSpPr>
            <a:spLocks noGrp="1"/>
          </p:cNvSpPr>
          <p:nvPr>
            <p:ph type="title"/>
          </p:nvPr>
        </p:nvSpPr>
        <p:spPr>
          <a:xfrm>
            <a:off x="784109" y="1210684"/>
            <a:ext cx="10227601" cy="611649"/>
          </a:xfrm>
        </p:spPr>
        <p:txBody>
          <a:bodyPr>
            <a:noAutofit/>
          </a:bodyPr>
          <a:lstStyle/>
          <a:p>
            <a:r>
              <a:rPr lang="en-GB" sz="2000" dirty="0"/>
              <a:t>Example of evaluation of impact: Warrington and Halton Teaching Hospitals NHS Foundation Trust </a:t>
            </a:r>
            <a:r>
              <a:rPr lang="en-GB" sz="2000" i="1" dirty="0"/>
              <a:t>Active Hospitals: Ready, Dress Go!</a:t>
            </a:r>
            <a:r>
              <a:rPr lang="en-GB" sz="2000" dirty="0"/>
              <a:t> programme</a:t>
            </a:r>
          </a:p>
        </p:txBody>
      </p:sp>
      <p:pic>
        <p:nvPicPr>
          <p:cNvPr id="3" name="Picture 2">
            <a:extLst>
              <a:ext uri="{FF2B5EF4-FFF2-40B4-BE49-F238E27FC236}">
                <a16:creationId xmlns:a16="http://schemas.microsoft.com/office/drawing/2014/main" xmlns="" id="{88D2B31E-B175-F473-E1E9-6ABEC2C95A89}"/>
              </a:ext>
            </a:extLst>
          </p:cNvPr>
          <p:cNvPicPr>
            <a:picLocks noChangeAspect="1"/>
          </p:cNvPicPr>
          <p:nvPr/>
        </p:nvPicPr>
        <p:blipFill>
          <a:blip r:embed="rId2"/>
          <a:stretch>
            <a:fillRect/>
          </a:stretch>
        </p:blipFill>
        <p:spPr>
          <a:xfrm>
            <a:off x="2106464" y="1904293"/>
            <a:ext cx="8309811" cy="4617285"/>
          </a:xfrm>
          <a:prstGeom prst="rect">
            <a:avLst/>
          </a:prstGeom>
          <a:ln>
            <a:solidFill>
              <a:schemeClr val="tx1"/>
            </a:solidFill>
          </a:ln>
        </p:spPr>
      </p:pic>
      <p:sp>
        <p:nvSpPr>
          <p:cNvPr id="7" name="Speech Bubble: Oval 6">
            <a:extLst>
              <a:ext uri="{FF2B5EF4-FFF2-40B4-BE49-F238E27FC236}">
                <a16:creationId xmlns:a16="http://schemas.microsoft.com/office/drawing/2014/main" xmlns="" id="{590A6619-1D57-248C-B1FD-CDAFF180E0EC}"/>
              </a:ext>
            </a:extLst>
          </p:cNvPr>
          <p:cNvSpPr/>
          <p:nvPr/>
        </p:nvSpPr>
        <p:spPr>
          <a:xfrm>
            <a:off x="95741" y="5225678"/>
            <a:ext cx="2892359" cy="1513222"/>
          </a:xfrm>
          <a:prstGeom prst="wedgeEllipseCallout">
            <a:avLst>
              <a:gd name="adj1" fmla="val 89171"/>
              <a:gd name="adj2" fmla="val -495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Step change on introduction of Read, Dress, Go! And Recondition the Nation</a:t>
            </a:r>
          </a:p>
        </p:txBody>
      </p:sp>
      <p:sp>
        <p:nvSpPr>
          <p:cNvPr id="8" name="Speech Bubble: Oval 7">
            <a:extLst>
              <a:ext uri="{FF2B5EF4-FFF2-40B4-BE49-F238E27FC236}">
                <a16:creationId xmlns:a16="http://schemas.microsoft.com/office/drawing/2014/main" xmlns="" id="{BA8A0241-85B7-4649-0DF7-C61EAD1C886E}"/>
              </a:ext>
            </a:extLst>
          </p:cNvPr>
          <p:cNvSpPr/>
          <p:nvPr/>
        </p:nvSpPr>
        <p:spPr>
          <a:xfrm>
            <a:off x="8970095" y="1613656"/>
            <a:ext cx="2892359" cy="1513222"/>
          </a:xfrm>
          <a:prstGeom prst="wedgeEllipseCallout">
            <a:avLst>
              <a:gd name="adj1" fmla="val -32480"/>
              <a:gd name="adj2" fmla="val 943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Further step change and exceeding target at point of medal being awarded</a:t>
            </a:r>
          </a:p>
        </p:txBody>
      </p:sp>
    </p:spTree>
    <p:extLst>
      <p:ext uri="{BB962C8B-B14F-4D97-AF65-F5344CB8AC3E}">
        <p14:creationId xmlns:p14="http://schemas.microsoft.com/office/powerpoint/2010/main" val="4761183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257D88-E47D-4C69-6CB7-538082A957BD}"/>
              </a:ext>
            </a:extLst>
          </p:cNvPr>
          <p:cNvSpPr>
            <a:spLocks noGrp="1"/>
          </p:cNvSpPr>
          <p:nvPr>
            <p:ph type="title"/>
          </p:nvPr>
        </p:nvSpPr>
        <p:spPr>
          <a:xfrm>
            <a:off x="784109" y="1210684"/>
            <a:ext cx="10227601" cy="611649"/>
          </a:xfrm>
        </p:spPr>
        <p:txBody>
          <a:bodyPr>
            <a:noAutofit/>
          </a:bodyPr>
          <a:lstStyle/>
          <a:p>
            <a:r>
              <a:rPr lang="en-GB" sz="2000" dirty="0"/>
              <a:t>Example of evaluation of impact: Warrington and Halton Teaching Hospitals NHS Foundation Trust </a:t>
            </a:r>
            <a:r>
              <a:rPr lang="en-GB" sz="2000" i="1" dirty="0"/>
              <a:t>Active Hospitals: Ready, Dress Go!</a:t>
            </a:r>
            <a:r>
              <a:rPr lang="en-GB" sz="2000" dirty="0"/>
              <a:t> programme</a:t>
            </a:r>
          </a:p>
        </p:txBody>
      </p:sp>
      <p:pic>
        <p:nvPicPr>
          <p:cNvPr id="3" name="Picture 2">
            <a:extLst>
              <a:ext uri="{FF2B5EF4-FFF2-40B4-BE49-F238E27FC236}">
                <a16:creationId xmlns:a16="http://schemas.microsoft.com/office/drawing/2014/main" xmlns="" id="{7A675A83-6F2A-E4E6-1EE4-229F3844E7DA}"/>
              </a:ext>
            </a:extLst>
          </p:cNvPr>
          <p:cNvPicPr>
            <a:picLocks noChangeAspect="1"/>
          </p:cNvPicPr>
          <p:nvPr/>
        </p:nvPicPr>
        <p:blipFill>
          <a:blip r:embed="rId2"/>
          <a:stretch>
            <a:fillRect/>
          </a:stretch>
        </p:blipFill>
        <p:spPr>
          <a:xfrm>
            <a:off x="1260158" y="1904293"/>
            <a:ext cx="8367041" cy="4802187"/>
          </a:xfrm>
          <a:prstGeom prst="rect">
            <a:avLst/>
          </a:prstGeom>
          <a:ln>
            <a:solidFill>
              <a:schemeClr val="tx1"/>
            </a:solidFill>
          </a:ln>
        </p:spPr>
      </p:pic>
      <p:sp>
        <p:nvSpPr>
          <p:cNvPr id="5" name="Rectangle 4">
            <a:extLst>
              <a:ext uri="{FF2B5EF4-FFF2-40B4-BE49-F238E27FC236}">
                <a16:creationId xmlns:a16="http://schemas.microsoft.com/office/drawing/2014/main" xmlns="" id="{DD19A21C-B593-2C3E-3F89-5F2A11A2B6F8}"/>
              </a:ext>
            </a:extLst>
          </p:cNvPr>
          <p:cNvSpPr/>
          <p:nvPr/>
        </p:nvSpPr>
        <p:spPr>
          <a:xfrm>
            <a:off x="7403687" y="3598051"/>
            <a:ext cx="1636294" cy="917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peech Bubble: Oval 3">
            <a:extLst>
              <a:ext uri="{FF2B5EF4-FFF2-40B4-BE49-F238E27FC236}">
                <a16:creationId xmlns:a16="http://schemas.microsoft.com/office/drawing/2014/main" xmlns="" id="{7AD4AA40-F00D-456F-722E-1217A11CEB24}"/>
              </a:ext>
            </a:extLst>
          </p:cNvPr>
          <p:cNvSpPr/>
          <p:nvPr/>
        </p:nvSpPr>
        <p:spPr>
          <a:xfrm>
            <a:off x="8746359" y="2196567"/>
            <a:ext cx="2892359" cy="1513222"/>
          </a:xfrm>
          <a:prstGeom prst="wedgeEllipseCallout">
            <a:avLst>
              <a:gd name="adj1" fmla="val -117278"/>
              <a:gd name="adj2" fmla="val 7248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Large reduction in falls since launch mid August 2022</a:t>
            </a:r>
          </a:p>
        </p:txBody>
      </p:sp>
    </p:spTree>
    <p:extLst>
      <p:ext uri="{BB962C8B-B14F-4D97-AF65-F5344CB8AC3E}">
        <p14:creationId xmlns:p14="http://schemas.microsoft.com/office/powerpoint/2010/main" val="2739836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257D88-E47D-4C69-6CB7-538082A957BD}"/>
              </a:ext>
            </a:extLst>
          </p:cNvPr>
          <p:cNvSpPr>
            <a:spLocks noGrp="1"/>
          </p:cNvSpPr>
          <p:nvPr>
            <p:ph type="title"/>
          </p:nvPr>
        </p:nvSpPr>
        <p:spPr>
          <a:xfrm>
            <a:off x="784109" y="1210684"/>
            <a:ext cx="10227601" cy="611649"/>
          </a:xfrm>
        </p:spPr>
        <p:txBody>
          <a:bodyPr>
            <a:noAutofit/>
          </a:bodyPr>
          <a:lstStyle/>
          <a:p>
            <a:r>
              <a:rPr lang="en-GB" sz="2000" dirty="0"/>
              <a:t>Example of evaluation of impact: Queen Elizabeth Hospital King’s Lynne NHS Foundation Trust, </a:t>
            </a:r>
            <a:r>
              <a:rPr lang="en-GB" sz="2000" dirty="0" err="1"/>
              <a:t>Feltwell</a:t>
            </a:r>
            <a:r>
              <a:rPr lang="en-GB" sz="2000" dirty="0"/>
              <a:t> Ward</a:t>
            </a:r>
          </a:p>
        </p:txBody>
      </p:sp>
      <p:pic>
        <p:nvPicPr>
          <p:cNvPr id="3" name="Picture 2">
            <a:extLst>
              <a:ext uri="{FF2B5EF4-FFF2-40B4-BE49-F238E27FC236}">
                <a16:creationId xmlns:a16="http://schemas.microsoft.com/office/drawing/2014/main" xmlns="" id="{280BC0AF-45F0-E228-8061-BFADB868C10A}"/>
              </a:ext>
            </a:extLst>
          </p:cNvPr>
          <p:cNvPicPr>
            <a:picLocks noChangeAspect="1"/>
          </p:cNvPicPr>
          <p:nvPr/>
        </p:nvPicPr>
        <p:blipFill>
          <a:blip r:embed="rId2"/>
          <a:stretch>
            <a:fillRect/>
          </a:stretch>
        </p:blipFill>
        <p:spPr>
          <a:xfrm>
            <a:off x="1937812" y="2032525"/>
            <a:ext cx="8309811" cy="4654827"/>
          </a:xfrm>
          <a:prstGeom prst="rect">
            <a:avLst/>
          </a:prstGeom>
        </p:spPr>
      </p:pic>
      <p:sp>
        <p:nvSpPr>
          <p:cNvPr id="4" name="Speech Bubble: Oval 3">
            <a:extLst>
              <a:ext uri="{FF2B5EF4-FFF2-40B4-BE49-F238E27FC236}">
                <a16:creationId xmlns:a16="http://schemas.microsoft.com/office/drawing/2014/main" xmlns="" id="{7A1DEC63-C54D-B5A2-C918-D7638C6F0BBF}"/>
              </a:ext>
            </a:extLst>
          </p:cNvPr>
          <p:cNvSpPr/>
          <p:nvPr/>
        </p:nvSpPr>
        <p:spPr>
          <a:xfrm>
            <a:off x="9676685" y="4077156"/>
            <a:ext cx="2323249" cy="1513222"/>
          </a:xfrm>
          <a:prstGeom prst="wedgeEllipseCallout">
            <a:avLst>
              <a:gd name="adj1" fmla="val -58516"/>
              <a:gd name="adj2" fmla="val 198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Huge reduction in formal and informal complaints</a:t>
            </a:r>
          </a:p>
        </p:txBody>
      </p:sp>
      <p:sp>
        <p:nvSpPr>
          <p:cNvPr id="5" name="Speech Bubble: Oval 4">
            <a:extLst>
              <a:ext uri="{FF2B5EF4-FFF2-40B4-BE49-F238E27FC236}">
                <a16:creationId xmlns:a16="http://schemas.microsoft.com/office/drawing/2014/main" xmlns="" id="{D408AE29-A263-5F14-2861-B5F22A3E931A}"/>
              </a:ext>
            </a:extLst>
          </p:cNvPr>
          <p:cNvSpPr/>
          <p:nvPr/>
        </p:nvSpPr>
        <p:spPr>
          <a:xfrm>
            <a:off x="8690940" y="1541619"/>
            <a:ext cx="3196926" cy="1513222"/>
          </a:xfrm>
          <a:prstGeom prst="wedgeEllipseCallout">
            <a:avLst>
              <a:gd name="adj1" fmla="val -62000"/>
              <a:gd name="adj2" fmla="val 5736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More patients up and out of bed by lunch, daily showers and therapy goals</a:t>
            </a:r>
          </a:p>
        </p:txBody>
      </p:sp>
      <p:sp>
        <p:nvSpPr>
          <p:cNvPr id="6" name="Speech Bubble: Oval 5">
            <a:extLst>
              <a:ext uri="{FF2B5EF4-FFF2-40B4-BE49-F238E27FC236}">
                <a16:creationId xmlns:a16="http://schemas.microsoft.com/office/drawing/2014/main" xmlns="" id="{BEAD8D3A-AD31-9678-3B66-7CC3849E5224}"/>
              </a:ext>
            </a:extLst>
          </p:cNvPr>
          <p:cNvSpPr/>
          <p:nvPr/>
        </p:nvSpPr>
        <p:spPr>
          <a:xfrm>
            <a:off x="185501" y="4612945"/>
            <a:ext cx="1937332" cy="1325563"/>
          </a:xfrm>
          <a:prstGeom prst="wedgeEllipseCallout">
            <a:avLst>
              <a:gd name="adj1" fmla="val 50712"/>
              <a:gd name="adj2" fmla="val 5234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Positive impact on staff wellbeing</a:t>
            </a:r>
          </a:p>
        </p:txBody>
      </p:sp>
    </p:spTree>
    <p:extLst>
      <p:ext uri="{BB962C8B-B14F-4D97-AF65-F5344CB8AC3E}">
        <p14:creationId xmlns:p14="http://schemas.microsoft.com/office/powerpoint/2010/main" val="2672970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257D88-E47D-4C69-6CB7-538082A957BD}"/>
              </a:ext>
            </a:extLst>
          </p:cNvPr>
          <p:cNvSpPr>
            <a:spLocks noGrp="1"/>
          </p:cNvSpPr>
          <p:nvPr>
            <p:ph type="title"/>
          </p:nvPr>
        </p:nvSpPr>
        <p:spPr>
          <a:xfrm>
            <a:off x="784109" y="1210684"/>
            <a:ext cx="10227601" cy="611649"/>
          </a:xfrm>
        </p:spPr>
        <p:txBody>
          <a:bodyPr>
            <a:noAutofit/>
          </a:bodyPr>
          <a:lstStyle/>
          <a:p>
            <a:r>
              <a:rPr lang="en-GB" sz="2000" dirty="0"/>
              <a:t>Example of evaluation of impact: North Middlesex University Hospital NHS Trust, Frailty Awareness Month</a:t>
            </a:r>
          </a:p>
        </p:txBody>
      </p:sp>
      <p:pic>
        <p:nvPicPr>
          <p:cNvPr id="3" name="Picture 2">
            <a:extLst>
              <a:ext uri="{FF2B5EF4-FFF2-40B4-BE49-F238E27FC236}">
                <a16:creationId xmlns:a16="http://schemas.microsoft.com/office/drawing/2014/main" xmlns="" id="{6C294B23-060A-CF11-FA58-100B6C811B86}"/>
              </a:ext>
            </a:extLst>
          </p:cNvPr>
          <p:cNvPicPr>
            <a:picLocks noChangeAspect="1"/>
          </p:cNvPicPr>
          <p:nvPr/>
        </p:nvPicPr>
        <p:blipFill>
          <a:blip r:embed="rId2"/>
          <a:stretch>
            <a:fillRect/>
          </a:stretch>
        </p:blipFill>
        <p:spPr>
          <a:xfrm>
            <a:off x="1941094" y="2031158"/>
            <a:ext cx="8368957" cy="4509697"/>
          </a:xfrm>
          <a:prstGeom prst="rect">
            <a:avLst/>
          </a:prstGeom>
        </p:spPr>
      </p:pic>
      <p:sp>
        <p:nvSpPr>
          <p:cNvPr id="4" name="Speech Bubble: Oval 3">
            <a:extLst>
              <a:ext uri="{FF2B5EF4-FFF2-40B4-BE49-F238E27FC236}">
                <a16:creationId xmlns:a16="http://schemas.microsoft.com/office/drawing/2014/main" xmlns="" id="{FE1312B9-593C-F37C-9108-771591F1318F}"/>
              </a:ext>
            </a:extLst>
          </p:cNvPr>
          <p:cNvSpPr/>
          <p:nvPr/>
        </p:nvSpPr>
        <p:spPr>
          <a:xfrm>
            <a:off x="9300406" y="3182472"/>
            <a:ext cx="2570433" cy="1513222"/>
          </a:xfrm>
          <a:prstGeom prst="wedgeEllipseCallout">
            <a:avLst>
              <a:gd name="adj1" fmla="val -76885"/>
              <a:gd name="adj2" fmla="val 671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Large numbers of patients out of bed for lunch, and assessed for CFS</a:t>
            </a:r>
          </a:p>
        </p:txBody>
      </p:sp>
      <p:sp>
        <p:nvSpPr>
          <p:cNvPr id="5" name="Speech Bubble: Oval 4">
            <a:extLst>
              <a:ext uri="{FF2B5EF4-FFF2-40B4-BE49-F238E27FC236}">
                <a16:creationId xmlns:a16="http://schemas.microsoft.com/office/drawing/2014/main" xmlns="" id="{5DD5A367-44E5-16D0-4661-BCEBB74FE87E}"/>
              </a:ext>
            </a:extLst>
          </p:cNvPr>
          <p:cNvSpPr/>
          <p:nvPr/>
        </p:nvSpPr>
        <p:spPr>
          <a:xfrm>
            <a:off x="104432" y="2883935"/>
            <a:ext cx="2250462" cy="1513222"/>
          </a:xfrm>
          <a:prstGeom prst="wedgeEllipseCallout">
            <a:avLst>
              <a:gd name="adj1" fmla="val 47580"/>
              <a:gd name="adj2" fmla="val 671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Considerable reach internally and online</a:t>
            </a:r>
          </a:p>
        </p:txBody>
      </p:sp>
    </p:spTree>
    <p:extLst>
      <p:ext uri="{BB962C8B-B14F-4D97-AF65-F5344CB8AC3E}">
        <p14:creationId xmlns:p14="http://schemas.microsoft.com/office/powerpoint/2010/main" val="3509691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subTitle" idx="1"/>
          </p:nvPr>
        </p:nvSpPr>
        <p:spPr>
          <a:xfrm>
            <a:off x="1135637" y="8439734"/>
            <a:ext cx="14486091" cy="268174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sp>
        <p:nvSpPr>
          <p:cNvPr id="91" name="Google Shape;91;p13"/>
          <p:cNvSpPr/>
          <p:nvPr/>
        </p:nvSpPr>
        <p:spPr>
          <a:xfrm>
            <a:off x="494523" y="317244"/>
            <a:ext cx="2220687" cy="117565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13"/>
          <p:cNvSpPr/>
          <p:nvPr/>
        </p:nvSpPr>
        <p:spPr>
          <a:xfrm>
            <a:off x="9649949" y="317242"/>
            <a:ext cx="2220687" cy="126896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 name="Picture 3" descr="A picture containing logo&#10;&#10;Description automatically generated">
            <a:extLst>
              <a:ext uri="{FF2B5EF4-FFF2-40B4-BE49-F238E27FC236}">
                <a16:creationId xmlns:a16="http://schemas.microsoft.com/office/drawing/2014/main" xmlns="" id="{B08AD29F-A0DB-4FB3-A09A-6617DA94CBAF}"/>
              </a:ext>
            </a:extLst>
          </p:cNvPr>
          <p:cNvPicPr>
            <a:picLocks noChangeAspect="1"/>
          </p:cNvPicPr>
          <p:nvPr/>
        </p:nvPicPr>
        <p:blipFill>
          <a:blip r:embed="rId3"/>
          <a:stretch>
            <a:fillRect/>
          </a:stretch>
        </p:blipFill>
        <p:spPr>
          <a:xfrm>
            <a:off x="1057532" y="425342"/>
            <a:ext cx="10076936" cy="5758249"/>
          </a:xfrm>
          <a:prstGeom prst="rect">
            <a:avLst/>
          </a:prstGeom>
        </p:spPr>
      </p:pic>
    </p:spTree>
    <p:extLst>
      <p:ext uri="{BB962C8B-B14F-4D97-AF65-F5344CB8AC3E}">
        <p14:creationId xmlns:p14="http://schemas.microsoft.com/office/powerpoint/2010/main" val="1320848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Dictionary definition</a:t>
            </a:r>
          </a:p>
        </p:txBody>
      </p:sp>
      <p:sp>
        <p:nvSpPr>
          <p:cNvPr id="3" name="Content Placeholder 2"/>
          <p:cNvSpPr>
            <a:spLocks noGrp="1"/>
          </p:cNvSpPr>
          <p:nvPr>
            <p:ph idx="1"/>
          </p:nvPr>
        </p:nvSpPr>
        <p:spPr/>
        <p:txBody>
          <a:bodyPr>
            <a:normAutofit fontScale="92500" lnSpcReduction="20000"/>
          </a:bodyPr>
          <a:lstStyle/>
          <a:p>
            <a:pPr marL="0" indent="0">
              <a:buNone/>
            </a:pPr>
            <a:r>
              <a:rPr lang="en-GB" dirty="0"/>
              <a:t>Decondition </a:t>
            </a:r>
          </a:p>
          <a:p>
            <a:pPr marL="0" indent="0">
              <a:buNone/>
            </a:pPr>
            <a:endParaRPr lang="en-GB" dirty="0"/>
          </a:p>
          <a:p>
            <a:pPr marL="0" indent="0">
              <a:buNone/>
            </a:pPr>
            <a:r>
              <a:rPr lang="en-GB" i="1" dirty="0"/>
              <a:t>Oxford Dictionary</a:t>
            </a:r>
            <a:endParaRPr lang="en-GB" dirty="0"/>
          </a:p>
          <a:p>
            <a:r>
              <a:rPr lang="en-GB" dirty="0"/>
              <a:t>Cause to lose fitness or muscle tone, especially through lack of exercise. </a:t>
            </a:r>
            <a:r>
              <a:rPr lang="en-GB" i="1" dirty="0"/>
              <a:t>‘sedentary lifestyles that decondition their bodies’</a:t>
            </a:r>
          </a:p>
          <a:p>
            <a:endParaRPr lang="en-GB" dirty="0"/>
          </a:p>
          <a:p>
            <a:pPr marL="0" indent="0">
              <a:buNone/>
            </a:pPr>
            <a:r>
              <a:rPr lang="en-GB" dirty="0"/>
              <a:t>Medical Dictionary, © 2009 </a:t>
            </a:r>
            <a:r>
              <a:rPr lang="en-GB" dirty="0" err="1"/>
              <a:t>Farlex</a:t>
            </a:r>
            <a:r>
              <a:rPr lang="en-GB" dirty="0"/>
              <a:t> and Partner</a:t>
            </a:r>
            <a:endParaRPr lang="en-GB" i="1" dirty="0"/>
          </a:p>
          <a:p>
            <a:r>
              <a:rPr lang="en-GB" dirty="0"/>
              <a:t>A loss of physical fitness due to failure to maintain an optimal level of physical activity or training</a:t>
            </a:r>
          </a:p>
          <a:p>
            <a:r>
              <a:rPr lang="en-GB" dirty="0"/>
              <a:t>Inactivity for any reason may lead to deconditioning</a:t>
            </a:r>
          </a:p>
          <a:p>
            <a:endParaRPr lang="en-GB" i="1" dirty="0"/>
          </a:p>
          <a:p>
            <a:endParaRPr lang="en-GB" dirty="0"/>
          </a:p>
        </p:txBody>
      </p:sp>
    </p:spTree>
    <p:extLst>
      <p:ext uri="{BB962C8B-B14F-4D97-AF65-F5344CB8AC3E}">
        <p14:creationId xmlns:p14="http://schemas.microsoft.com/office/powerpoint/2010/main" val="572526550"/>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15"/>
          <p:cNvSpPr txBox="1">
            <a:spLocks noGrp="1"/>
          </p:cNvSpPr>
          <p:nvPr>
            <p:ph type="ftr" idx="11"/>
          </p:nvPr>
        </p:nvSpPr>
        <p:spPr>
          <a:xfrm>
            <a:off x="4038600" y="6356354"/>
            <a:ext cx="4114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Recondition the Nation</a:t>
            </a:r>
            <a:endParaRPr/>
          </a:p>
        </p:txBody>
      </p:sp>
      <p:sp>
        <p:nvSpPr>
          <p:cNvPr id="114" name="Google Shape;114;p15"/>
          <p:cNvSpPr txBox="1">
            <a:spLocks noGrp="1"/>
          </p:cNvSpPr>
          <p:nvPr>
            <p:ph type="sldNum" idx="12"/>
          </p:nvPr>
        </p:nvSpPr>
        <p:spPr>
          <a:xfrm>
            <a:off x="8610600" y="6356354"/>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a:t>
            </a:fld>
            <a:endParaRPr/>
          </a:p>
        </p:txBody>
      </p:sp>
      <p:pic>
        <p:nvPicPr>
          <p:cNvPr id="115" name="Google Shape;115;p15"/>
          <p:cNvPicPr preferRelativeResize="0"/>
          <p:nvPr/>
        </p:nvPicPr>
        <p:blipFill rotWithShape="1">
          <a:blip r:embed="rId3">
            <a:alphaModFix/>
          </a:blip>
          <a:srcRect/>
          <a:stretch/>
        </p:blipFill>
        <p:spPr>
          <a:xfrm>
            <a:off x="5282077" y="1441194"/>
            <a:ext cx="6382208" cy="4366464"/>
          </a:xfrm>
          <a:prstGeom prst="rect">
            <a:avLst/>
          </a:prstGeom>
          <a:noFill/>
          <a:ln>
            <a:noFill/>
          </a:ln>
        </p:spPr>
      </p:pic>
      <p:sp>
        <p:nvSpPr>
          <p:cNvPr id="116" name="Google Shape;116;p15"/>
          <p:cNvSpPr/>
          <p:nvPr/>
        </p:nvSpPr>
        <p:spPr>
          <a:xfrm>
            <a:off x="216433" y="1422874"/>
            <a:ext cx="2340000" cy="1500125"/>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600"/>
              <a:buFont typeface="Calibri"/>
              <a:buNone/>
            </a:pPr>
            <a:r>
              <a:rPr lang="en-GB" sz="1600" b="1" i="0" u="none" strike="noStrike" cap="none" dirty="0">
                <a:solidFill>
                  <a:schemeClr val="lt1"/>
                </a:solidFill>
                <a:latin typeface="Calibri"/>
                <a:ea typeface="Calibri"/>
                <a:cs typeface="Calibri"/>
                <a:sym typeface="Calibri"/>
              </a:rPr>
              <a:t>Hospitalised patients are 61 times more likely to develop disability in ADL’s than those not hospitalised</a:t>
            </a:r>
            <a:endParaRPr dirty="0"/>
          </a:p>
        </p:txBody>
      </p:sp>
      <p:sp>
        <p:nvSpPr>
          <p:cNvPr id="117" name="Google Shape;117;p15"/>
          <p:cNvSpPr/>
          <p:nvPr/>
        </p:nvSpPr>
        <p:spPr>
          <a:xfrm>
            <a:off x="2601905" y="1422874"/>
            <a:ext cx="2340000" cy="1500125"/>
          </a:xfrm>
          <a:prstGeom prst="roundRect">
            <a:avLst>
              <a:gd name="adj" fmla="val 16667"/>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600"/>
              <a:buFont typeface="Calibri"/>
              <a:buNone/>
            </a:pPr>
            <a:r>
              <a:rPr lang="en-GB" sz="1600" b="1" i="0" u="none" strike="noStrike" cap="none" dirty="0">
                <a:solidFill>
                  <a:schemeClr val="lt1"/>
                </a:solidFill>
                <a:latin typeface="Calibri"/>
                <a:ea typeface="Calibri"/>
                <a:cs typeface="Calibri"/>
                <a:sym typeface="Calibri"/>
              </a:rPr>
              <a:t>17% of older medical patients who were walking independently 2 weeks prior to admission needed help to walk on discharge</a:t>
            </a:r>
            <a:endParaRPr dirty="0"/>
          </a:p>
        </p:txBody>
      </p:sp>
      <p:sp>
        <p:nvSpPr>
          <p:cNvPr id="118" name="Google Shape;118;p15"/>
          <p:cNvSpPr/>
          <p:nvPr/>
        </p:nvSpPr>
        <p:spPr>
          <a:xfrm>
            <a:off x="4987379" y="1422874"/>
            <a:ext cx="2340000" cy="1500125"/>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70C0"/>
              </a:buClr>
              <a:buSzPts val="1600"/>
              <a:buFont typeface="Calibri"/>
              <a:buNone/>
            </a:pPr>
            <a:r>
              <a:rPr lang="en-GB" sz="1600" b="1" i="0" u="none" strike="noStrike" cap="none" dirty="0">
                <a:solidFill>
                  <a:srgbClr val="0070C0"/>
                </a:solidFill>
                <a:latin typeface="Calibri"/>
                <a:ea typeface="Calibri"/>
                <a:cs typeface="Calibri"/>
                <a:sym typeface="Calibri"/>
              </a:rPr>
              <a:t>Patients spend up to 83% of their time in bed, and 12% in a chair</a:t>
            </a:r>
            <a:endParaRPr dirty="0"/>
          </a:p>
        </p:txBody>
      </p:sp>
      <p:sp>
        <p:nvSpPr>
          <p:cNvPr id="119" name="Google Shape;119;p15"/>
          <p:cNvSpPr/>
          <p:nvPr/>
        </p:nvSpPr>
        <p:spPr>
          <a:xfrm>
            <a:off x="216433" y="2951138"/>
            <a:ext cx="2340000" cy="1500125"/>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70C0"/>
              </a:buClr>
              <a:buSzPts val="1600"/>
              <a:buFont typeface="Calibri"/>
              <a:buNone/>
            </a:pPr>
            <a:r>
              <a:rPr lang="en-GB" sz="1600" b="1" i="0" u="none" strike="noStrike" cap="none" dirty="0">
                <a:solidFill>
                  <a:srgbClr val="0070C0"/>
                </a:solidFill>
                <a:latin typeface="Calibri"/>
                <a:ea typeface="Calibri"/>
                <a:cs typeface="Calibri"/>
                <a:sym typeface="Calibri"/>
              </a:rPr>
              <a:t>For 60% of patients on bed rest there is nothing documented to explain why</a:t>
            </a:r>
            <a:endParaRPr dirty="0"/>
          </a:p>
        </p:txBody>
      </p:sp>
      <p:sp>
        <p:nvSpPr>
          <p:cNvPr id="120" name="Google Shape;120;p15"/>
          <p:cNvSpPr/>
          <p:nvPr/>
        </p:nvSpPr>
        <p:spPr>
          <a:xfrm>
            <a:off x="2601905" y="2951138"/>
            <a:ext cx="2340000" cy="1500125"/>
          </a:xfrm>
          <a:prstGeom prst="roundRect">
            <a:avLst>
              <a:gd name="adj" fmla="val 16667"/>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600"/>
              <a:buFont typeface="Calibri"/>
              <a:buNone/>
            </a:pPr>
            <a:r>
              <a:rPr lang="en-GB" sz="1600" b="1" i="0" u="none" strike="noStrike" cap="none" dirty="0">
                <a:solidFill>
                  <a:schemeClr val="lt1"/>
                </a:solidFill>
                <a:latin typeface="Calibri"/>
                <a:ea typeface="Calibri"/>
                <a:cs typeface="Calibri"/>
                <a:sym typeface="Calibri"/>
              </a:rPr>
              <a:t>50% of patients experience functional decline between admission and discharge </a:t>
            </a:r>
            <a:endParaRPr dirty="0"/>
          </a:p>
        </p:txBody>
      </p:sp>
      <p:sp>
        <p:nvSpPr>
          <p:cNvPr id="121" name="Google Shape;121;p15"/>
          <p:cNvSpPr/>
          <p:nvPr/>
        </p:nvSpPr>
        <p:spPr>
          <a:xfrm>
            <a:off x="4987379" y="2951138"/>
            <a:ext cx="2340000" cy="1500125"/>
          </a:xfrm>
          <a:prstGeom prst="roundRect">
            <a:avLst>
              <a:gd name="adj" fmla="val 16667"/>
            </a:avLst>
          </a:prstGeom>
          <a:solidFill>
            <a:srgbClr val="FFC000"/>
          </a:solidFill>
          <a:ln>
            <a:noFill/>
          </a:ln>
        </p:spPr>
        <p:txBody>
          <a:bodyPr spcFirstLastPara="1" wrap="square" lIns="91425" tIns="45700" rIns="91425" bIns="45700" anchor="ctr" anchorCtr="0">
            <a:noAutofit/>
          </a:bodyPr>
          <a:lstStyle/>
          <a:p>
            <a:pPr marL="0" indent="0" algn="ctr">
              <a:buNone/>
            </a:pPr>
            <a:r>
              <a:rPr lang="en-GB" sz="1600" b="1" dirty="0">
                <a:solidFill>
                  <a:schemeClr val="bg1"/>
                </a:solidFill>
                <a:latin typeface="Calibri" panose="020F0502020204030204" pitchFamily="34" charset="0"/>
                <a:cs typeface="Calibri" panose="020F0502020204030204" pitchFamily="34" charset="0"/>
              </a:rPr>
              <a:t>Hospital admission in past 12 months is single most predictive risk of functional decline</a:t>
            </a:r>
          </a:p>
        </p:txBody>
      </p:sp>
      <p:sp>
        <p:nvSpPr>
          <p:cNvPr id="122" name="Google Shape;122;p15"/>
          <p:cNvSpPr/>
          <p:nvPr/>
        </p:nvSpPr>
        <p:spPr>
          <a:xfrm>
            <a:off x="216433" y="4479405"/>
            <a:ext cx="2340000" cy="1500125"/>
          </a:xfrm>
          <a:prstGeom prst="roundRect">
            <a:avLst>
              <a:gd name="adj" fmla="val 16667"/>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600"/>
              <a:buFont typeface="Calibri"/>
              <a:buNone/>
            </a:pPr>
            <a:r>
              <a:rPr lang="en-GB" sz="1600" b="1" i="0" u="none" strike="noStrike" cap="none">
                <a:solidFill>
                  <a:schemeClr val="lt1"/>
                </a:solidFill>
                <a:latin typeface="Calibri"/>
                <a:ea typeface="Calibri"/>
                <a:cs typeface="Calibri"/>
                <a:sym typeface="Calibri"/>
              </a:rPr>
              <a:t>Deconditioning contributed to delayed discharge in more than 47% of older patients</a:t>
            </a:r>
            <a:endParaRPr/>
          </a:p>
        </p:txBody>
      </p:sp>
      <p:sp>
        <p:nvSpPr>
          <p:cNvPr id="123" name="Google Shape;123;p15"/>
          <p:cNvSpPr/>
          <p:nvPr/>
        </p:nvSpPr>
        <p:spPr>
          <a:xfrm>
            <a:off x="4984132" y="4479405"/>
            <a:ext cx="2340000" cy="1500125"/>
          </a:xfrm>
          <a:prstGeom prst="roundRect">
            <a:avLst>
              <a:gd name="adj" fmla="val 16667"/>
            </a:avLst>
          </a:prstGeom>
          <a:solidFill>
            <a:srgbClr val="FF660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600"/>
              <a:buFont typeface="Calibri"/>
              <a:buNone/>
            </a:pPr>
            <a:r>
              <a:rPr lang="en-GB" sz="1600" b="1" i="0" u="none" strike="noStrike" cap="none" dirty="0">
                <a:solidFill>
                  <a:schemeClr val="lt1"/>
                </a:solidFill>
                <a:latin typeface="Calibri"/>
                <a:ea typeface="Calibri"/>
                <a:cs typeface="Calibri"/>
                <a:sym typeface="Calibri"/>
              </a:rPr>
              <a:t>Once discharged, on 39% of those with a new or additional ADL disability were back to their usual level of function after one year</a:t>
            </a:r>
            <a:endParaRPr dirty="0"/>
          </a:p>
        </p:txBody>
      </p:sp>
      <p:sp>
        <p:nvSpPr>
          <p:cNvPr id="124" name="Google Shape;124;p15"/>
          <p:cNvSpPr/>
          <p:nvPr/>
        </p:nvSpPr>
        <p:spPr>
          <a:xfrm>
            <a:off x="2600283" y="4479405"/>
            <a:ext cx="2340000" cy="1500125"/>
          </a:xfrm>
          <a:prstGeom prst="roundRect">
            <a:avLst>
              <a:gd name="adj" fmla="val 16667"/>
            </a:avLst>
          </a:prstGeom>
          <a:solidFill>
            <a:schemeClr val="lt1"/>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70C0"/>
              </a:buClr>
              <a:buSzPts val="1600"/>
              <a:buFont typeface="Calibri"/>
              <a:buNone/>
            </a:pPr>
            <a:r>
              <a:rPr lang="en-GB" sz="1600" b="1" i="0" u="none" strike="noStrike" cap="none" dirty="0">
                <a:solidFill>
                  <a:srgbClr val="0070C0"/>
                </a:solidFill>
                <a:latin typeface="Calibri"/>
                <a:ea typeface="Calibri"/>
                <a:cs typeface="Calibri"/>
                <a:sym typeface="Calibri"/>
              </a:rPr>
              <a:t>Up to 50% of older people become incontinent within 48 hours of admission</a:t>
            </a:r>
            <a:endParaRPr dirty="0"/>
          </a:p>
        </p:txBody>
      </p:sp>
      <p:sp>
        <p:nvSpPr>
          <p:cNvPr id="125" name="Google Shape;125;p15"/>
          <p:cNvSpPr/>
          <p:nvPr/>
        </p:nvSpPr>
        <p:spPr>
          <a:xfrm>
            <a:off x="7508441" y="1639252"/>
            <a:ext cx="3945835" cy="548415"/>
          </a:xfrm>
          <a:prstGeom prst="roundRect">
            <a:avLst>
              <a:gd name="adj" fmla="val 16667"/>
            </a:avLst>
          </a:prstGeom>
          <a:solidFill>
            <a:srgbClr val="FF66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i="0" u="none" strike="noStrike" cap="none">
                <a:solidFill>
                  <a:schemeClr val="lt1"/>
                </a:solidFill>
                <a:latin typeface="Calibri"/>
                <a:ea typeface="Calibri"/>
                <a:cs typeface="Calibri"/>
                <a:sym typeface="Calibri"/>
              </a:rPr>
              <a:t>Risks of hospital based deconditioning</a:t>
            </a:r>
            <a:endParaRPr/>
          </a:p>
        </p:txBody>
      </p:sp>
      <p:sp>
        <p:nvSpPr>
          <p:cNvPr id="2" name="Google Shape;100;p14">
            <a:extLst>
              <a:ext uri="{FF2B5EF4-FFF2-40B4-BE49-F238E27FC236}">
                <a16:creationId xmlns:a16="http://schemas.microsoft.com/office/drawing/2014/main" xmlns="" id="{B16D37DB-7FE3-DBB3-9C44-CD3EE1CC0C85}"/>
              </a:ext>
            </a:extLst>
          </p:cNvPr>
          <p:cNvSpPr txBox="1">
            <a:spLocks/>
          </p:cNvSpPr>
          <p:nvPr/>
        </p:nvSpPr>
        <p:spPr>
          <a:xfrm>
            <a:off x="208341" y="471348"/>
            <a:ext cx="10515600" cy="74647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chemeClr val="lt1"/>
              </a:buClr>
              <a:buSzPts val="4800"/>
              <a:buFont typeface="Arial"/>
              <a:buNone/>
            </a:pPr>
            <a:r>
              <a:rPr lang="en-GB" sz="4800" b="1" dirty="0">
                <a:solidFill>
                  <a:schemeClr val="tx1"/>
                </a:solidFill>
                <a:latin typeface="Arial"/>
                <a:ea typeface="Arial"/>
                <a:cs typeface="Arial"/>
                <a:sym typeface="Arial"/>
              </a:rPr>
              <a:t>What does the evidence tell us?</a:t>
            </a:r>
            <a:endParaRPr lang="en-GB"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dirty="0"/>
          </a:p>
        </p:txBody>
      </p:sp>
      <p:sp>
        <p:nvSpPr>
          <p:cNvPr id="4" name="Footer Placeholder 3"/>
          <p:cNvSpPr>
            <a:spLocks noGrp="1"/>
          </p:cNvSpPr>
          <p:nvPr>
            <p:ph type="ftr" idx="11"/>
          </p:nvPr>
        </p:nvSpPr>
        <p:spPr/>
        <p:txBody>
          <a:bodyPr/>
          <a:lstStyle/>
          <a:p>
            <a:r>
              <a:rPr lang="en-GB"/>
              <a:t>Recondition the Nation</a:t>
            </a: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t>5</a:t>
            </a:fld>
            <a:endParaRPr lang="en-GB"/>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42042" cy="691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302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5A12BA-DD91-45FE-B63F-E27B96C53267}"/>
              </a:ext>
            </a:extLst>
          </p:cNvPr>
          <p:cNvSpPr>
            <a:spLocks noGrp="1"/>
          </p:cNvSpPr>
          <p:nvPr>
            <p:ph type="title"/>
          </p:nvPr>
        </p:nvSpPr>
        <p:spPr>
          <a:xfrm>
            <a:off x="0" y="44625"/>
            <a:ext cx="12192000" cy="875477"/>
          </a:xfrm>
        </p:spPr>
        <p:txBody>
          <a:bodyPr>
            <a:noAutofit/>
          </a:bodyPr>
          <a:lstStyle/>
          <a:p>
            <a:r>
              <a:rPr lang="en-GB" sz="3600" b="1" dirty="0"/>
              <a:t>The “cycle of frailty” and the roles of inactivity and immobility</a:t>
            </a:r>
          </a:p>
        </p:txBody>
      </p:sp>
      <p:sp>
        <p:nvSpPr>
          <p:cNvPr id="4" name="Rectangle 3">
            <a:extLst>
              <a:ext uri="{FF2B5EF4-FFF2-40B4-BE49-F238E27FC236}">
                <a16:creationId xmlns:a16="http://schemas.microsoft.com/office/drawing/2014/main" xmlns="" id="{C8C309BA-BAAD-40CC-8CFA-F904EBB0601B}"/>
              </a:ext>
            </a:extLst>
          </p:cNvPr>
          <p:cNvSpPr/>
          <p:nvPr/>
        </p:nvSpPr>
        <p:spPr>
          <a:xfrm>
            <a:off x="1847528" y="6183252"/>
            <a:ext cx="7416824" cy="553998"/>
          </a:xfrm>
          <a:prstGeom prst="rect">
            <a:avLst/>
          </a:prstGeom>
        </p:spPr>
        <p:txBody>
          <a:bodyPr wrap="square">
            <a:spAutoFit/>
          </a:bodyPr>
          <a:lstStyle/>
          <a:p>
            <a:r>
              <a:rPr lang="en-GB" sz="1000" dirty="0">
                <a:solidFill>
                  <a:srgbClr val="666666"/>
                </a:solidFill>
                <a:latin typeface="+mj-lt"/>
                <a:hlinkClick r:id="rId2"/>
              </a:rPr>
              <a:t>Cycle of frailty. (</a:t>
            </a:r>
            <a:r>
              <a:rPr lang="en-GB" sz="1000" dirty="0" err="1">
                <a:solidFill>
                  <a:srgbClr val="666666"/>
                </a:solidFill>
                <a:latin typeface="+mj-lt"/>
                <a:hlinkClick r:id="rId2"/>
              </a:rPr>
              <a:t>Xue</a:t>
            </a:r>
            <a:r>
              <a:rPr lang="en-GB" sz="1000" dirty="0">
                <a:solidFill>
                  <a:srgbClr val="666666"/>
                </a:solidFill>
                <a:latin typeface="+mj-lt"/>
                <a:hlinkClick r:id="rId2"/>
              </a:rPr>
              <a:t> QL, </a:t>
            </a:r>
            <a:r>
              <a:rPr lang="en-GB" sz="1000" dirty="0" err="1">
                <a:solidFill>
                  <a:srgbClr val="666666"/>
                </a:solidFill>
                <a:latin typeface="+mj-lt"/>
                <a:hlinkClick r:id="rId2"/>
              </a:rPr>
              <a:t>Bandeen</a:t>
            </a:r>
            <a:r>
              <a:rPr lang="en-GB" sz="1000" dirty="0">
                <a:solidFill>
                  <a:srgbClr val="666666"/>
                </a:solidFill>
                <a:latin typeface="+mj-lt"/>
                <a:hlinkClick r:id="rId2"/>
              </a:rPr>
              <a:t>-Roche K, </a:t>
            </a:r>
            <a:r>
              <a:rPr lang="en-GB" sz="1000" dirty="0" err="1">
                <a:solidFill>
                  <a:srgbClr val="666666"/>
                </a:solidFill>
                <a:latin typeface="+mj-lt"/>
                <a:hlinkClick r:id="rId2"/>
              </a:rPr>
              <a:t>Varadhan</a:t>
            </a:r>
            <a:r>
              <a:rPr lang="en-GB" sz="1000" dirty="0">
                <a:solidFill>
                  <a:srgbClr val="666666"/>
                </a:solidFill>
                <a:latin typeface="+mj-lt"/>
                <a:hlinkClick r:id="rId2"/>
              </a:rPr>
              <a:t> R, et al. Initial manifestations of frailty criteria and the development of frailty phenotype in the Women’s Health and Aging Study II. J </a:t>
            </a:r>
            <a:r>
              <a:rPr lang="en-GB" sz="1000" dirty="0" err="1">
                <a:solidFill>
                  <a:srgbClr val="666666"/>
                </a:solidFill>
                <a:latin typeface="+mj-lt"/>
                <a:hlinkClick r:id="rId2"/>
              </a:rPr>
              <a:t>Gerontol</a:t>
            </a:r>
            <a:r>
              <a:rPr lang="en-GB" sz="1000" dirty="0">
                <a:solidFill>
                  <a:srgbClr val="666666"/>
                </a:solidFill>
                <a:latin typeface="+mj-lt"/>
                <a:hlinkClick r:id="rId2"/>
              </a:rPr>
              <a:t> A </a:t>
            </a:r>
            <a:r>
              <a:rPr lang="en-GB" sz="1000" dirty="0" err="1">
                <a:solidFill>
                  <a:srgbClr val="666666"/>
                </a:solidFill>
                <a:latin typeface="+mj-lt"/>
                <a:hlinkClick r:id="rId2"/>
              </a:rPr>
              <a:t>Biol</a:t>
            </a:r>
            <a:r>
              <a:rPr lang="en-GB" sz="1000" dirty="0">
                <a:solidFill>
                  <a:srgbClr val="666666"/>
                </a:solidFill>
                <a:latin typeface="+mj-lt"/>
                <a:hlinkClick r:id="rId2"/>
              </a:rPr>
              <a:t> Sci Med Sci 2008;63(9):984–90, by permission of the Gerontological Society of America.)</a:t>
            </a:r>
            <a:endParaRPr lang="en-GB" sz="1000" dirty="0">
              <a:latin typeface="+mj-lt"/>
            </a:endParaRPr>
          </a:p>
        </p:txBody>
      </p:sp>
      <p:pic>
        <p:nvPicPr>
          <p:cNvPr id="1026" name="Picture 2">
            <a:extLst>
              <a:ext uri="{FF2B5EF4-FFF2-40B4-BE49-F238E27FC236}">
                <a16:creationId xmlns:a16="http://schemas.microsoft.com/office/drawing/2014/main" xmlns="" id="{7A19A4B7-ABD2-4EFD-A662-8C4C55C8CE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608" y="1037088"/>
            <a:ext cx="6840760" cy="5146165"/>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xmlns="" id="{A7E4FD2B-DB7B-4C7D-B895-B4DC0A5365B8}"/>
              </a:ext>
            </a:extLst>
          </p:cNvPr>
          <p:cNvSpPr/>
          <p:nvPr/>
        </p:nvSpPr>
        <p:spPr>
          <a:xfrm>
            <a:off x="2279576" y="3789040"/>
            <a:ext cx="1512168" cy="64807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xmlns="" id="{6DAC6C30-26D8-4CB6-B867-9AD2E69836DF}"/>
              </a:ext>
            </a:extLst>
          </p:cNvPr>
          <p:cNvSpPr/>
          <p:nvPr/>
        </p:nvSpPr>
        <p:spPr>
          <a:xfrm>
            <a:off x="3755740" y="4221088"/>
            <a:ext cx="1512168" cy="64807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xmlns="" id="{BD726D0E-B748-4500-9017-A52BF25C021C}"/>
              </a:ext>
            </a:extLst>
          </p:cNvPr>
          <p:cNvSpPr/>
          <p:nvPr/>
        </p:nvSpPr>
        <p:spPr>
          <a:xfrm>
            <a:off x="6168010" y="4338074"/>
            <a:ext cx="1512168" cy="64807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xmlns="" id="{4A113763-271B-4685-A753-2A622955D574}"/>
              </a:ext>
            </a:extLst>
          </p:cNvPr>
          <p:cNvSpPr/>
          <p:nvPr/>
        </p:nvSpPr>
        <p:spPr>
          <a:xfrm>
            <a:off x="7510502" y="4869160"/>
            <a:ext cx="1512168" cy="64807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xmlns="" id="{56A0439A-161E-40A2-ADD6-170DACCFA8AA}"/>
              </a:ext>
            </a:extLst>
          </p:cNvPr>
          <p:cNvSpPr/>
          <p:nvPr/>
        </p:nvSpPr>
        <p:spPr>
          <a:xfrm>
            <a:off x="3853410" y="4986146"/>
            <a:ext cx="1512168" cy="64807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xmlns="" id="{1AC80B61-77ED-43DF-A48B-F129D4B63FB3}"/>
              </a:ext>
            </a:extLst>
          </p:cNvPr>
          <p:cNvSpPr/>
          <p:nvPr/>
        </p:nvSpPr>
        <p:spPr>
          <a:xfrm>
            <a:off x="5290756" y="5004094"/>
            <a:ext cx="1512168" cy="64807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29373742"/>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4825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xmlns="" id="{71836DA1-A304-1933-1E7B-AB5266BD2B1E}"/>
              </a:ext>
            </a:extLst>
          </p:cNvPr>
          <p:cNvPicPr>
            <a:picLocks noGrp="1" noChangeAspect="1"/>
          </p:cNvPicPr>
          <p:nvPr>
            <p:ph idx="1"/>
          </p:nvPr>
        </p:nvPicPr>
        <p:blipFill>
          <a:blip r:embed="rId3"/>
          <a:stretch>
            <a:fillRect/>
          </a:stretch>
        </p:blipFill>
        <p:spPr>
          <a:xfrm>
            <a:off x="0" y="767255"/>
            <a:ext cx="12192000" cy="5986242"/>
          </a:xfrm>
          <a:prstGeom prst="rect">
            <a:avLst/>
          </a:prstGeom>
        </p:spPr>
      </p:pic>
      <p:sp>
        <p:nvSpPr>
          <p:cNvPr id="2" name="Title 1">
            <a:extLst>
              <a:ext uri="{FF2B5EF4-FFF2-40B4-BE49-F238E27FC236}">
                <a16:creationId xmlns:a16="http://schemas.microsoft.com/office/drawing/2014/main" xmlns="" id="{E5F65C60-53D4-E581-984E-0BE888A7C65F}"/>
              </a:ext>
            </a:extLst>
          </p:cNvPr>
          <p:cNvSpPr>
            <a:spLocks noGrp="1"/>
          </p:cNvSpPr>
          <p:nvPr>
            <p:ph type="title"/>
          </p:nvPr>
        </p:nvSpPr>
        <p:spPr>
          <a:xfrm>
            <a:off x="63066" y="59632"/>
            <a:ext cx="11950257" cy="707623"/>
          </a:xfrm>
        </p:spPr>
        <p:txBody>
          <a:bodyPr>
            <a:normAutofit fontScale="90000"/>
          </a:bodyPr>
          <a:lstStyle/>
          <a:p>
            <a:r>
              <a:rPr lang="en-US" b="1" dirty="0"/>
              <a:t>Barriers and Enablers to helping patients move more</a:t>
            </a:r>
          </a:p>
        </p:txBody>
      </p:sp>
    </p:spTree>
    <p:extLst>
      <p:ext uri="{BB962C8B-B14F-4D97-AF65-F5344CB8AC3E}">
        <p14:creationId xmlns:p14="http://schemas.microsoft.com/office/powerpoint/2010/main" val="1677778646"/>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765" y="313994"/>
            <a:ext cx="11628782" cy="990600"/>
          </a:xfrm>
        </p:spPr>
        <p:txBody>
          <a:bodyPr>
            <a:normAutofit fontScale="90000"/>
          </a:bodyPr>
          <a:lstStyle/>
          <a:p>
            <a:r>
              <a:rPr lang="en-GB" dirty="0"/>
              <a:t>How can we prevent deconditioning- some examples?</a:t>
            </a:r>
          </a:p>
        </p:txBody>
      </p:sp>
      <p:sp>
        <p:nvSpPr>
          <p:cNvPr id="4" name="TextBox 3"/>
          <p:cNvSpPr txBox="1"/>
          <p:nvPr/>
        </p:nvSpPr>
        <p:spPr>
          <a:xfrm>
            <a:off x="431371" y="1196757"/>
            <a:ext cx="4896544" cy="830997"/>
          </a:xfrm>
          <a:prstGeom prst="rect">
            <a:avLst/>
          </a:prstGeom>
          <a:noFill/>
        </p:spPr>
        <p:txBody>
          <a:bodyPr wrap="square" rtlCol="0">
            <a:spAutoFit/>
          </a:bodyPr>
          <a:lstStyle/>
          <a:p>
            <a:pPr algn="ctr"/>
            <a:r>
              <a:rPr lang="en-GB" sz="2400" b="1" dirty="0"/>
              <a:t>What do you currently have in place?</a:t>
            </a:r>
          </a:p>
        </p:txBody>
      </p:sp>
      <p:sp>
        <p:nvSpPr>
          <p:cNvPr id="5" name="TextBox 4"/>
          <p:cNvSpPr txBox="1"/>
          <p:nvPr/>
        </p:nvSpPr>
        <p:spPr>
          <a:xfrm>
            <a:off x="7632173" y="1204433"/>
            <a:ext cx="4406551" cy="461665"/>
          </a:xfrm>
          <a:prstGeom prst="rect">
            <a:avLst/>
          </a:prstGeom>
          <a:noFill/>
        </p:spPr>
        <p:txBody>
          <a:bodyPr wrap="square" rtlCol="0">
            <a:spAutoFit/>
          </a:bodyPr>
          <a:lstStyle/>
          <a:p>
            <a:pPr algn="ctr"/>
            <a:r>
              <a:rPr lang="en-GB" sz="2400" b="1" dirty="0"/>
              <a:t>What could you implement?</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3149" y="2922537"/>
            <a:ext cx="2209800" cy="220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2848" y="1255024"/>
            <a:ext cx="187960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8431" y="2561102"/>
            <a:ext cx="2146300" cy="124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2531" y="4022679"/>
            <a:ext cx="2578100"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349" y="2000740"/>
            <a:ext cx="2463800"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5145848" y="3608847"/>
            <a:ext cx="2133600" cy="1344178"/>
            <a:chOff x="4564236" y="3608847"/>
            <a:chExt cx="1600200" cy="1344178"/>
          </a:xfrm>
        </p:grpSpPr>
        <p:pic>
          <p:nvPicPr>
            <p:cNvPr id="410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4236" y="3608847"/>
              <a:ext cx="1600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4724425"/>
              <a:ext cx="14287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105"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79449" y="3474008"/>
            <a:ext cx="1978291" cy="1097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6"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28288" y="2208868"/>
            <a:ext cx="1680615" cy="1263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7"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3434" y="4277215"/>
            <a:ext cx="1327145" cy="2127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xmlns="" id="{858BBEBD-3D71-FE4F-B8DB-97252D0A36BB}"/>
              </a:ext>
            </a:extLst>
          </p:cNvPr>
          <p:cNvSpPr txBox="1"/>
          <p:nvPr/>
        </p:nvSpPr>
        <p:spPr>
          <a:xfrm>
            <a:off x="2351584" y="5589240"/>
            <a:ext cx="8064896" cy="738664"/>
          </a:xfrm>
          <a:prstGeom prst="rect">
            <a:avLst/>
          </a:prstGeom>
          <a:noFill/>
        </p:spPr>
        <p:txBody>
          <a:bodyPr wrap="square" rtlCol="0">
            <a:spAutoFit/>
          </a:bodyPr>
          <a:lstStyle/>
          <a:p>
            <a:r>
              <a:rPr lang="en-US" u="sng" dirty="0">
                <a:hlinkClick r:id="rId13">
                  <a:extLst>
                    <a:ext uri="{A12FA001-AC4F-418D-AE19-62706E023703}">
                      <ahyp:hlinkClr xmlns:ahyp="http://schemas.microsoft.com/office/drawing/2018/hyperlinkcolor" xmlns="" val="tx"/>
                    </a:ext>
                  </a:extLst>
                </a:hlinkClick>
              </a:rPr>
              <a:t>Please download free resources on deconditioning from:</a:t>
            </a:r>
          </a:p>
          <a:p>
            <a:endParaRPr lang="en-US" dirty="0">
              <a:hlinkClick r:id="rId13">
                <a:extLst>
                  <a:ext uri="{A12FA001-AC4F-418D-AE19-62706E023703}">
                    <ahyp:hlinkClr xmlns:ahyp="http://schemas.microsoft.com/office/drawing/2018/hyperlinkcolor" xmlns="" val="tx"/>
                  </a:ext>
                </a:extLst>
              </a:hlinkClick>
            </a:endParaRPr>
          </a:p>
          <a:p>
            <a:r>
              <a:rPr lang="en-US" dirty="0">
                <a:hlinkClick r:id="rId13">
                  <a:extLst>
                    <a:ext uri="{A12FA001-AC4F-418D-AE19-62706E023703}">
                      <ahyp:hlinkClr xmlns:ahyp="http://schemas.microsoft.com/office/drawing/2018/hyperlinkcolor" xmlns="" val="tx"/>
                    </a:ext>
                  </a:extLst>
                </a:hlinkClick>
              </a:rPr>
              <a:t>www.bit.ly/deconditioning</a:t>
            </a:r>
            <a:r>
              <a:rPr lang="en-US" dirty="0"/>
              <a:t> or British Geriatrics Society Website</a:t>
            </a:r>
          </a:p>
        </p:txBody>
      </p:sp>
    </p:spTree>
    <p:extLst>
      <p:ext uri="{BB962C8B-B14F-4D97-AF65-F5344CB8AC3E}">
        <p14:creationId xmlns:p14="http://schemas.microsoft.com/office/powerpoint/2010/main" val="3348934773"/>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0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0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3974</TotalTime>
  <Words>1608</Words>
  <Application>Microsoft Office PowerPoint</Application>
  <PresentationFormat>Custom</PresentationFormat>
  <Paragraphs>150</Paragraphs>
  <Slides>26</Slides>
  <Notes>15</Notes>
  <HiddenSlides>0</HiddenSlides>
  <MMClips>0</MMClips>
  <ScaleCrop>false</ScaleCrop>
  <HeadingPairs>
    <vt:vector size="4" baseType="variant">
      <vt:variant>
        <vt:lpstr>Theme</vt:lpstr>
      </vt:variant>
      <vt:variant>
        <vt:i4>3</vt:i4>
      </vt:variant>
      <vt:variant>
        <vt:lpstr>Slide Titles</vt:lpstr>
      </vt:variant>
      <vt:variant>
        <vt:i4>26</vt:i4>
      </vt:variant>
    </vt:vector>
  </HeadingPairs>
  <TitlesOfParts>
    <vt:vector size="29" baseType="lpstr">
      <vt:lpstr>Office Theme</vt:lpstr>
      <vt:lpstr>1_Office Theme</vt:lpstr>
      <vt:lpstr>3_Office Theme</vt:lpstr>
      <vt:lpstr>PowerPoint Presentation</vt:lpstr>
      <vt:lpstr>PowerPoint Presentation</vt:lpstr>
      <vt:lpstr>Dictionary definition</vt:lpstr>
      <vt:lpstr>PowerPoint Presentation</vt:lpstr>
      <vt:lpstr>PowerPoint Presentation</vt:lpstr>
      <vt:lpstr>The “cycle of frailty” and the roles of inactivity and immobility</vt:lpstr>
      <vt:lpstr>PowerPoint Presentation</vt:lpstr>
      <vt:lpstr>Barriers and Enablers to helping patients move more</vt:lpstr>
      <vt:lpstr>How can we prevent deconditioning- some examples?</vt:lpstr>
      <vt:lpstr>PowerPoint Presentation</vt:lpstr>
      <vt:lpstr>Enabling independence?</vt:lpstr>
      <vt:lpstr>PowerPoint Presentation</vt:lpstr>
      <vt:lpstr>The strategies</vt:lpstr>
      <vt:lpstr>PowerPoint Presentation</vt:lpstr>
      <vt:lpstr>Purpose of the mission to                                        #ReconditionTheNation</vt:lpstr>
      <vt:lpstr>PowerPoint Presentation</vt:lpstr>
      <vt:lpstr>Four Winds - Residential Home for People With Learning Disabilities</vt:lpstr>
      <vt:lpstr>PowerPoint Presentation</vt:lpstr>
      <vt:lpstr>Snapshot of Twitter engagement </vt:lpstr>
      <vt:lpstr>Medals data: April 2023</vt:lpstr>
      <vt:lpstr>Recondition the Nation Futures page visits and downloads</vt:lpstr>
      <vt:lpstr>Example of evaluation of impact: Warrington and Halton Teaching Hospitals NHS Foundation Trust Active Hospitals: Ready, Dress Go! programme</vt:lpstr>
      <vt:lpstr>Example of evaluation of impact: Warrington and Halton Teaching Hospitals NHS Foundation Trust Active Hospitals: Ready, Dress Go! programme</vt:lpstr>
      <vt:lpstr>Example of evaluation of impact: Queen Elizabeth Hospital King’s Lynne NHS Foundation Trust, Feltwell Ward</vt:lpstr>
      <vt:lpstr>Example of evaluation of impact: North Middlesex University Hospital NHS Trust, Frailty Awareness Month</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Barnett</dc:creator>
  <cp:lastModifiedBy>aroraa</cp:lastModifiedBy>
  <cp:revision>71</cp:revision>
  <dcterms:modified xsi:type="dcterms:W3CDTF">2023-04-24T15:27:47Z</dcterms:modified>
</cp:coreProperties>
</file>