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58" r:id="rId3"/>
    <p:sldId id="257" r:id="rId4"/>
    <p:sldId id="259" r:id="rId5"/>
    <p:sldId id="260" r:id="rId6"/>
    <p:sldId id="261" r:id="rId7"/>
    <p:sldId id="262" r:id="rId8"/>
    <p:sldId id="270" r:id="rId9"/>
    <p:sldId id="263" r:id="rId10"/>
    <p:sldId id="268" r:id="rId11"/>
    <p:sldId id="265" r:id="rId12"/>
    <p:sldId id="266" r:id="rId13"/>
    <p:sldId id="273" r:id="rId14"/>
    <p:sldId id="274" r:id="rId15"/>
    <p:sldId id="275" r:id="rId16"/>
    <p:sldId id="276" r:id="rId17"/>
    <p:sldId id="283" r:id="rId18"/>
    <p:sldId id="280" r:id="rId19"/>
    <p:sldId id="281" r:id="rId20"/>
    <p:sldId id="282" r:id="rId21"/>
    <p:sldId id="279" r:id="rId22"/>
    <p:sldId id="285" r:id="rId23"/>
    <p:sldId id="284" r:id="rId24"/>
    <p:sldId id="287" r:id="rId25"/>
    <p:sldId id="288" r:id="rId26"/>
    <p:sldId id="278"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9A715-7EB2-4E97-90DC-9D98C4E91CEB}" type="datetimeFigureOut">
              <a:rPr lang="en-GB" smtClean="0"/>
              <a:t>29/06/2018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2A1A0-5D47-4224-B2F3-C60C199D5C78}" type="slidenum">
              <a:rPr lang="en-GB" smtClean="0"/>
              <a:t>‹#›</a:t>
            </a:fld>
            <a:endParaRPr lang="en-GB"/>
          </a:p>
        </p:txBody>
      </p:sp>
    </p:spTree>
    <p:extLst>
      <p:ext uri="{BB962C8B-B14F-4D97-AF65-F5344CB8AC3E}">
        <p14:creationId xmlns:p14="http://schemas.microsoft.com/office/powerpoint/2010/main" val="18702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Internal</a:t>
            </a:r>
            <a:r>
              <a:rPr lang="en-GB" b="1" baseline="0" dirty="0" smtClean="0"/>
              <a:t> focus – McKenzie 7 S model </a:t>
            </a:r>
            <a:r>
              <a:rPr lang="en-GB" baseline="0" dirty="0" smtClean="0"/>
              <a:t>(organisations, teams, working groups and projects). Ensuring the following is fit for purpose.</a:t>
            </a:r>
          </a:p>
          <a:p>
            <a:endParaRPr lang="en-GB" baseline="0" dirty="0" smtClean="0"/>
          </a:p>
          <a:p>
            <a:r>
              <a:rPr lang="en-GB" b="1" dirty="0" smtClean="0"/>
              <a:t>Strategy</a:t>
            </a:r>
            <a:r>
              <a:rPr lang="en-GB" dirty="0" smtClean="0"/>
              <a:t> does</a:t>
            </a:r>
            <a:r>
              <a:rPr lang="en-GB" baseline="0" dirty="0" smtClean="0"/>
              <a:t> the organisation or team have a clear direction / plan</a:t>
            </a:r>
          </a:p>
          <a:p>
            <a:r>
              <a:rPr lang="en-GB" b="1" dirty="0" smtClean="0"/>
              <a:t>Structure</a:t>
            </a:r>
            <a:r>
              <a:rPr lang="en-GB" dirty="0" smtClean="0"/>
              <a:t> Is the way the organisation</a:t>
            </a:r>
            <a:r>
              <a:rPr lang="en-GB" baseline="0" dirty="0" smtClean="0"/>
              <a:t> or team is structured fit for purpose</a:t>
            </a:r>
            <a:endParaRPr lang="en-GB" dirty="0" smtClean="0"/>
          </a:p>
          <a:p>
            <a:r>
              <a:rPr lang="en-GB" b="1" dirty="0" smtClean="0"/>
              <a:t>Systems</a:t>
            </a:r>
            <a:r>
              <a:rPr lang="en-GB" dirty="0" smtClean="0"/>
              <a:t> are the processes and procedures of the company, which reveal business’ daily activities and how decisions are made</a:t>
            </a:r>
          </a:p>
          <a:p>
            <a:r>
              <a:rPr lang="en-GB" b="1" dirty="0" smtClean="0"/>
              <a:t>Skills</a:t>
            </a:r>
            <a:r>
              <a:rPr lang="en-GB" dirty="0" smtClean="0"/>
              <a:t> are the abilities that firm’s employees perform very well. They also include capabilities and competences.</a:t>
            </a:r>
          </a:p>
          <a:p>
            <a:r>
              <a:rPr lang="en-GB" b="1" dirty="0" smtClean="0"/>
              <a:t>Staff</a:t>
            </a:r>
            <a:r>
              <a:rPr lang="en-GB" dirty="0" smtClean="0"/>
              <a:t> element is concerned with what type and how many employees an organization will need and how they will be recruited, trained, motivated and rewarded</a:t>
            </a:r>
          </a:p>
          <a:p>
            <a:r>
              <a:rPr lang="en-GB" b="1" dirty="0" smtClean="0"/>
              <a:t>Style</a:t>
            </a:r>
            <a:r>
              <a:rPr lang="en-GB" dirty="0" smtClean="0"/>
              <a:t> represents the way the company is managed by top-level managers, how they interact, what actions do they take and their symbolic value.</a:t>
            </a:r>
            <a:endParaRPr lang="en-GB" baseline="0" dirty="0" smtClean="0"/>
          </a:p>
          <a:p>
            <a:r>
              <a:rPr lang="en-GB" b="1" dirty="0" smtClean="0"/>
              <a:t>Shared Values</a:t>
            </a:r>
            <a:r>
              <a:rPr lang="en-GB" dirty="0" smtClean="0"/>
              <a:t> are at the core of McKinsey 7s model. They are the norms and standards that guide employee </a:t>
            </a:r>
            <a:r>
              <a:rPr lang="en-GB" dirty="0" err="1" smtClean="0"/>
              <a:t>behavior</a:t>
            </a:r>
            <a:r>
              <a:rPr lang="en-GB" dirty="0" smtClean="0"/>
              <a:t> and company actions and thus, are the foundation of every organization</a:t>
            </a:r>
          </a:p>
          <a:p>
            <a:endParaRPr lang="en-GB" dirty="0" smtClean="0"/>
          </a:p>
          <a:p>
            <a:r>
              <a:rPr lang="en-GB" b="1" dirty="0" smtClean="0"/>
              <a:t>External</a:t>
            </a:r>
            <a:r>
              <a:rPr lang="en-GB" b="1" baseline="0" dirty="0" smtClean="0"/>
              <a:t> Focus – </a:t>
            </a:r>
            <a:r>
              <a:rPr lang="en-GB" baseline="0" dirty="0" smtClean="0"/>
              <a:t>keeping an eye on the external environment for risks, opportunities and changing contexts. </a:t>
            </a:r>
          </a:p>
          <a:p>
            <a:r>
              <a:rPr lang="en-GB" baseline="0" dirty="0" smtClean="0"/>
              <a:t>For the NHS: </a:t>
            </a:r>
          </a:p>
          <a:p>
            <a:pPr marL="171450" indent="-171450">
              <a:buFont typeface="Arial" panose="020B0604020202020204" pitchFamily="34" charset="0"/>
              <a:buChar char="•"/>
            </a:pPr>
            <a:r>
              <a:rPr lang="en-GB" baseline="0" dirty="0" smtClean="0"/>
              <a:t>Politics</a:t>
            </a:r>
          </a:p>
          <a:p>
            <a:pPr marL="171450" indent="-171450">
              <a:buFont typeface="Arial" panose="020B0604020202020204" pitchFamily="34" charset="0"/>
              <a:buChar char="•"/>
            </a:pPr>
            <a:r>
              <a:rPr lang="en-GB" baseline="0" dirty="0" smtClean="0"/>
              <a:t>Demographics (e.g. aging and LTC)</a:t>
            </a:r>
          </a:p>
          <a:p>
            <a:pPr marL="171450" indent="-171450">
              <a:buFont typeface="Arial" panose="020B0604020202020204" pitchFamily="34" charset="0"/>
              <a:buChar char="•"/>
            </a:pPr>
            <a:r>
              <a:rPr lang="en-GB" baseline="0" dirty="0" smtClean="0"/>
              <a:t>Workforce shortages</a:t>
            </a:r>
          </a:p>
          <a:p>
            <a:pPr marL="171450" indent="-171450">
              <a:buFont typeface="Arial" panose="020B0604020202020204" pitchFamily="34" charset="0"/>
              <a:buChar char="•"/>
            </a:pPr>
            <a:r>
              <a:rPr lang="en-GB" baseline="0" dirty="0" smtClean="0"/>
              <a:t>Funding</a:t>
            </a:r>
          </a:p>
          <a:p>
            <a:pPr marL="171450" indent="-171450">
              <a:buFont typeface="Arial" panose="020B0604020202020204" pitchFamily="34" charset="0"/>
              <a:buChar char="•"/>
            </a:pPr>
            <a:r>
              <a:rPr lang="en-GB" baseline="0" dirty="0" smtClean="0"/>
              <a:t>Increased / changing demand</a:t>
            </a:r>
          </a:p>
          <a:p>
            <a:pPr marL="171450" indent="-171450">
              <a:buFont typeface="Arial" panose="020B0604020202020204" pitchFamily="34" charset="0"/>
              <a:buChar char="•"/>
            </a:pPr>
            <a:r>
              <a:rPr lang="en-GB" baseline="0" dirty="0" smtClean="0"/>
              <a:t>Science and tech developments (e.g. genomics, telemedicine, virtual reality </a:t>
            </a:r>
            <a:r>
              <a:rPr lang="en-GB" baseline="0" dirty="0" err="1" smtClean="0"/>
              <a:t>etc</a:t>
            </a:r>
            <a:r>
              <a:rPr lang="en-GB" baseline="0" dirty="0" smtClean="0"/>
              <a:t>)</a:t>
            </a:r>
          </a:p>
        </p:txBody>
      </p:sp>
      <p:sp>
        <p:nvSpPr>
          <p:cNvPr id="4" name="Slide Number Placeholder 3"/>
          <p:cNvSpPr>
            <a:spLocks noGrp="1"/>
          </p:cNvSpPr>
          <p:nvPr>
            <p:ph type="sldNum" sz="quarter" idx="10"/>
          </p:nvPr>
        </p:nvSpPr>
        <p:spPr/>
        <p:txBody>
          <a:bodyPr/>
          <a:lstStyle/>
          <a:p>
            <a:fld id="{52471267-FAEA-4C31-966B-9C696F4D4C25}" type="slidenum">
              <a:rPr lang="en-GB" smtClean="0"/>
              <a:t>4</a:t>
            </a:fld>
            <a:endParaRPr lang="en-GB" dirty="0"/>
          </a:p>
        </p:txBody>
      </p:sp>
    </p:spTree>
    <p:extLst>
      <p:ext uri="{BB962C8B-B14F-4D97-AF65-F5344CB8AC3E}">
        <p14:creationId xmlns:p14="http://schemas.microsoft.com/office/powerpoint/2010/main" val="167819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to measure success</a:t>
            </a:r>
          </a:p>
          <a:p>
            <a:endParaRPr lang="en-GB" dirty="0" smtClean="0"/>
          </a:p>
          <a:p>
            <a:r>
              <a:rPr lang="en-GB" dirty="0" smtClean="0"/>
              <a:t>Must be able to measure and</a:t>
            </a:r>
            <a:r>
              <a:rPr lang="en-GB" baseline="0" dirty="0" smtClean="0"/>
              <a:t> show impact under each of these domains with parity of esteem. Physio bias is towards clinical effectiveness but must be able to show benefit and impact under all of these domains. Any quality improvement framework or quality dashboard should include elements under each of these. </a:t>
            </a:r>
          </a:p>
          <a:p>
            <a:endParaRPr lang="en-GB" baseline="0" dirty="0" smtClean="0"/>
          </a:p>
          <a:p>
            <a:r>
              <a:rPr lang="en-GB" baseline="0" dirty="0" smtClean="0"/>
              <a:t>It include the NHS definition of quality: </a:t>
            </a:r>
          </a:p>
          <a:p>
            <a:pPr marL="171450" indent="-171450">
              <a:buFont typeface="Arial" panose="020B0604020202020204" pitchFamily="34" charset="0"/>
              <a:buChar char="•"/>
            </a:pPr>
            <a:r>
              <a:rPr lang="en-GB" baseline="0" dirty="0" smtClean="0"/>
              <a:t>Patient safety</a:t>
            </a:r>
          </a:p>
          <a:p>
            <a:pPr marL="171450" indent="-171450">
              <a:buFont typeface="Arial" panose="020B0604020202020204" pitchFamily="34" charset="0"/>
              <a:buChar char="•"/>
            </a:pPr>
            <a:r>
              <a:rPr lang="en-GB" baseline="0" dirty="0" smtClean="0"/>
              <a:t>Clinical effectiveness</a:t>
            </a:r>
          </a:p>
          <a:p>
            <a:pPr marL="171450" indent="-171450">
              <a:buFont typeface="Arial" panose="020B0604020202020204" pitchFamily="34" charset="0"/>
              <a:buChar char="•"/>
            </a:pPr>
            <a:r>
              <a:rPr lang="en-GB" baseline="0" dirty="0" smtClean="0"/>
              <a:t>Patient experience</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As well as cost and productivity consideration. (Cost with quality = value). Physiotherapy is valuable – particularly working towards to the top of licence. </a:t>
            </a:r>
            <a:endParaRPr lang="en-GB" dirty="0"/>
          </a:p>
        </p:txBody>
      </p:sp>
      <p:sp>
        <p:nvSpPr>
          <p:cNvPr id="4" name="Slide Number Placeholder 3"/>
          <p:cNvSpPr>
            <a:spLocks noGrp="1"/>
          </p:cNvSpPr>
          <p:nvPr>
            <p:ph type="sldNum" sz="quarter" idx="10"/>
          </p:nvPr>
        </p:nvSpPr>
        <p:spPr/>
        <p:txBody>
          <a:bodyPr/>
          <a:lstStyle/>
          <a:p>
            <a:fld id="{52471267-FAEA-4C31-966B-9C696F4D4C25}" type="slidenum">
              <a:rPr lang="en-GB" smtClean="0"/>
              <a:t>16</a:t>
            </a:fld>
            <a:endParaRPr lang="en-GB" dirty="0"/>
          </a:p>
        </p:txBody>
      </p:sp>
    </p:spTree>
    <p:extLst>
      <p:ext uri="{BB962C8B-B14F-4D97-AF65-F5344CB8AC3E}">
        <p14:creationId xmlns:p14="http://schemas.microsoft.com/office/powerpoint/2010/main" val="427034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the network think the opportunities</a:t>
            </a:r>
            <a:r>
              <a:rPr lang="en-GB" baseline="0" dirty="0" smtClean="0"/>
              <a:t> are for their specialism within primary care? </a:t>
            </a:r>
            <a:r>
              <a:rPr lang="en-GB" b="1" baseline="0" dirty="0" smtClean="0"/>
              <a:t>A call to action for all specialties to consider, not waiting to be dictated to. </a:t>
            </a:r>
            <a:endParaRPr lang="en-GB" b="1" dirty="0"/>
          </a:p>
        </p:txBody>
      </p:sp>
      <p:sp>
        <p:nvSpPr>
          <p:cNvPr id="4" name="Slide Number Placeholder 3"/>
          <p:cNvSpPr>
            <a:spLocks noGrp="1"/>
          </p:cNvSpPr>
          <p:nvPr>
            <p:ph type="sldNum" sz="quarter" idx="10"/>
          </p:nvPr>
        </p:nvSpPr>
        <p:spPr/>
        <p:txBody>
          <a:bodyPr/>
          <a:lstStyle/>
          <a:p>
            <a:fld id="{52471267-FAEA-4C31-966B-9C696F4D4C25}" type="slidenum">
              <a:rPr lang="en-GB" smtClean="0"/>
              <a:t>17</a:t>
            </a:fld>
            <a:endParaRPr lang="en-GB" dirty="0"/>
          </a:p>
        </p:txBody>
      </p:sp>
    </p:spTree>
    <p:extLst>
      <p:ext uri="{BB962C8B-B14F-4D97-AF65-F5344CB8AC3E}">
        <p14:creationId xmlns:p14="http://schemas.microsoft.com/office/powerpoint/2010/main" val="21585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are now becoming more digitally connected.</a:t>
            </a:r>
          </a:p>
          <a:p>
            <a:endParaRPr lang="en-GB" baseline="0" dirty="0" smtClean="0"/>
          </a:p>
          <a:p>
            <a:r>
              <a:rPr lang="en-GB" baseline="0" dirty="0" smtClean="0"/>
              <a:t>Advances in digital technology within health organisations will create new</a:t>
            </a:r>
          </a:p>
          <a:p>
            <a:r>
              <a:rPr lang="en-GB" baseline="0" dirty="0" smtClean="0"/>
              <a:t>ways for public physiotherapy services to deliver care and provide opportunities for greater collaboration between physiotherapists and other health professionals. Digital technology will provide an important platform for greater dialogue with the community that ultimately supports improved services.</a:t>
            </a:r>
          </a:p>
          <a:p>
            <a:endParaRPr lang="en-GB" baseline="0" dirty="0" smtClean="0"/>
          </a:p>
          <a:p>
            <a:r>
              <a:rPr lang="en-GB" b="1" baseline="0" dirty="0" smtClean="0"/>
              <a:t>Sustainability:</a:t>
            </a:r>
          </a:p>
          <a:p>
            <a:r>
              <a:rPr lang="en-GB" baseline="0" dirty="0" smtClean="0"/>
              <a:t>New digitally-enabled public physiotherapy will be particularly important to smaller, more local practice. The sustainability of smaller services will depend on maximising the potential of e-Health services to improve patient care, connecting the workforce with online professional support and development, and using technology to achieve greater efficiencies of service delivery.</a:t>
            </a:r>
          </a:p>
          <a:p>
            <a:endParaRPr lang="en-GB" baseline="0" dirty="0" smtClean="0"/>
          </a:p>
          <a:p>
            <a:r>
              <a:rPr lang="en-GB" b="1" baseline="0" dirty="0" smtClean="0"/>
              <a:t>Big data: </a:t>
            </a:r>
          </a:p>
          <a:p>
            <a:r>
              <a:rPr lang="en-GB" baseline="0" dirty="0" smtClean="0"/>
              <a:t>Public healthcare services will increasingly have access to insights made possible by ‘big</a:t>
            </a:r>
          </a:p>
          <a:p>
            <a:r>
              <a:rPr lang="en-GB" baseline="0" dirty="0" smtClean="0"/>
              <a:t>data’ analysis. This analysis will bring together data from various sources such as state</a:t>
            </a:r>
          </a:p>
          <a:p>
            <a:r>
              <a:rPr lang="en-GB" baseline="0" dirty="0" smtClean="0"/>
              <a:t>health systems, and healthcare organisations to inform the planning, delivery and evaluation of public health services. These new insights will influence how, where and to whom public physiotherapy services are provided.</a:t>
            </a:r>
          </a:p>
          <a:p>
            <a:endParaRPr lang="en-GB" baseline="0" dirty="0" smtClean="0"/>
          </a:p>
          <a:p>
            <a:r>
              <a:rPr lang="en-GB" b="1" baseline="0" dirty="0" smtClean="0"/>
              <a:t>Connectivity and mobility: </a:t>
            </a:r>
          </a:p>
          <a:p>
            <a:r>
              <a:rPr lang="en-GB" baseline="0" dirty="0" smtClean="0"/>
              <a:t>The ‘internet of things’ will offer ever more opportunities for collaboration amongst health professionals and engagement with patients. Physiotherapists will have the capacity to deliver public health services well beyond the walls of their physical facilities</a:t>
            </a:r>
          </a:p>
          <a:p>
            <a:r>
              <a:rPr lang="en-GB" baseline="0" dirty="0" smtClean="0"/>
              <a:t>through mobile devices and video conferencing technology.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45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growing influence of digitally connected, personal health devices and apps will</a:t>
            </a:r>
          </a:p>
          <a:p>
            <a:r>
              <a:rPr lang="en-GB" baseline="0" dirty="0" smtClean="0"/>
              <a:t>create new opportunities for people to be engaged with their own health. Patients will be</a:t>
            </a:r>
          </a:p>
          <a:p>
            <a:r>
              <a:rPr lang="en-GB" baseline="0" dirty="0" smtClean="0"/>
              <a:t>in the position to provide more detailed information to inform their decision-making and</a:t>
            </a:r>
          </a:p>
          <a:p>
            <a:r>
              <a:rPr lang="en-GB" baseline="0" dirty="0" smtClean="0"/>
              <a:t>treatment options. Likewise, physiotherapists will be able to effectively track and monitor patient progress in real-time.</a:t>
            </a:r>
          </a:p>
          <a:p>
            <a:endParaRPr lang="en-GB" baseline="0" dirty="0" smtClean="0"/>
          </a:p>
          <a:p>
            <a:r>
              <a:rPr lang="en-GB" baseline="0" dirty="0" smtClean="0"/>
              <a:t>People can now but DNA kits and send a sample of their genetic material away to get a report on their genetic profile, some of these services can include the likelihood of developing some conditions.  Personalised approaches to care based upon an understanding of the patient’s genetic profile and responses is now possible.</a:t>
            </a:r>
          </a:p>
          <a:p>
            <a:endParaRPr lang="en-GB" baseline="0" dirty="0" smtClean="0"/>
          </a:p>
          <a:p>
            <a:r>
              <a:rPr lang="en-GB" baseline="0" dirty="0" smtClean="0"/>
              <a:t>The physiotherapy profession, along with many other medical groups, needs to act now to determine how the future of the profession can adapt to this new wave of personalised, genomic medicine.</a:t>
            </a:r>
          </a:p>
          <a:p>
            <a:endParaRPr lang="en-GB" baseline="0" dirty="0" smtClean="0"/>
          </a:p>
          <a:p>
            <a:r>
              <a:rPr lang="en-GB" baseline="0" dirty="0" smtClean="0"/>
              <a:t>Understanding genetic mechanisms involved in aging or disease through interventions such as physical exercise may open entirely new avenues or perspectives on protocols for prevention or management of common chronic conditions.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Physiotherapists already play an important role in the prevention and rehabilitation of many common diseases and disorders, and through genomics we can address the factors associated with non-communicable diseases with person-centred health service delivery.</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18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slide show – if you click on the NHS logo, it will go to the Prezi. </a:t>
            </a:r>
          </a:p>
          <a:p>
            <a:endParaRPr lang="en-GB" dirty="0" smtClean="0"/>
          </a:p>
          <a:p>
            <a:r>
              <a:rPr lang="en-GB" dirty="0" smtClean="0"/>
              <a:t>If that’s too much faff or it doesn’t work, the </a:t>
            </a:r>
            <a:r>
              <a:rPr lang="en-GB" smtClean="0"/>
              <a:t>following slide </a:t>
            </a:r>
            <a:r>
              <a:rPr lang="en-GB" dirty="0" smtClean="0"/>
              <a:t>have the </a:t>
            </a:r>
            <a:r>
              <a:rPr lang="en-GB" smtClean="0"/>
              <a:t>key points from that. </a:t>
            </a:r>
            <a:endParaRPr lang="en-GB"/>
          </a:p>
        </p:txBody>
      </p:sp>
      <p:sp>
        <p:nvSpPr>
          <p:cNvPr id="4" name="Slide Number Placeholder 3"/>
          <p:cNvSpPr>
            <a:spLocks noGrp="1"/>
          </p:cNvSpPr>
          <p:nvPr>
            <p:ph type="sldNum" sz="quarter" idx="10"/>
          </p:nvPr>
        </p:nvSpPr>
        <p:spPr/>
        <p:txBody>
          <a:bodyPr/>
          <a:lstStyle/>
          <a:p>
            <a:fld id="{52471267-FAEA-4C31-966B-9C696F4D4C25}" type="slidenum">
              <a:rPr lang="en-GB" smtClean="0"/>
              <a:t>21</a:t>
            </a:fld>
            <a:endParaRPr lang="en-GB" dirty="0"/>
          </a:p>
        </p:txBody>
      </p:sp>
    </p:spTree>
    <p:extLst>
      <p:ext uri="{BB962C8B-B14F-4D97-AF65-F5344CB8AC3E}">
        <p14:creationId xmlns:p14="http://schemas.microsoft.com/office/powerpoint/2010/main" val="319009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hospital shows that</a:t>
            </a:r>
            <a:r>
              <a:rPr lang="en-GB" baseline="0" dirty="0" smtClean="0"/>
              <a:t> AHP investment correlates to improved system productivity. The physiotherapy offer includes: </a:t>
            </a:r>
          </a:p>
          <a:p>
            <a:pPr marL="171450" indent="-171450">
              <a:buFont typeface="Arial" panose="020B0604020202020204" pitchFamily="34" charset="0"/>
              <a:buChar char="•"/>
            </a:pPr>
            <a:r>
              <a:rPr lang="en-GB" baseline="0" dirty="0" smtClean="0"/>
              <a:t>Reducing dependence</a:t>
            </a:r>
          </a:p>
          <a:p>
            <a:pPr marL="171450" indent="-171450">
              <a:buFont typeface="Arial" panose="020B0604020202020204" pitchFamily="34" charset="0"/>
              <a:buChar char="•"/>
            </a:pPr>
            <a:r>
              <a:rPr lang="en-GB" baseline="0" dirty="0" smtClean="0"/>
              <a:t>Increasing resilience</a:t>
            </a:r>
          </a:p>
          <a:p>
            <a:pPr marL="171450" indent="-171450">
              <a:buFont typeface="Arial" panose="020B0604020202020204" pitchFamily="34" charset="0"/>
              <a:buChar char="•"/>
            </a:pPr>
            <a:r>
              <a:rPr lang="en-GB" baseline="0" dirty="0" smtClean="0"/>
              <a:t>Expediting care and discharge</a:t>
            </a:r>
          </a:p>
          <a:p>
            <a:pPr marL="171450" indent="-171450">
              <a:buFont typeface="Arial" panose="020B0604020202020204" pitchFamily="34" charset="0"/>
              <a:buChar char="•"/>
            </a:pPr>
            <a:r>
              <a:rPr lang="en-GB" baseline="0" dirty="0" smtClean="0"/>
              <a:t>Sharing skills and promoting self management</a:t>
            </a:r>
          </a:p>
          <a:p>
            <a:pPr marL="171450" indent="-171450">
              <a:buFont typeface="Arial" panose="020B0604020202020204" pitchFamily="34" charset="0"/>
              <a:buChar char="•"/>
            </a:pPr>
            <a:r>
              <a:rPr lang="en-GB" baseline="0" dirty="0" smtClean="0"/>
              <a:t>Working across boundaries (e.g. early supported discharge)</a:t>
            </a:r>
          </a:p>
          <a:p>
            <a:pPr marL="171450" indent="-171450">
              <a:buFont typeface="Arial" panose="020B0604020202020204" pitchFamily="34" charset="0"/>
              <a:buChar char="•"/>
            </a:pPr>
            <a:r>
              <a:rPr lang="en-GB" baseline="0" dirty="0" smtClean="0"/>
              <a:t>A commitment to collaboration (with other professions and with patients)</a:t>
            </a:r>
          </a:p>
        </p:txBody>
      </p:sp>
      <p:sp>
        <p:nvSpPr>
          <p:cNvPr id="4" name="Slide Number Placeholder 3"/>
          <p:cNvSpPr>
            <a:spLocks noGrp="1"/>
          </p:cNvSpPr>
          <p:nvPr>
            <p:ph type="sldNum" sz="quarter" idx="10"/>
          </p:nvPr>
        </p:nvSpPr>
        <p:spPr/>
        <p:txBody>
          <a:bodyPr/>
          <a:lstStyle/>
          <a:p>
            <a:fld id="{52471267-FAEA-4C31-966B-9C696F4D4C25}" type="slidenum">
              <a:rPr lang="en-GB" smtClean="0"/>
              <a:t>22</a:t>
            </a:fld>
            <a:endParaRPr lang="en-GB" dirty="0"/>
          </a:p>
        </p:txBody>
      </p:sp>
    </p:spTree>
    <p:extLst>
      <p:ext uri="{BB962C8B-B14F-4D97-AF65-F5344CB8AC3E}">
        <p14:creationId xmlns:p14="http://schemas.microsoft.com/office/powerpoint/2010/main" val="277889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Beginning</a:t>
            </a:r>
            <a:r>
              <a:rPr lang="en-GB" b="1" baseline="0" dirty="0" smtClean="0"/>
              <a:t> to think about the role of the CSP to help in this new era as well. </a:t>
            </a:r>
            <a:endParaRPr lang="en-GB" dirty="0"/>
          </a:p>
        </p:txBody>
      </p:sp>
      <p:sp>
        <p:nvSpPr>
          <p:cNvPr id="4" name="Slide Number Placeholder 3"/>
          <p:cNvSpPr>
            <a:spLocks noGrp="1"/>
          </p:cNvSpPr>
          <p:nvPr>
            <p:ph type="sldNum" sz="quarter" idx="10"/>
          </p:nvPr>
        </p:nvSpPr>
        <p:spPr/>
        <p:txBody>
          <a:bodyPr/>
          <a:lstStyle/>
          <a:p>
            <a:fld id="{52471267-FAEA-4C31-966B-9C696F4D4C25}" type="slidenum">
              <a:rPr lang="en-GB" smtClean="0"/>
              <a:t>23</a:t>
            </a:fld>
            <a:endParaRPr lang="en-GB" dirty="0"/>
          </a:p>
        </p:txBody>
      </p:sp>
    </p:spTree>
    <p:extLst>
      <p:ext uri="{BB962C8B-B14F-4D97-AF65-F5344CB8AC3E}">
        <p14:creationId xmlns:p14="http://schemas.microsoft.com/office/powerpoint/2010/main" val="302269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 opportunities…</a:t>
            </a:r>
          </a:p>
          <a:p>
            <a:endParaRPr lang="en-GB" dirty="0" smtClean="0"/>
          </a:p>
          <a:p>
            <a:r>
              <a:rPr lang="en-GB" dirty="0" smtClean="0"/>
              <a:t>In addition we have 125 staff working in support of members centrally. Working nationally and internationally on behalf</a:t>
            </a:r>
            <a:r>
              <a:rPr lang="en-GB" baseline="0" dirty="0" smtClean="0"/>
              <a:t> of members. Working with the full range of national stakeholders. </a:t>
            </a:r>
          </a:p>
          <a:p>
            <a:endParaRPr lang="en-GB" baseline="0" dirty="0" smtClean="0"/>
          </a:p>
          <a:p>
            <a:r>
              <a:rPr lang="en-GB" baseline="0" dirty="0" smtClean="0"/>
              <a:t>Providing numerous opportunities for members to network and share practice or develop new approaches for the profession.</a:t>
            </a:r>
            <a:endParaRPr lang="en-GB" dirty="0"/>
          </a:p>
        </p:txBody>
      </p:sp>
      <p:sp>
        <p:nvSpPr>
          <p:cNvPr id="4" name="Slide Number Placeholder 3"/>
          <p:cNvSpPr>
            <a:spLocks noGrp="1"/>
          </p:cNvSpPr>
          <p:nvPr>
            <p:ph type="sldNum" sz="quarter" idx="10"/>
          </p:nvPr>
        </p:nvSpPr>
        <p:spPr/>
        <p:txBody>
          <a:bodyPr/>
          <a:lstStyle/>
          <a:p>
            <a:fld id="{52471267-FAEA-4C31-966B-9C696F4D4C25}" type="slidenum">
              <a:rPr lang="en-GB" smtClean="0"/>
              <a:t>24</a:t>
            </a:fld>
            <a:endParaRPr lang="en-GB" dirty="0"/>
          </a:p>
        </p:txBody>
      </p:sp>
    </p:spTree>
    <p:extLst>
      <p:ext uri="{BB962C8B-B14F-4D97-AF65-F5344CB8AC3E}">
        <p14:creationId xmlns:p14="http://schemas.microsoft.com/office/powerpoint/2010/main" val="148224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5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Loads of definitions</a:t>
            </a:r>
          </a:p>
          <a:p>
            <a:r>
              <a:rPr lang="en-GB" dirty="0" smtClean="0"/>
              <a:t>Doing the right thing rather than simply doing things right</a:t>
            </a:r>
          </a:p>
          <a:p>
            <a:r>
              <a:rPr lang="en-GB" dirty="0" smtClean="0"/>
              <a:t>Contact sport</a:t>
            </a:r>
          </a:p>
          <a:p>
            <a:r>
              <a:rPr lang="en-GB" dirty="0" smtClean="0"/>
              <a:t>Visibility – working from home</a:t>
            </a:r>
          </a:p>
          <a:p>
            <a:r>
              <a:rPr lang="en-GB" dirty="0" smtClean="0"/>
              <a:t>This definition – management is about budgeting, planning, organising, staffing and controlling and problem-solving</a:t>
            </a:r>
          </a:p>
          <a:p>
            <a:r>
              <a:rPr lang="en-GB" dirty="0" smtClean="0"/>
              <a:t>Leadership is more liberating – ‘enhancing others to higher levels of performance</a:t>
            </a:r>
            <a:endParaRPr lang="en-GB" dirty="0"/>
          </a:p>
        </p:txBody>
      </p:sp>
      <p:sp>
        <p:nvSpPr>
          <p:cNvPr id="4" name="Slide Number Placeholder 3"/>
          <p:cNvSpPr>
            <a:spLocks noGrp="1"/>
          </p:cNvSpPr>
          <p:nvPr>
            <p:ph type="sldNum" sz="quarter" idx="10"/>
          </p:nvPr>
        </p:nvSpPr>
        <p:spPr/>
        <p:txBody>
          <a:bodyPr/>
          <a:lstStyle/>
          <a:p>
            <a:fld id="{6693E8F7-E7A6-4623-AEFB-E115BBCB503F}" type="slidenum">
              <a:rPr lang="en-GB" smtClean="0"/>
              <a:pPr/>
              <a:t>6</a:t>
            </a:fld>
            <a:endParaRPr lang="en-GB"/>
          </a:p>
        </p:txBody>
      </p:sp>
    </p:spTree>
    <p:extLst>
      <p:ext uri="{BB962C8B-B14F-4D97-AF65-F5344CB8AC3E}">
        <p14:creationId xmlns:p14="http://schemas.microsoft.com/office/powerpoint/2010/main" val="222645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it clear that leadership spans</a:t>
            </a:r>
            <a:r>
              <a:rPr lang="en-GB" baseline="0" dirty="0" smtClean="0"/>
              <a:t> across all levels of an organisation – from porter to CEO.</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43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10</a:t>
            </a:fld>
            <a:endParaRPr lang="en-GB" dirty="0"/>
          </a:p>
        </p:txBody>
      </p:sp>
    </p:spTree>
    <p:extLst>
      <p:ext uri="{BB962C8B-B14F-4D97-AF65-F5344CB8AC3E}">
        <p14:creationId xmlns:p14="http://schemas.microsoft.com/office/powerpoint/2010/main" val="270495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11</a:t>
            </a:fld>
            <a:endParaRPr lang="en-GB" dirty="0"/>
          </a:p>
        </p:txBody>
      </p:sp>
    </p:spTree>
    <p:extLst>
      <p:ext uri="{BB962C8B-B14F-4D97-AF65-F5344CB8AC3E}">
        <p14:creationId xmlns:p14="http://schemas.microsoft.com/office/powerpoint/2010/main" val="229356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Absolutely</a:t>
            </a:r>
            <a:r>
              <a:rPr lang="en-GB" baseline="0" dirty="0" smtClean="0"/>
              <a:t> key therefore, that we don’t just focus on clinical skills.</a:t>
            </a:r>
          </a:p>
          <a:p>
            <a:endParaRPr lang="en-GB" baseline="0" dirty="0" smtClean="0"/>
          </a:p>
          <a:p>
            <a:r>
              <a:rPr lang="en-GB" baseline="0" dirty="0" smtClean="0"/>
              <a:t>We are all guilty of it. We qualify, we get out there and just want to improve as a clinician.  BUT, don’t neglect the skills you need to progress professionally, as a leader.</a:t>
            </a:r>
          </a:p>
          <a:p>
            <a:endParaRPr lang="en-GB" baseline="0" dirty="0" smtClean="0"/>
          </a:p>
          <a:p>
            <a:r>
              <a:rPr lang="en-GB" baseline="0" dirty="0" smtClean="0"/>
              <a:t>JUST as important that we have expert leaders, as well as expert clinicians, as without LEADERS, we will have no VOICE, and therefore no PROFESSION. </a:t>
            </a:r>
            <a:endParaRPr lang="en-US" dirty="0"/>
          </a:p>
        </p:txBody>
      </p:sp>
      <p:sp>
        <p:nvSpPr>
          <p:cNvPr id="4" name="Slide Number Placeholder 3"/>
          <p:cNvSpPr>
            <a:spLocks noGrp="1"/>
          </p:cNvSpPr>
          <p:nvPr>
            <p:ph type="sldNum" sz="quarter" idx="10"/>
          </p:nvPr>
        </p:nvSpPr>
        <p:spPr/>
        <p:txBody>
          <a:bodyPr/>
          <a:lstStyle/>
          <a:p>
            <a:fld id="{2D65D68C-EE3A-3248-AF17-0A8430663CAF}" type="slidenum">
              <a:rPr lang="en-US" smtClean="0"/>
              <a:t>12</a:t>
            </a:fld>
            <a:endParaRPr lang="en-US"/>
          </a:p>
        </p:txBody>
      </p:sp>
    </p:spTree>
    <p:extLst>
      <p:ext uri="{BB962C8B-B14F-4D97-AF65-F5344CB8AC3E}">
        <p14:creationId xmlns:p14="http://schemas.microsoft.com/office/powerpoint/2010/main" val="291401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are about to graduate, into one of the best career professions, in the UK.</a:t>
            </a:r>
          </a:p>
          <a:p>
            <a:endParaRPr lang="en-GB" baseline="0" dirty="0" smtClean="0"/>
          </a:p>
          <a:p>
            <a:r>
              <a:rPr lang="en-GB" baseline="0" dirty="0" smtClean="0"/>
              <a:t>Your skillset gives you;</a:t>
            </a:r>
          </a:p>
          <a:p>
            <a:endParaRPr lang="en-GB" baseline="0" dirty="0" smtClean="0"/>
          </a:p>
          <a:p>
            <a:r>
              <a:rPr lang="en-GB" baseline="0" dirty="0" smtClean="0"/>
              <a:t>OPPORTUNITY &amp; CHOICE</a:t>
            </a:r>
          </a:p>
          <a:p>
            <a:endParaRPr lang="en-GB" baseline="0" dirty="0" smtClean="0"/>
          </a:p>
          <a:p>
            <a:r>
              <a:rPr lang="en-GB" baseline="0" dirty="0" smtClean="0"/>
              <a:t>You could work in all the different sectors.  In lots of different jobs, as you are developing a skillset that EMPLOYERS WANT.</a:t>
            </a:r>
          </a:p>
          <a:p>
            <a:endParaRPr lang="en-GB" baseline="0" dirty="0" smtClean="0"/>
          </a:p>
          <a:p>
            <a:pPr marL="171450" indent="-171450">
              <a:buFontTx/>
              <a:buChar char="-"/>
            </a:pPr>
            <a:r>
              <a:rPr lang="en-GB" baseline="0" dirty="0" smtClean="0"/>
              <a:t>Problem solving</a:t>
            </a:r>
          </a:p>
          <a:p>
            <a:pPr marL="171450" indent="-171450">
              <a:buFontTx/>
              <a:buChar char="-"/>
            </a:pPr>
            <a:r>
              <a:rPr lang="en-GB" baseline="0" dirty="0" smtClean="0"/>
              <a:t>Reasoning</a:t>
            </a:r>
          </a:p>
          <a:p>
            <a:pPr marL="171450" indent="-171450">
              <a:buFontTx/>
              <a:buChar char="-"/>
            </a:pPr>
            <a:r>
              <a:rPr lang="en-GB" baseline="0" dirty="0" smtClean="0"/>
              <a:t>People skills</a:t>
            </a:r>
          </a:p>
          <a:p>
            <a:pPr marL="171450" indent="-171450">
              <a:buFontTx/>
              <a:buChar char="-"/>
            </a:pPr>
            <a:r>
              <a:rPr lang="en-GB" baseline="0" dirty="0" smtClean="0"/>
              <a:t>Communication</a:t>
            </a:r>
          </a:p>
          <a:p>
            <a:pPr marL="171450" indent="-171450">
              <a:buFontTx/>
              <a:buChar char="-"/>
            </a:pPr>
            <a:r>
              <a:rPr lang="en-GB" baseline="0" dirty="0" smtClean="0"/>
              <a:t>Innovation</a:t>
            </a:r>
          </a:p>
          <a:p>
            <a:pPr marL="171450" indent="-171450">
              <a:buFontTx/>
              <a:buChar char="-"/>
            </a:pPr>
            <a:r>
              <a:rPr lang="en-GB" baseline="0" dirty="0" smtClean="0"/>
              <a:t>Analytical</a:t>
            </a:r>
          </a:p>
          <a:p>
            <a:pPr marL="171450" indent="-171450">
              <a:buFontTx/>
              <a:buChar char="-"/>
            </a:pPr>
            <a:r>
              <a:rPr lang="en-GB" baseline="0" dirty="0" smtClean="0"/>
              <a:t>Design</a:t>
            </a:r>
          </a:p>
          <a:p>
            <a:pPr marL="171450" indent="-171450">
              <a:buFontTx/>
              <a:buChar char="-"/>
            </a:pPr>
            <a:r>
              <a:rPr lang="en-GB" baseline="0" dirty="0" smtClean="0"/>
              <a:t>Logical thinking</a:t>
            </a:r>
          </a:p>
          <a:p>
            <a:pPr marL="171450" indent="-171450">
              <a:buFontTx/>
              <a:buChar char="-"/>
            </a:pPr>
            <a:r>
              <a:rPr lang="en-GB" baseline="0" dirty="0" smtClean="0"/>
              <a:t>Emotional intelligence</a:t>
            </a:r>
          </a:p>
          <a:p>
            <a:pPr marL="171450" indent="-171450">
              <a:buFontTx/>
              <a:buChar char="-"/>
            </a:pPr>
            <a:r>
              <a:rPr lang="en-GB" baseline="0" dirty="0" smtClean="0"/>
              <a:t>Empathy</a:t>
            </a:r>
          </a:p>
          <a:p>
            <a:endParaRPr lang="en-GB" baseline="0" dirty="0" smtClean="0"/>
          </a:p>
          <a:p>
            <a:r>
              <a:rPr lang="en-GB" baseline="0" dirty="0" smtClean="0"/>
              <a:t>Many physiotherapists work as CEOs (Hillingdon CEO is a physio – one of the longest (if not the longest) running CEO in the NHS at present – you may have other examples.</a:t>
            </a:r>
          </a:p>
          <a:p>
            <a:endParaRPr lang="en-GB" baseline="0" dirty="0" smtClean="0"/>
          </a:p>
          <a:p>
            <a:r>
              <a:rPr lang="en-GB" baseline="0" dirty="0" smtClean="0"/>
              <a:t>Physios work in government, as teachers, as chief inspectors and superintendent police officers.</a:t>
            </a:r>
          </a:p>
          <a:p>
            <a:endParaRPr lang="en-GB" baseline="0" dirty="0" smtClean="0"/>
          </a:p>
          <a:p>
            <a:r>
              <a:rPr lang="en-GB" baseline="0" dirty="0" smtClean="0"/>
              <a:t>Wherever you end up </a:t>
            </a:r>
            <a:r>
              <a:rPr lang="en-GB" b="1" baseline="0" dirty="0" smtClean="0"/>
              <a:t>– you will take your physiotherapy identity with you and the dialogue.</a:t>
            </a:r>
          </a:p>
        </p:txBody>
      </p:sp>
      <p:sp>
        <p:nvSpPr>
          <p:cNvPr id="4" name="Slide Number Placeholder 3"/>
          <p:cNvSpPr>
            <a:spLocks noGrp="1"/>
          </p:cNvSpPr>
          <p:nvPr>
            <p:ph type="sldNum" sz="quarter" idx="10"/>
          </p:nvPr>
        </p:nvSpPr>
        <p:spPr/>
        <p:txBody>
          <a:bodyPr/>
          <a:lstStyle/>
          <a:p>
            <a:fld id="{2D65D68C-EE3A-3248-AF17-0A8430663CAF}" type="slidenum">
              <a:rPr lang="en-US" smtClean="0"/>
              <a:t>13</a:t>
            </a:fld>
            <a:endParaRPr lang="en-US"/>
          </a:p>
        </p:txBody>
      </p:sp>
    </p:spTree>
    <p:extLst>
      <p:ext uri="{BB962C8B-B14F-4D97-AF65-F5344CB8AC3E}">
        <p14:creationId xmlns:p14="http://schemas.microsoft.com/office/powerpoint/2010/main" val="197689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Bolt </a:t>
            </a:r>
            <a:r>
              <a:rPr lang="en-GB" dirty="0" err="1" smtClean="0"/>
              <a:t>ons</a:t>
            </a:r>
            <a:r>
              <a:rPr lang="en-GB" dirty="0" smtClean="0"/>
              <a:t> – ‘different’ things that can ‘add’ to your leadership journey</a:t>
            </a:r>
            <a:r>
              <a:rPr lang="en-GB" baseline="0" dirty="0" smtClean="0"/>
              <a:t> – build your skills, and fill the gaps in your development.</a:t>
            </a:r>
          </a:p>
          <a:p>
            <a:endParaRPr lang="en-GB" baseline="0" dirty="0" smtClean="0"/>
          </a:p>
          <a:p>
            <a:r>
              <a:rPr lang="en-GB" baseline="0" dirty="0" smtClean="0"/>
              <a:t>These all ADD to you and allow you to tick the boxes and give examples for personal specs.</a:t>
            </a:r>
            <a:endParaRPr lang="en-GB" dirty="0" smtClean="0"/>
          </a:p>
          <a:p>
            <a:endParaRPr lang="en-GB" dirty="0" smtClean="0"/>
          </a:p>
          <a:p>
            <a:endParaRPr lang="en-GB" dirty="0" smtClean="0"/>
          </a:p>
          <a:p>
            <a:r>
              <a:rPr lang="en-GB" dirty="0" smtClean="0"/>
              <a:t>Board positions</a:t>
            </a:r>
            <a:r>
              <a:rPr lang="en-GB" baseline="0" dirty="0" smtClean="0"/>
              <a:t> – ERNs, PNs, Council, Charity</a:t>
            </a:r>
          </a:p>
          <a:p>
            <a:r>
              <a:rPr lang="en-GB" baseline="0" dirty="0" smtClean="0"/>
              <a:t>School or other organisation Governor</a:t>
            </a:r>
          </a:p>
          <a:p>
            <a:r>
              <a:rPr lang="en-GB" baseline="0" dirty="0" smtClean="0"/>
              <a:t>Non exec roles</a:t>
            </a:r>
          </a:p>
          <a:p>
            <a:r>
              <a:rPr lang="en-GB" baseline="0" dirty="0" smtClean="0"/>
              <a:t>Charity trustee etc.</a:t>
            </a:r>
          </a:p>
          <a:p>
            <a:r>
              <a:rPr lang="en-GB" baseline="0" dirty="0" smtClean="0"/>
              <a:t>Cross sector experience</a:t>
            </a:r>
          </a:p>
          <a:p>
            <a:r>
              <a:rPr lang="en-GB" baseline="0" dirty="0" smtClean="0"/>
              <a:t>Voluntary experience</a:t>
            </a:r>
          </a:p>
          <a:p>
            <a:r>
              <a:rPr lang="en-GB" baseline="0" dirty="0" smtClean="0"/>
              <a:t>Consultation groups</a:t>
            </a:r>
          </a:p>
          <a:p>
            <a:r>
              <a:rPr lang="en-GB" baseline="0" dirty="0" smtClean="0"/>
              <a:t>Patient groups</a:t>
            </a:r>
          </a:p>
          <a:p>
            <a:endParaRPr lang="en-US" dirty="0"/>
          </a:p>
        </p:txBody>
      </p:sp>
      <p:sp>
        <p:nvSpPr>
          <p:cNvPr id="4" name="Slide Number Placeholder 3"/>
          <p:cNvSpPr>
            <a:spLocks noGrp="1"/>
          </p:cNvSpPr>
          <p:nvPr>
            <p:ph type="sldNum" sz="quarter" idx="10"/>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288989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12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745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44869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3041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9" name="Picture 8" descr="CSP MASTER LOGO cmyk.eps"/>
          <p:cNvPicPr>
            <a:picLocks noChangeAspect="1"/>
          </p:cNvPicPr>
          <p:nvPr/>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11165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7" name="Picture 6" descr="CSP MASTER LOGO cmyk.eps"/>
          <p:cNvPicPr>
            <a:picLocks noChangeAspect="1"/>
          </p:cNvPicPr>
          <p:nvPr/>
        </p:nvPicPr>
        <p:blipFill>
          <a:blip r:embed="rId2" cstate="print"/>
          <a:stretch>
            <a:fillRect/>
          </a:stretch>
        </p:blipFill>
        <p:spPr>
          <a:xfrm>
            <a:off x="304800" y="228601"/>
            <a:ext cx="2133600" cy="927075"/>
          </a:xfrm>
          <a:prstGeom prst="rect">
            <a:avLst/>
          </a:prstGeom>
        </p:spPr>
      </p:pic>
      <p:pic>
        <p:nvPicPr>
          <p:cNvPr id="9" name="Picture 8"/>
          <p:cNvPicPr>
            <a:picLocks noChangeAspect="1"/>
          </p:cNvPicPr>
          <p:nvPr/>
        </p:nvPicPr>
        <p:blipFill>
          <a:blip r:embed="rId3" cstate="print"/>
          <a:stretch>
            <a:fillRect/>
          </a:stretch>
        </p:blipFill>
        <p:spPr>
          <a:xfrm>
            <a:off x="9492344" y="334028"/>
            <a:ext cx="3929299" cy="6257272"/>
          </a:xfrm>
          <a:prstGeom prst="rect">
            <a:avLst/>
          </a:prstGeom>
        </p:spPr>
      </p:pic>
    </p:spTree>
    <p:extLst>
      <p:ext uri="{BB962C8B-B14F-4D97-AF65-F5344CB8AC3E}">
        <p14:creationId xmlns:p14="http://schemas.microsoft.com/office/powerpoint/2010/main" val="184953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7" name="Picture 6" descr="CSP MASTER LOGO cmyk.eps"/>
          <p:cNvPicPr>
            <a:picLocks noChangeAspect="1"/>
          </p:cNvPicPr>
          <p:nvPr/>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57470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000505"/>
            <a:ext cx="103632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8" name="Picture 7" descr="CSP MASTER LOGO cmyk.eps"/>
          <p:cNvPicPr>
            <a:picLocks noChangeAspect="1"/>
          </p:cNvPicPr>
          <p:nvPr/>
        </p:nvPicPr>
        <p:blipFill>
          <a:blip r:embed="rId2" cstate="print"/>
          <a:stretch>
            <a:fillRect/>
          </a:stretch>
        </p:blipFill>
        <p:spPr>
          <a:xfrm>
            <a:off x="304800" y="228600"/>
            <a:ext cx="5689600" cy="2472200"/>
          </a:xfrm>
          <a:prstGeom prst="rect">
            <a:avLst/>
          </a:prstGeom>
        </p:spPr>
      </p:pic>
    </p:spTree>
    <p:extLst>
      <p:ext uri="{BB962C8B-B14F-4D97-AF65-F5344CB8AC3E}">
        <p14:creationId xmlns:p14="http://schemas.microsoft.com/office/powerpoint/2010/main" val="193566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525A4-3DB4-4270-A4C3-538A02C236C4}"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B2316-CACB-4CEC-BE2B-EBAC0E250AF3}" type="slidenum">
              <a:rPr lang="en-GB" smtClean="0"/>
              <a:t>‹#›</a:t>
            </a:fld>
            <a:endParaRPr lang="en-GB"/>
          </a:p>
        </p:txBody>
      </p:sp>
      <p:pic>
        <p:nvPicPr>
          <p:cNvPr id="8" name="Picture 7"/>
          <p:cNvPicPr>
            <a:picLocks noChangeAspect="1"/>
          </p:cNvPicPr>
          <p:nvPr/>
        </p:nvPicPr>
        <p:blipFill>
          <a:blip r:embed="rId2" cstate="print"/>
          <a:stretch>
            <a:fillRect/>
          </a:stretch>
        </p:blipFill>
        <p:spPr>
          <a:xfrm>
            <a:off x="6918656" y="1690175"/>
            <a:ext cx="5273345" cy="5157192"/>
          </a:xfrm>
          <a:prstGeom prst="rect">
            <a:avLst/>
          </a:prstGeom>
        </p:spPr>
      </p:pic>
      <p:pic>
        <p:nvPicPr>
          <p:cNvPr id="9" name="Picture 8" descr="CSP MASTER LOGO cmyk.eps"/>
          <p:cNvPicPr>
            <a:picLocks noChangeAspect="1"/>
          </p:cNvPicPr>
          <p:nvPr/>
        </p:nvPicPr>
        <p:blipFill>
          <a:blip r:embed="rId3" cstate="print"/>
          <a:stretch>
            <a:fillRect/>
          </a:stretch>
        </p:blipFill>
        <p:spPr>
          <a:xfrm>
            <a:off x="304800" y="228601"/>
            <a:ext cx="2133600" cy="927075"/>
          </a:xfrm>
          <a:prstGeom prst="rect">
            <a:avLst/>
          </a:prstGeom>
        </p:spPr>
      </p:pic>
      <p:sp>
        <p:nvSpPr>
          <p:cNvPr id="11" name="Text Placeholder 10"/>
          <p:cNvSpPr>
            <a:spLocks noGrp="1"/>
          </p:cNvSpPr>
          <p:nvPr>
            <p:ph type="body" sz="quarter" idx="13"/>
          </p:nvPr>
        </p:nvSpPr>
        <p:spPr>
          <a:xfrm>
            <a:off x="666749" y="1279393"/>
            <a:ext cx="6293347"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Edit Master text styles</a:t>
            </a:r>
          </a:p>
        </p:txBody>
      </p:sp>
      <p:sp>
        <p:nvSpPr>
          <p:cNvPr id="13" name="Text Placeholder 12"/>
          <p:cNvSpPr>
            <a:spLocks noGrp="1"/>
          </p:cNvSpPr>
          <p:nvPr>
            <p:ph type="body" sz="quarter" idx="14"/>
          </p:nvPr>
        </p:nvSpPr>
        <p:spPr>
          <a:xfrm>
            <a:off x="666751" y="2643189"/>
            <a:ext cx="6293345"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552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C8525A4-3DB4-4270-A4C3-538A02C236C4}" type="datetimeFigureOut">
              <a:rPr lang="en-GB" smtClean="0"/>
              <a:t>29/06/2018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7B2316-CACB-4CEC-BE2B-EBAC0E250AF3}" type="slidenum">
              <a:rPr lang="en-GB" smtClean="0"/>
              <a:t>‹#›</a:t>
            </a:fld>
            <a:endParaRPr lang="en-GB"/>
          </a:p>
        </p:txBody>
      </p:sp>
      <p:sp>
        <p:nvSpPr>
          <p:cNvPr id="10" name="Content Placeholder 2"/>
          <p:cNvSpPr>
            <a:spLocks noGrp="1"/>
          </p:cNvSpPr>
          <p:nvPr>
            <p:ph idx="1"/>
          </p:nvPr>
        </p:nvSpPr>
        <p:spPr>
          <a:xfrm>
            <a:off x="609600" y="3230563"/>
            <a:ext cx="10972800" cy="2698768"/>
          </a:xfrm>
        </p:spPr>
        <p:txBody>
          <a:bodyPr/>
          <a:lstStyle/>
          <a:p>
            <a:pPr lvl="0"/>
            <a:r>
              <a:rPr lang="en-US" smtClean="0">
                <a:latin typeface="Arial"/>
                <a:cs typeface="Arial"/>
              </a:rPr>
              <a:t>Edit Master text styles</a:t>
            </a:r>
          </a:p>
        </p:txBody>
      </p:sp>
      <p:sp>
        <p:nvSpPr>
          <p:cNvPr id="11" name="Title 1"/>
          <p:cNvSpPr>
            <a:spLocks noGrp="1"/>
          </p:cNvSpPr>
          <p:nvPr>
            <p:ph type="title" hasCustomPrompt="1"/>
          </p:nvPr>
        </p:nvSpPr>
        <p:spPr>
          <a:xfrm>
            <a:off x="609600" y="1905000"/>
            <a:ext cx="109728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p:nvPicPr>
        <p:blipFill>
          <a:blip r:embed="rId2" cstate="print"/>
          <a:stretch>
            <a:fillRect/>
          </a:stretch>
        </p:blipFill>
        <p:spPr>
          <a:xfrm>
            <a:off x="5423926" y="-603448"/>
            <a:ext cx="9672324" cy="9842500"/>
          </a:xfrm>
          <a:prstGeom prst="rect">
            <a:avLst/>
          </a:prstGeom>
        </p:spPr>
      </p:pic>
      <p:pic>
        <p:nvPicPr>
          <p:cNvPr id="13" name="Picture 12" descr="CSP MASTER LOGO cmyk.eps"/>
          <p:cNvPicPr>
            <a:picLocks noChangeAspect="1"/>
          </p:cNvPicPr>
          <p:nvPr/>
        </p:nvPicPr>
        <p:blipFill>
          <a:blip r:embed="rId3" cstate="print"/>
          <a:stretch>
            <a:fillRect/>
          </a:stretch>
        </p:blipFill>
        <p:spPr>
          <a:xfrm>
            <a:off x="304800" y="152401"/>
            <a:ext cx="2133600" cy="927075"/>
          </a:xfrm>
          <a:prstGeom prst="rect">
            <a:avLst/>
          </a:prstGeom>
        </p:spPr>
      </p:pic>
    </p:spTree>
    <p:extLst>
      <p:ext uri="{BB962C8B-B14F-4D97-AF65-F5344CB8AC3E}">
        <p14:creationId xmlns:p14="http://schemas.microsoft.com/office/powerpoint/2010/main" val="3015152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8525A4-3DB4-4270-A4C3-538A02C236C4}" type="datetimeFigureOut">
              <a:rPr lang="en-GB" smtClean="0"/>
              <a:t>29/06/2018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7B2316-CACB-4CEC-BE2B-EBAC0E250AF3}" type="slidenum">
              <a:rPr lang="en-GB" smtClean="0"/>
              <a:t>‹#›</a:t>
            </a:fld>
            <a:endParaRPr lang="en-GB"/>
          </a:p>
        </p:txBody>
      </p:sp>
      <p:pic>
        <p:nvPicPr>
          <p:cNvPr id="7" name="Picture 6" descr="CSP MASTER LOGO cmyk.eps"/>
          <p:cNvPicPr>
            <a:picLocks noChangeAspect="1"/>
          </p:cNvPicPr>
          <p:nvPr/>
        </p:nvPicPr>
        <p:blipFill>
          <a:blip r:embed="rId2" cstate="print"/>
          <a:stretch>
            <a:fillRect/>
          </a:stretch>
        </p:blipFill>
        <p:spPr>
          <a:xfrm>
            <a:off x="304800" y="152401"/>
            <a:ext cx="2133600" cy="927075"/>
          </a:xfrm>
          <a:prstGeom prst="rect">
            <a:avLst/>
          </a:prstGeom>
        </p:spPr>
      </p:pic>
      <p:pic>
        <p:nvPicPr>
          <p:cNvPr id="8" name="Picture 7"/>
          <p:cNvPicPr>
            <a:picLocks noChangeAspect="1"/>
          </p:cNvPicPr>
          <p:nvPr/>
        </p:nvPicPr>
        <p:blipFill>
          <a:blip r:embed="rId3" cstate="print"/>
          <a:stretch>
            <a:fillRect/>
          </a:stretch>
        </p:blipFill>
        <p:spPr>
          <a:xfrm>
            <a:off x="2032000" y="152400"/>
            <a:ext cx="9772952" cy="10261600"/>
          </a:xfrm>
          <a:prstGeom prst="rect">
            <a:avLst/>
          </a:prstGeom>
        </p:spPr>
      </p:pic>
    </p:spTree>
    <p:extLst>
      <p:ext uri="{BB962C8B-B14F-4D97-AF65-F5344CB8AC3E}">
        <p14:creationId xmlns:p14="http://schemas.microsoft.com/office/powerpoint/2010/main" val="425960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25A4-3DB4-4270-A4C3-538A02C236C4}" type="datetimeFigureOut">
              <a:rPr lang="en-GB" smtClean="0"/>
              <a:t>29/06/2018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7B2316-CACB-4CEC-BE2B-EBAC0E250AF3}" type="slidenum">
              <a:rPr lang="en-GB" smtClean="0"/>
              <a:t>‹#›</a:t>
            </a:fld>
            <a:endParaRPr lang="en-GB"/>
          </a:p>
        </p:txBody>
      </p:sp>
      <p:pic>
        <p:nvPicPr>
          <p:cNvPr id="5" name="Picture 4" descr="CSP MASTER LOGO cmyk.eps"/>
          <p:cNvPicPr>
            <a:picLocks noChangeAspect="1"/>
          </p:cNvPicPr>
          <p:nvPr/>
        </p:nvPicPr>
        <p:blipFill>
          <a:blip r:embed="rId2" cstate="print"/>
          <a:stretch>
            <a:fillRect/>
          </a:stretch>
        </p:blipFill>
        <p:spPr>
          <a:xfrm>
            <a:off x="304800" y="228600"/>
            <a:ext cx="5689600" cy="2472200"/>
          </a:xfrm>
          <a:prstGeom prst="rect">
            <a:avLst/>
          </a:prstGeom>
        </p:spPr>
      </p:pic>
      <p:sp>
        <p:nvSpPr>
          <p:cNvPr id="7" name="Text Placeholder 6"/>
          <p:cNvSpPr>
            <a:spLocks noGrp="1"/>
          </p:cNvSpPr>
          <p:nvPr>
            <p:ph type="body" sz="quarter" idx="13"/>
          </p:nvPr>
        </p:nvSpPr>
        <p:spPr>
          <a:xfrm>
            <a:off x="761963" y="2928939"/>
            <a:ext cx="10763325"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19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93638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525A4-3DB4-4270-A4C3-538A02C236C4}"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B2316-CACB-4CEC-BE2B-EBAC0E250AF3}" type="slidenum">
              <a:rPr lang="en-GB" smtClean="0"/>
              <a:t>‹#›</a:t>
            </a:fld>
            <a:endParaRPr lang="en-GB"/>
          </a:p>
        </p:txBody>
      </p:sp>
      <p:pic>
        <p:nvPicPr>
          <p:cNvPr id="8" name="Picture 7" descr="CSP MASTER LOGO cmyk.eps"/>
          <p:cNvPicPr>
            <a:picLocks noChangeAspect="1"/>
          </p:cNvPicPr>
          <p:nvPr/>
        </p:nvPicPr>
        <p:blipFill>
          <a:blip r:embed="rId2" cstate="print"/>
          <a:stretch>
            <a:fillRect/>
          </a:stretch>
        </p:blipFill>
        <p:spPr>
          <a:xfrm>
            <a:off x="304800" y="152401"/>
            <a:ext cx="2133600" cy="927075"/>
          </a:xfrm>
          <a:prstGeom prst="rect">
            <a:avLst/>
          </a:prstGeom>
        </p:spPr>
      </p:pic>
      <p:pic>
        <p:nvPicPr>
          <p:cNvPr id="9" name="Picture 8"/>
          <p:cNvPicPr>
            <a:picLocks noChangeAspect="1"/>
          </p:cNvPicPr>
          <p:nvPr/>
        </p:nvPicPr>
        <p:blipFill>
          <a:blip r:embed="rId3" cstate="print"/>
          <a:stretch>
            <a:fillRect/>
          </a:stretch>
        </p:blipFill>
        <p:spPr>
          <a:xfrm>
            <a:off x="856342" y="1513114"/>
            <a:ext cx="7078133" cy="2413000"/>
          </a:xfrm>
          <a:prstGeom prst="rect">
            <a:avLst/>
          </a:prstGeom>
        </p:spPr>
      </p:pic>
    </p:spTree>
    <p:extLst>
      <p:ext uri="{BB962C8B-B14F-4D97-AF65-F5344CB8AC3E}">
        <p14:creationId xmlns:p14="http://schemas.microsoft.com/office/powerpoint/2010/main" val="17737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525A4-3DB4-4270-A4C3-538A02C236C4}"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B2316-CACB-4CEC-BE2B-EBAC0E250AF3}" type="slidenum">
              <a:rPr lang="en-GB" smtClean="0"/>
              <a:t>‹#›</a:t>
            </a:fld>
            <a:endParaRPr lang="en-GB"/>
          </a:p>
        </p:txBody>
      </p:sp>
      <p:pic>
        <p:nvPicPr>
          <p:cNvPr id="8" name="Picture 7"/>
          <p:cNvPicPr>
            <a:picLocks noChangeAspect="1"/>
          </p:cNvPicPr>
          <p:nvPr/>
        </p:nvPicPr>
        <p:blipFill>
          <a:blip r:embed="rId2" cstate="print"/>
          <a:stretch>
            <a:fillRect/>
          </a:stretch>
        </p:blipFill>
        <p:spPr>
          <a:xfrm>
            <a:off x="2518992" y="721161"/>
            <a:ext cx="11176000" cy="7315200"/>
          </a:xfrm>
          <a:prstGeom prst="rect">
            <a:avLst/>
          </a:prstGeom>
        </p:spPr>
      </p:pic>
      <p:pic>
        <p:nvPicPr>
          <p:cNvPr id="9" name="Picture 8" descr="CSP MASTER LOGO cmyk.eps"/>
          <p:cNvPicPr>
            <a:picLocks noChangeAspect="1"/>
          </p:cNvPicPr>
          <p:nvPr/>
        </p:nvPicPr>
        <p:blipFill>
          <a:blip r:embed="rId3"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563182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9" name="Picture 8" descr="CSP MASTER LOGO cmyk.eps"/>
          <p:cNvPicPr>
            <a:picLocks noChangeAspect="1"/>
          </p:cNvPicPr>
          <p:nvPr/>
        </p:nvPicPr>
        <p:blipFill>
          <a:blip r:embed="rId2" cstate="print"/>
          <a:stretch>
            <a:fillRect/>
          </a:stretch>
        </p:blipFill>
        <p:spPr>
          <a:xfrm>
            <a:off x="304800" y="228600"/>
            <a:ext cx="4384227" cy="1905000"/>
          </a:xfrm>
          <a:prstGeom prst="rect">
            <a:avLst/>
          </a:prstGeom>
        </p:spPr>
      </p:pic>
      <p:sp>
        <p:nvSpPr>
          <p:cNvPr id="12" name="Title 1"/>
          <p:cNvSpPr txBox="1">
            <a:spLocks/>
          </p:cNvSpPr>
          <p:nvPr/>
        </p:nvSpPr>
        <p:spPr>
          <a:xfrm>
            <a:off x="5486400" y="5410200"/>
            <a:ext cx="8940800" cy="1828800"/>
          </a:xfrm>
          <a:prstGeom prst="rect">
            <a:avLst/>
          </a:prstGeom>
        </p:spPr>
        <p:txBody>
          <a:bodyPr vert="horz" lIns="91440" tIns="45720" rIns="91440" bIns="45720" rtlCol="0" anchor="ctr">
            <a:normAutofit/>
          </a:bodyPr>
          <a:lstStyle/>
          <a:p>
            <a:r>
              <a:rPr lang="en-US" sz="7200" b="1" baseline="30000" dirty="0" err="1"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857251" y="2286000"/>
            <a:ext cx="10477500"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978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525A4-3DB4-4270-A4C3-538A02C236C4}"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B2316-CACB-4CEC-BE2B-EBAC0E250AF3}" type="slidenum">
              <a:rPr lang="en-GB" smtClean="0"/>
              <a:t>‹#›</a:t>
            </a:fld>
            <a:endParaRPr lang="en-GB"/>
          </a:p>
        </p:txBody>
      </p:sp>
      <p:pic>
        <p:nvPicPr>
          <p:cNvPr id="7" name="Picture 6" descr="CSP MASTER LOGO cmyk.eps"/>
          <p:cNvPicPr>
            <a:picLocks noChangeAspect="1"/>
          </p:cNvPicPr>
          <p:nvPr/>
        </p:nvPicPr>
        <p:blipFill>
          <a:blip r:embed="rId2" cstate="print"/>
          <a:stretch>
            <a:fillRect/>
          </a:stretch>
        </p:blipFill>
        <p:spPr>
          <a:xfrm>
            <a:off x="2844800" y="1752600"/>
            <a:ext cx="6313285" cy="2743200"/>
          </a:xfrm>
          <a:prstGeom prst="rect">
            <a:avLst/>
          </a:prstGeom>
        </p:spPr>
      </p:pic>
    </p:spTree>
    <p:extLst>
      <p:ext uri="{BB962C8B-B14F-4D97-AF65-F5344CB8AC3E}">
        <p14:creationId xmlns:p14="http://schemas.microsoft.com/office/powerpoint/2010/main" val="1945527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797B2316-CACB-4CEC-BE2B-EBAC0E250AF3}" type="slidenum">
              <a:rPr lang="en-GB" smtClean="0"/>
              <a:t>‹#›</a:t>
            </a:fld>
            <a:endParaRPr lang="en-GB"/>
          </a:p>
        </p:txBody>
      </p:sp>
    </p:spTree>
    <p:extLst>
      <p:ext uri="{BB962C8B-B14F-4D97-AF65-F5344CB8AC3E}">
        <p14:creationId xmlns:p14="http://schemas.microsoft.com/office/powerpoint/2010/main" val="472750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solidFill>
            <a:srgbClr val="FFFFFF">
              <a:alpha val="85098"/>
            </a:srgbClr>
          </a:solidFill>
        </p:spPr>
        <p:txBody>
          <a:bodyPr/>
          <a:lstStyle>
            <a:lvl1pPr>
              <a:defRPr b="1">
                <a:solidFill>
                  <a:schemeClr val="tx1"/>
                </a:solidFill>
              </a:defRPr>
            </a:lvl1pPr>
          </a:lstStyle>
          <a:p>
            <a:fld id="{797B2316-CACB-4CEC-BE2B-EBAC0E250AF3}" type="slidenum">
              <a:rPr lang="en-GB" smtClean="0"/>
              <a:t>‹#›</a:t>
            </a:fld>
            <a:endParaRPr lang="en-GB"/>
          </a:p>
        </p:txBody>
      </p:sp>
    </p:spTree>
    <p:extLst>
      <p:ext uri="{BB962C8B-B14F-4D97-AF65-F5344CB8AC3E}">
        <p14:creationId xmlns:p14="http://schemas.microsoft.com/office/powerpoint/2010/main" val="197321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8525A4-3DB4-4270-A4C3-538A02C236C4}" type="datetimeFigureOut">
              <a:rPr lang="en-GB" smtClean="0"/>
              <a:t>29/06/2018</a:t>
            </a:fld>
            <a:endParaRPr lang="en-GB"/>
          </a:p>
        </p:txBody>
      </p:sp>
      <p:sp>
        <p:nvSpPr>
          <p:cNvPr id="8" name="Footer Placeholder 7"/>
          <p:cNvSpPr>
            <a:spLocks noGrp="1"/>
          </p:cNvSpPr>
          <p:nvPr>
            <p:ph type="ftr" sz="quarter" idx="11"/>
          </p:nvPr>
        </p:nvSpPr>
        <p:spPr/>
        <p:txBody>
          <a:bodyPr/>
          <a:lstStyle/>
          <a:p>
            <a:endParaRPr lang="en-GB"/>
          </a:p>
        </p:txBody>
      </p:sp>
      <p:sp>
        <p:nvSpPr>
          <p:cNvPr id="13" name="Slide Number Placeholder 5"/>
          <p:cNvSpPr>
            <a:spLocks noGrp="1"/>
          </p:cNvSpPr>
          <p:nvPr>
            <p:ph type="sldNum" sz="quarter" idx="12"/>
          </p:nvPr>
        </p:nvSpPr>
        <p:spPr>
          <a:xfrm>
            <a:off x="531812" y="787782"/>
            <a:ext cx="779767" cy="365125"/>
          </a:xfrm>
        </p:spPr>
        <p:txBody>
          <a:bodyPr/>
          <a:lstStyle/>
          <a:p>
            <a:fld id="{797B2316-CACB-4CEC-BE2B-EBAC0E250AF3}" type="slidenum">
              <a:rPr lang="en-GB" smtClean="0"/>
              <a:t>‹#›</a:t>
            </a:fld>
            <a:endParaRPr lang="en-GB"/>
          </a:p>
        </p:txBody>
      </p:sp>
    </p:spTree>
    <p:extLst>
      <p:ext uri="{BB962C8B-B14F-4D97-AF65-F5344CB8AC3E}">
        <p14:creationId xmlns:p14="http://schemas.microsoft.com/office/powerpoint/2010/main" val="3225203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25A4-3DB4-4270-A4C3-538A02C236C4}" type="datetimeFigureOut">
              <a:rPr lang="en-GB" smtClean="0"/>
              <a:t>29/06/2018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7B2316-CACB-4CEC-BE2B-EBAC0E250AF3}" type="slidenum">
              <a:rPr lang="en-GB" smtClean="0"/>
              <a:t>‹#›</a:t>
            </a:fld>
            <a:endParaRPr lang="en-GB"/>
          </a:p>
        </p:txBody>
      </p:sp>
    </p:spTree>
    <p:extLst>
      <p:ext uri="{BB962C8B-B14F-4D97-AF65-F5344CB8AC3E}">
        <p14:creationId xmlns:p14="http://schemas.microsoft.com/office/powerpoint/2010/main" val="412483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632037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41698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177854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992278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258711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590439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CD2EE-58CC-004C-A6A7-5F7B7AF5C2D2}" type="datetimeFigureOut">
              <a:rPr lang="en-US" smtClean="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19084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421665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6/29/2018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85738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6/29/2018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81497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6/29/2018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5139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30945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05268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6/29/2018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3432693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525A4-3DB4-4270-A4C3-538A02C236C4}" type="datetimeFigureOut">
              <a:rPr lang="en-GB" smtClean="0"/>
              <a:t>29/06/2018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B2316-CACB-4CEC-BE2B-EBAC0E250AF3}" type="slidenum">
              <a:rPr lang="en-GB" smtClean="0"/>
              <a:t>‹#›</a:t>
            </a:fld>
            <a:endParaRPr lang="en-GB"/>
          </a:p>
        </p:txBody>
      </p:sp>
      <p:pic>
        <p:nvPicPr>
          <p:cNvPr id="7" name="Picture 6"/>
          <p:cNvPicPr>
            <a:picLocks noChangeAspect="1"/>
          </p:cNvPicPr>
          <p:nvPr/>
        </p:nvPicPr>
        <p:blipFill>
          <a:blip r:embed="rId24" cstate="print"/>
          <a:srcRect t="28740"/>
          <a:stretch>
            <a:fillRect/>
          </a:stretch>
        </p:blipFill>
        <p:spPr>
          <a:xfrm>
            <a:off x="0" y="2492896"/>
            <a:ext cx="23097067" cy="11140516"/>
          </a:xfrm>
          <a:prstGeom prst="rect">
            <a:avLst/>
          </a:prstGeom>
        </p:spPr>
      </p:pic>
    </p:spTree>
    <p:extLst>
      <p:ext uri="{BB962C8B-B14F-4D97-AF65-F5344CB8AC3E}">
        <p14:creationId xmlns:p14="http://schemas.microsoft.com/office/powerpoint/2010/main" val="2618735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677" r:id="rId17"/>
    <p:sldLayoutId id="2147483678" r:id="rId18"/>
    <p:sldLayoutId id="2147483679" r:id="rId19"/>
    <p:sldLayoutId id="2147483681" r:id="rId20"/>
    <p:sldLayoutId id="2147483682" r:id="rId21"/>
    <p:sldLayoutId id="2147483713" r:id="rId22"/>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ddletonk@csp.org.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www.csp.org.uk/professional-union/practice/primary-car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emf"/><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http://prezi.com/dsdchvj9cwp3/?utm_campaign=share&amp;utm_medium=copy&amp;rc=ex0share"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image" Target="../media/image36.png"/><Relationship Id="rId16"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40.jp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microsoft.com/office/2007/relationships/hdphoto" Target="../media/hdphoto3.wdp"/><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085" y="2514600"/>
            <a:ext cx="8915399" cy="1388097"/>
          </a:xfrm>
        </p:spPr>
        <p:txBody>
          <a:bodyPr/>
          <a:lstStyle/>
          <a:p>
            <a:r>
              <a:rPr lang="en-GB" dirty="0" smtClean="0"/>
              <a:t>Leadership for a purpose</a:t>
            </a:r>
            <a:endParaRPr lang="en-GB" dirty="0"/>
          </a:p>
        </p:txBody>
      </p:sp>
      <p:sp>
        <p:nvSpPr>
          <p:cNvPr id="3" name="Subtitle 2"/>
          <p:cNvSpPr>
            <a:spLocks noGrp="1"/>
          </p:cNvSpPr>
          <p:nvPr>
            <p:ph type="subTitle" idx="1"/>
          </p:nvPr>
        </p:nvSpPr>
        <p:spPr>
          <a:xfrm>
            <a:off x="2064957" y="4740803"/>
            <a:ext cx="8915399" cy="1632848"/>
          </a:xfrm>
        </p:spPr>
        <p:txBody>
          <a:bodyPr>
            <a:normAutofit fontScale="85000" lnSpcReduction="20000"/>
          </a:bodyPr>
          <a:lstStyle/>
          <a:p>
            <a:r>
              <a:rPr lang="en-GB" sz="2000" dirty="0" smtClean="0"/>
              <a:t>Karen Middleton</a:t>
            </a:r>
          </a:p>
          <a:p>
            <a:r>
              <a:rPr lang="en-GB" dirty="0" smtClean="0"/>
              <a:t>Chief Executive, Chartered Society of Physiotherapy</a:t>
            </a:r>
          </a:p>
          <a:p>
            <a:r>
              <a:rPr lang="en-GB" dirty="0" smtClean="0">
                <a:hlinkClick r:id="rId2"/>
              </a:rPr>
              <a:t>middletonk@csp.org.uk</a:t>
            </a:r>
            <a:endParaRPr lang="en-GB" dirty="0" smtClean="0"/>
          </a:p>
          <a:p>
            <a:r>
              <a:rPr lang="en-GB" dirty="0" smtClean="0"/>
              <a:t>@</a:t>
            </a:r>
            <a:r>
              <a:rPr lang="en-GB" dirty="0" err="1" smtClean="0"/>
              <a:t>KMiddletonCSP</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66812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91544" y="1196753"/>
            <a:ext cx="8676456" cy="1368673"/>
          </a:xfrm>
        </p:spPr>
        <p:txBody>
          <a:bodyPr>
            <a:normAutofit/>
          </a:bodyPr>
          <a:lstStyle/>
          <a:p>
            <a:r>
              <a:rPr lang="en-GB" dirty="0" smtClean="0"/>
              <a:t>Lessons learnt – top tips!</a:t>
            </a:r>
            <a:endParaRPr lang="en-GB" dirty="0"/>
          </a:p>
        </p:txBody>
      </p:sp>
      <p:sp>
        <p:nvSpPr>
          <p:cNvPr id="4" name="Content Placeholder 3"/>
          <p:cNvSpPr>
            <a:spLocks noGrp="1"/>
          </p:cNvSpPr>
          <p:nvPr>
            <p:ph idx="1"/>
          </p:nvPr>
        </p:nvSpPr>
        <p:spPr>
          <a:xfrm>
            <a:off x="1981200" y="2132856"/>
            <a:ext cx="8229600" cy="4392488"/>
          </a:xfrm>
        </p:spPr>
        <p:txBody>
          <a:bodyPr>
            <a:normAutofit fontScale="25000" lnSpcReduction="20000"/>
          </a:bodyPr>
          <a:lstStyle/>
          <a:p>
            <a:r>
              <a:rPr lang="en-GB" sz="11600" dirty="0" smtClean="0"/>
              <a:t>Observe others and ‘notice’</a:t>
            </a:r>
          </a:p>
          <a:p>
            <a:r>
              <a:rPr lang="en-GB" sz="11600" dirty="0" smtClean="0"/>
              <a:t>Understand and take action to defeat the Imposter Syndrome</a:t>
            </a:r>
          </a:p>
          <a:p>
            <a:r>
              <a:rPr lang="en-GB" sz="11600" dirty="0"/>
              <a:t>Feedback is a gift – seek it out</a:t>
            </a:r>
          </a:p>
          <a:p>
            <a:r>
              <a:rPr lang="en-GB" sz="11600" dirty="0"/>
              <a:t>Develop emotional intelligence</a:t>
            </a:r>
          </a:p>
          <a:p>
            <a:r>
              <a:rPr lang="en-GB" sz="11600" dirty="0" smtClean="0"/>
              <a:t>Understand your impact on others</a:t>
            </a:r>
            <a:endParaRPr lang="en-GB" sz="11600" dirty="0"/>
          </a:p>
          <a:p>
            <a:r>
              <a:rPr lang="en-GB" sz="11600" dirty="0"/>
              <a:t>‘To thine own self be true’</a:t>
            </a:r>
          </a:p>
          <a:p>
            <a:r>
              <a:rPr lang="en-GB" sz="11600" dirty="0"/>
              <a:t>Don’t do it to be popular</a:t>
            </a:r>
          </a:p>
          <a:p>
            <a:r>
              <a:rPr lang="en-GB" sz="11600" dirty="0"/>
              <a:t>It’s about people, people, people</a:t>
            </a:r>
          </a:p>
          <a:p>
            <a:endParaRPr lang="en-GB" sz="11600" dirty="0" smtClean="0"/>
          </a:p>
          <a:p>
            <a:endParaRPr lang="en-GB" dirty="0"/>
          </a:p>
        </p:txBody>
      </p:sp>
    </p:spTree>
    <p:extLst>
      <p:ext uri="{BB962C8B-B14F-4D97-AF65-F5344CB8AC3E}">
        <p14:creationId xmlns:p14="http://schemas.microsoft.com/office/powerpoint/2010/main" val="3037658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91544" y="1196753"/>
            <a:ext cx="8676456" cy="1368673"/>
          </a:xfrm>
        </p:spPr>
        <p:txBody>
          <a:bodyPr>
            <a:normAutofit/>
          </a:bodyPr>
          <a:lstStyle/>
          <a:p>
            <a:r>
              <a:rPr lang="en-GB" dirty="0" smtClean="0"/>
              <a:t>Lessons learnt – top tips!</a:t>
            </a:r>
            <a:endParaRPr lang="en-GB" dirty="0"/>
          </a:p>
        </p:txBody>
      </p:sp>
      <p:sp>
        <p:nvSpPr>
          <p:cNvPr id="4" name="Content Placeholder 3"/>
          <p:cNvSpPr>
            <a:spLocks noGrp="1"/>
          </p:cNvSpPr>
          <p:nvPr>
            <p:ph idx="1"/>
          </p:nvPr>
        </p:nvSpPr>
        <p:spPr>
          <a:xfrm>
            <a:off x="1981200" y="2132855"/>
            <a:ext cx="8229600" cy="4541321"/>
          </a:xfrm>
        </p:spPr>
        <p:txBody>
          <a:bodyPr>
            <a:noAutofit/>
          </a:bodyPr>
          <a:lstStyle/>
          <a:p>
            <a:pPr>
              <a:spcBef>
                <a:spcPts val="0"/>
              </a:spcBef>
            </a:pPr>
            <a:r>
              <a:rPr lang="en-GB" dirty="0"/>
              <a:t>Learn to tell a story</a:t>
            </a:r>
          </a:p>
          <a:p>
            <a:pPr>
              <a:spcBef>
                <a:spcPts val="0"/>
              </a:spcBef>
            </a:pPr>
            <a:r>
              <a:rPr lang="en-GB" sz="2900" dirty="0" smtClean="0"/>
              <a:t>Get </a:t>
            </a:r>
            <a:r>
              <a:rPr lang="en-GB" sz="2900" dirty="0"/>
              <a:t>a coach</a:t>
            </a:r>
          </a:p>
          <a:p>
            <a:pPr>
              <a:spcBef>
                <a:spcPts val="0"/>
              </a:spcBef>
            </a:pPr>
            <a:r>
              <a:rPr lang="en-GB" sz="2900" dirty="0"/>
              <a:t>Get a mentor</a:t>
            </a:r>
          </a:p>
          <a:p>
            <a:pPr>
              <a:spcBef>
                <a:spcPts val="0"/>
              </a:spcBef>
            </a:pPr>
            <a:r>
              <a:rPr lang="en-GB" sz="2900" dirty="0"/>
              <a:t>Take a secondment</a:t>
            </a:r>
          </a:p>
          <a:p>
            <a:pPr>
              <a:spcBef>
                <a:spcPts val="0"/>
              </a:spcBef>
            </a:pPr>
            <a:r>
              <a:rPr lang="en-GB" sz="2900" dirty="0"/>
              <a:t>Learn to network</a:t>
            </a:r>
          </a:p>
          <a:p>
            <a:pPr>
              <a:spcBef>
                <a:spcPts val="0"/>
              </a:spcBef>
            </a:pPr>
            <a:r>
              <a:rPr lang="en-GB" sz="2900" dirty="0" smtClean="0"/>
              <a:t>Read </a:t>
            </a:r>
            <a:endParaRPr lang="en-GB" sz="2900" dirty="0"/>
          </a:p>
          <a:p>
            <a:pPr>
              <a:spcBef>
                <a:spcPts val="0"/>
              </a:spcBef>
            </a:pPr>
            <a:r>
              <a:rPr lang="en-GB" sz="2900" dirty="0" smtClean="0"/>
              <a:t>If </a:t>
            </a:r>
            <a:r>
              <a:rPr lang="en-GB" sz="2900" dirty="0"/>
              <a:t>you don’t look after yourself, no one else will</a:t>
            </a:r>
          </a:p>
          <a:p>
            <a:pPr>
              <a:spcBef>
                <a:spcPts val="0"/>
              </a:spcBef>
            </a:pPr>
            <a:r>
              <a:rPr lang="en-GB" sz="2900" dirty="0"/>
              <a:t>It’s not about strength, it’s about </a:t>
            </a:r>
            <a:r>
              <a:rPr lang="en-GB" sz="2900" dirty="0" smtClean="0"/>
              <a:t>resilience</a:t>
            </a:r>
          </a:p>
          <a:p>
            <a:pPr>
              <a:spcBef>
                <a:spcPts val="0"/>
              </a:spcBef>
            </a:pPr>
            <a:r>
              <a:rPr lang="en-GB" sz="2800" dirty="0" smtClean="0"/>
              <a:t>Make </a:t>
            </a:r>
            <a:r>
              <a:rPr lang="en-GB" sz="2800" dirty="0"/>
              <a:t>the time to nurture in the way people have nurtured you</a:t>
            </a:r>
          </a:p>
          <a:p>
            <a:endParaRPr lang="en-GB" sz="2900" dirty="0"/>
          </a:p>
        </p:txBody>
      </p:sp>
    </p:spTree>
    <p:extLst>
      <p:ext uri="{BB962C8B-B14F-4D97-AF65-F5344CB8AC3E}">
        <p14:creationId xmlns:p14="http://schemas.microsoft.com/office/powerpoint/2010/main" val="267660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3" name="TextBox 2"/>
          <p:cNvSpPr txBox="1"/>
          <p:nvPr/>
        </p:nvSpPr>
        <p:spPr>
          <a:xfrm>
            <a:off x="1608860" y="696685"/>
            <a:ext cx="9664700" cy="1015663"/>
          </a:xfrm>
          <a:prstGeom prst="rect">
            <a:avLst/>
          </a:prstGeom>
          <a:noFill/>
        </p:spPr>
        <p:txBody>
          <a:bodyPr wrap="square" rtlCol="0">
            <a:spAutoFit/>
          </a:bodyPr>
          <a:lstStyle/>
          <a:p>
            <a:r>
              <a:rPr lang="en-GB" sz="6000"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Professional vs Clinical</a:t>
            </a:r>
            <a:endParaRPr lang="en-US" sz="6000"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 name="Picture 1"/>
          <p:cNvPicPr>
            <a:picLocks noChangeAspect="1"/>
          </p:cNvPicPr>
          <p:nvPr/>
        </p:nvPicPr>
        <p:blipFill>
          <a:blip r:embed="rId4"/>
          <a:stretch>
            <a:fillRect/>
          </a:stretch>
        </p:blipFill>
        <p:spPr>
          <a:xfrm>
            <a:off x="2775242" y="1921898"/>
            <a:ext cx="6597646" cy="3711176"/>
          </a:xfrm>
          <a:prstGeom prst="rect">
            <a:avLst/>
          </a:prstGeom>
        </p:spPr>
      </p:pic>
    </p:spTree>
    <p:extLst>
      <p:ext uri="{BB962C8B-B14F-4D97-AF65-F5344CB8AC3E}">
        <p14:creationId xmlns:p14="http://schemas.microsoft.com/office/powerpoint/2010/main" val="17847884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3" name="TextBox 2"/>
          <p:cNvSpPr txBox="1"/>
          <p:nvPr/>
        </p:nvSpPr>
        <p:spPr>
          <a:xfrm>
            <a:off x="1885950" y="612319"/>
            <a:ext cx="9664700" cy="1015663"/>
          </a:xfrm>
          <a:prstGeom prst="rect">
            <a:avLst/>
          </a:prstGeom>
          <a:noFill/>
        </p:spPr>
        <p:txBody>
          <a:bodyPr wrap="square" rtlCol="0">
            <a:spAutoFit/>
          </a:bodyPr>
          <a:lstStyle/>
          <a:p>
            <a:r>
              <a:rPr lang="en-GB" sz="6000"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Transferability</a:t>
            </a:r>
            <a:endParaRPr lang="en-US" sz="6000"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Picture 4"/>
          <p:cNvPicPr>
            <a:picLocks noChangeAspect="1"/>
          </p:cNvPicPr>
          <p:nvPr/>
        </p:nvPicPr>
        <p:blipFill rotWithShape="1">
          <a:blip r:embed="rId4"/>
          <a:srcRect t="13646"/>
          <a:stretch/>
        </p:blipFill>
        <p:spPr>
          <a:xfrm>
            <a:off x="2914650" y="1712347"/>
            <a:ext cx="6286500" cy="4071481"/>
          </a:xfrm>
          <a:prstGeom prst="rect">
            <a:avLst/>
          </a:prstGeom>
        </p:spPr>
      </p:pic>
    </p:spTree>
    <p:extLst>
      <p:ext uri="{BB962C8B-B14F-4D97-AF65-F5344CB8AC3E}">
        <p14:creationId xmlns:p14="http://schemas.microsoft.com/office/powerpoint/2010/main" val="3178332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2" name="TextBox 1"/>
          <p:cNvSpPr txBox="1"/>
          <p:nvPr/>
        </p:nvSpPr>
        <p:spPr>
          <a:xfrm>
            <a:off x="1182734" y="690222"/>
            <a:ext cx="10452100" cy="1107996"/>
          </a:xfrm>
          <a:prstGeom prst="rect">
            <a:avLst/>
          </a:prstGeom>
          <a:noFill/>
        </p:spPr>
        <p:txBody>
          <a:bodyPr wrap="square" rtlCol="0">
            <a:spAutoFit/>
          </a:bodyPr>
          <a:lstStyle/>
          <a:p>
            <a:r>
              <a:rPr lang="en-GB" sz="6600"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Don’t forget ‘bolt-</a:t>
            </a:r>
            <a:r>
              <a:rPr lang="en-GB" sz="6600" dirty="0" err="1"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ons’</a:t>
            </a:r>
            <a:endParaRPr lang="en-US" sz="6600"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450" y="1909054"/>
            <a:ext cx="5043487" cy="4805892"/>
          </a:xfrm>
          <a:prstGeom prst="rect">
            <a:avLst/>
          </a:prstGeom>
        </p:spPr>
      </p:pic>
    </p:spTree>
    <p:extLst>
      <p:ext uri="{BB962C8B-B14F-4D97-AF65-F5344CB8AC3E}">
        <p14:creationId xmlns:p14="http://schemas.microsoft.com/office/powerpoint/2010/main" val="6111958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pic>
        <p:nvPicPr>
          <p:cNvPr id="2" name="Picture 1"/>
          <p:cNvPicPr>
            <a:picLocks noChangeAspect="1"/>
          </p:cNvPicPr>
          <p:nvPr/>
        </p:nvPicPr>
        <p:blipFill>
          <a:blip r:embed="rId4"/>
          <a:stretch>
            <a:fillRect/>
          </a:stretch>
        </p:blipFill>
        <p:spPr>
          <a:xfrm>
            <a:off x="1272021" y="1017010"/>
            <a:ext cx="9647959" cy="4823980"/>
          </a:xfrm>
          <a:prstGeom prst="rect">
            <a:avLst/>
          </a:prstGeom>
        </p:spPr>
      </p:pic>
    </p:spTree>
    <p:extLst>
      <p:ext uri="{BB962C8B-B14F-4D97-AF65-F5344CB8AC3E}">
        <p14:creationId xmlns:p14="http://schemas.microsoft.com/office/powerpoint/2010/main" val="36123049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281C68"/>
                </a:solidFill>
              </a:rPr>
              <a:t>How to measure success</a:t>
            </a:r>
            <a:endParaRPr lang="en-GB" b="1" dirty="0">
              <a:solidFill>
                <a:srgbClr val="281C68"/>
              </a:solidFill>
            </a:endParaRPr>
          </a:p>
        </p:txBody>
      </p:sp>
      <p:graphicFrame>
        <p:nvGraphicFramePr>
          <p:cNvPr id="7" name="Content Placeholder 4"/>
          <p:cNvGraphicFramePr>
            <a:graphicFrameLocks noGrp="1" noChangeAspect="1"/>
          </p:cNvGraphicFramePr>
          <p:nvPr>
            <p:ph idx="1"/>
            <p:extLst/>
          </p:nvPr>
        </p:nvGraphicFramePr>
        <p:xfrm>
          <a:off x="2816634" y="1690688"/>
          <a:ext cx="6917301" cy="4876842"/>
        </p:xfrm>
        <a:graphic>
          <a:graphicData uri="http://schemas.openxmlformats.org/presentationml/2006/ole">
            <mc:AlternateContent xmlns:mc="http://schemas.openxmlformats.org/markup-compatibility/2006">
              <mc:Choice xmlns:v="urn:schemas-microsoft-com:vml" Requires="v">
                <p:oleObj spid="_x0000_s1028" name="Bitmap Image" r:id="rId4" imgW="4552381" imgH="3209524" progId="Paint.Picture">
                  <p:embed/>
                </p:oleObj>
              </mc:Choice>
              <mc:Fallback>
                <p:oleObj name="Bitmap Image" r:id="rId4" imgW="4552381" imgH="3209524" progId="Paint.Picture">
                  <p:embed/>
                  <p:pic>
                    <p:nvPicPr>
                      <p:cNvPr id="7"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634" y="1690688"/>
                        <a:ext cx="6917301" cy="4876842"/>
                      </a:xfrm>
                      <a:prstGeom prst="rect">
                        <a:avLst/>
                      </a:prstGeom>
                      <a:noFill/>
                    </p:spPr>
                  </p:pic>
                </p:oleObj>
              </mc:Fallback>
            </mc:AlternateContent>
          </a:graphicData>
        </a:graphic>
      </p:graphicFrame>
    </p:spTree>
    <p:extLst>
      <p:ext uri="{BB962C8B-B14F-4D97-AF65-F5344CB8AC3E}">
        <p14:creationId xmlns:p14="http://schemas.microsoft.com/office/powerpoint/2010/main" val="167270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281C68"/>
                </a:solidFill>
              </a:rPr>
              <a:t>#</a:t>
            </a:r>
            <a:r>
              <a:rPr lang="en-GB" b="1" dirty="0" err="1" smtClean="0">
                <a:solidFill>
                  <a:srgbClr val="281C68"/>
                </a:solidFill>
              </a:rPr>
              <a:t>TeamGP</a:t>
            </a:r>
            <a:r>
              <a:rPr lang="en-GB" b="1" dirty="0" smtClean="0">
                <a:solidFill>
                  <a:srgbClr val="281C68"/>
                </a:solidFill>
              </a:rPr>
              <a:t>: First Contact Practitioner</a:t>
            </a:r>
            <a:endParaRPr lang="en-GB" b="1" dirty="0">
              <a:solidFill>
                <a:srgbClr val="281C68"/>
              </a:solidFill>
            </a:endParaRPr>
          </a:p>
        </p:txBody>
      </p:sp>
      <p:sp>
        <p:nvSpPr>
          <p:cNvPr id="3" name="Content Placeholder 2"/>
          <p:cNvSpPr>
            <a:spLocks noGrp="1"/>
          </p:cNvSpPr>
          <p:nvPr>
            <p:ph sz="half" idx="1"/>
          </p:nvPr>
        </p:nvSpPr>
        <p:spPr>
          <a:xfrm>
            <a:off x="838200" y="1825624"/>
            <a:ext cx="5181600" cy="4722659"/>
          </a:xfrm>
        </p:spPr>
        <p:txBody>
          <a:bodyPr>
            <a:normAutofit fontScale="47500" lnSpcReduction="20000"/>
          </a:bodyPr>
          <a:lstStyle/>
          <a:p>
            <a:r>
              <a:rPr lang="en-GB" dirty="0"/>
              <a:t>General Practice physiotherapists can safely and effectively manage </a:t>
            </a:r>
            <a:r>
              <a:rPr lang="en-GB" dirty="0" smtClean="0"/>
              <a:t>patients in </a:t>
            </a:r>
            <a:r>
              <a:rPr lang="en-GB" dirty="0"/>
              <a:t>primary care. This not only improves the patient experience but frees up GP time to lead, manage and spend on other </a:t>
            </a:r>
            <a:r>
              <a:rPr lang="en-GB" dirty="0" smtClean="0"/>
              <a:t>patients</a:t>
            </a:r>
            <a:endParaRPr lang="en-GB" dirty="0"/>
          </a:p>
          <a:p>
            <a:r>
              <a:rPr lang="en-GB" dirty="0" smtClean="0"/>
              <a:t>Physiotherapists in primary care </a:t>
            </a:r>
            <a:r>
              <a:rPr lang="en-GB" dirty="0"/>
              <a:t>don’t need supervising and have their own insurance </a:t>
            </a:r>
            <a:r>
              <a:rPr lang="en-GB" dirty="0" smtClean="0"/>
              <a:t>cover</a:t>
            </a:r>
          </a:p>
          <a:p>
            <a:r>
              <a:rPr lang="en-GB" dirty="0" smtClean="0"/>
              <a:t>Many </a:t>
            </a:r>
            <a:r>
              <a:rPr lang="en-GB" dirty="0"/>
              <a:t>can independently prescribe and provide injection therapy, and soon should be able to issue fit notes. Making this part of your business model can optimise resources and reduce </a:t>
            </a:r>
            <a:r>
              <a:rPr lang="en-GB" dirty="0" smtClean="0"/>
              <a:t>costs</a:t>
            </a:r>
            <a:r>
              <a:rPr lang="en-GB" dirty="0"/>
              <a:t> </a:t>
            </a:r>
          </a:p>
          <a:p>
            <a:r>
              <a:rPr lang="en-GB" dirty="0"/>
              <a:t>Physiotherapists with advanced practice skills have a particular role to play in taking on many of the tasks currently carried out by </a:t>
            </a:r>
            <a:r>
              <a:rPr lang="en-GB" dirty="0" smtClean="0"/>
              <a:t>GPs </a:t>
            </a:r>
          </a:p>
          <a:p>
            <a:r>
              <a:rPr lang="en-GB" dirty="0" smtClean="0"/>
              <a:t>As </a:t>
            </a:r>
            <a:r>
              <a:rPr lang="en-GB" dirty="0"/>
              <a:t>well as reducing the pressure on GPs, General Practice Physiotherapists has been shown to reduce demand on physiotherapy services. </a:t>
            </a:r>
          </a:p>
          <a:p>
            <a:pPr marL="0" indent="0">
              <a:buNone/>
            </a:pPr>
            <a:endParaRPr lang="en-GB" dirty="0"/>
          </a:p>
        </p:txBody>
      </p:sp>
      <p:pic>
        <p:nvPicPr>
          <p:cNvPr id="7" name="Content Placeholder 6"/>
          <p:cNvPicPr>
            <a:picLocks noGrp="1" noChangeAspect="1"/>
          </p:cNvPicPr>
          <p:nvPr>
            <p:ph sz="half" idx="2"/>
          </p:nvPr>
        </p:nvPicPr>
        <p:blipFill>
          <a:blip r:embed="rId3"/>
          <a:stretch>
            <a:fillRect/>
          </a:stretch>
        </p:blipFill>
        <p:spPr>
          <a:xfrm>
            <a:off x="6172200" y="2325491"/>
            <a:ext cx="5181600" cy="3062780"/>
          </a:xfrm>
          <a:prstGeom prst="rect">
            <a:avLst/>
          </a:prstGeom>
        </p:spPr>
      </p:pic>
      <p:sp>
        <p:nvSpPr>
          <p:cNvPr id="8" name="TextBox 7"/>
          <p:cNvSpPr txBox="1"/>
          <p:nvPr/>
        </p:nvSpPr>
        <p:spPr>
          <a:xfrm>
            <a:off x="6172200" y="5423500"/>
            <a:ext cx="5181600" cy="307777"/>
          </a:xfrm>
          <a:prstGeom prst="rect">
            <a:avLst/>
          </a:prstGeom>
          <a:noFill/>
        </p:spPr>
        <p:txBody>
          <a:bodyPr wrap="square" rtlCol="0">
            <a:spAutoFit/>
          </a:bodyPr>
          <a:lstStyle/>
          <a:p>
            <a:pPr algn="ctr"/>
            <a:r>
              <a:rPr lang="en-GB" sz="1400" dirty="0">
                <a:hlinkClick r:id="rId4"/>
              </a:rPr>
              <a:t>http://</a:t>
            </a:r>
            <a:r>
              <a:rPr lang="en-GB" sz="1400" dirty="0" smtClean="0">
                <a:hlinkClick r:id="rId4"/>
              </a:rPr>
              <a:t>www.csp.org.uk/professional-union/practice/primary-care</a:t>
            </a:r>
            <a:r>
              <a:rPr lang="en-GB" sz="1400" dirty="0" smtClean="0"/>
              <a:t> </a:t>
            </a:r>
            <a:endParaRPr lang="en-GB" sz="1400" dirty="0"/>
          </a:p>
        </p:txBody>
      </p:sp>
    </p:spTree>
    <p:extLst>
      <p:ext uri="{BB962C8B-B14F-4D97-AF65-F5344CB8AC3E}">
        <p14:creationId xmlns:p14="http://schemas.microsoft.com/office/powerpoint/2010/main" val="2507692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11" name="TextBox 10"/>
          <p:cNvSpPr txBox="1"/>
          <p:nvPr/>
        </p:nvSpPr>
        <p:spPr>
          <a:xfrm>
            <a:off x="1455388" y="3043261"/>
            <a:ext cx="3823194" cy="2062103"/>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The digital </a:t>
            </a:r>
            <a:r>
              <a:rPr lang="en-GB" sz="3200" baseline="30000" dirty="0" smtClean="0">
                <a:solidFill>
                  <a:srgbClr val="002060"/>
                </a:solidFill>
                <a:latin typeface="Arial" panose="020B0604020202020204" pitchFamily="34" charset="0"/>
                <a:ea typeface="Arial" charset="0"/>
                <a:cs typeface="Arial" panose="020B0604020202020204" pitchFamily="34" charset="0"/>
              </a:rPr>
              <a:t>trends </a:t>
            </a:r>
            <a:r>
              <a:rPr lang="en-GB" sz="3200" baseline="30000" dirty="0">
                <a:solidFill>
                  <a:srgbClr val="002060"/>
                </a:solidFill>
                <a:latin typeface="Arial" panose="020B0604020202020204" pitchFamily="34" charset="0"/>
                <a:ea typeface="Arial" charset="0"/>
                <a:cs typeface="Arial" panose="020B0604020202020204" pitchFamily="34" charset="0"/>
              </a:rPr>
              <a:t>of connectivity, mobility and big </a:t>
            </a:r>
            <a:r>
              <a:rPr lang="en-GB" sz="3200" baseline="30000" dirty="0" smtClean="0">
                <a:solidFill>
                  <a:srgbClr val="002060"/>
                </a:solidFill>
                <a:latin typeface="Arial" panose="020B0604020202020204" pitchFamily="34" charset="0"/>
                <a:ea typeface="Arial" charset="0"/>
                <a:cs typeface="Arial" panose="020B0604020202020204" pitchFamily="34" charset="0"/>
              </a:rPr>
              <a:t>data will impact health and social care and </a:t>
            </a:r>
            <a:r>
              <a:rPr lang="en-GB" sz="3200" baseline="30000" dirty="0">
                <a:solidFill>
                  <a:srgbClr val="002060"/>
                </a:solidFill>
                <a:latin typeface="Arial" panose="020B0604020202020204" pitchFamily="34" charset="0"/>
                <a:ea typeface="Arial" charset="0"/>
                <a:cs typeface="Arial" panose="020B0604020202020204" pitchFamily="34" charset="0"/>
              </a:rPr>
              <a:t>present new</a:t>
            </a:r>
          </a:p>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opportunities </a:t>
            </a:r>
            <a:r>
              <a:rPr lang="en-GB" sz="3200" baseline="30000" dirty="0" smtClean="0">
                <a:solidFill>
                  <a:srgbClr val="002060"/>
                </a:solidFill>
                <a:latin typeface="Arial" panose="020B0604020202020204" pitchFamily="34" charset="0"/>
                <a:ea typeface="Arial" charset="0"/>
                <a:cs typeface="Arial" panose="020B0604020202020204" pitchFamily="34" charset="0"/>
              </a:rPr>
              <a:t>for public physiotherapy provision.</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1648175"/>
            <a:ext cx="5083198" cy="1130118"/>
          </a:xfrm>
          <a:prstGeom prst="rect">
            <a:avLst/>
          </a:prstGeom>
        </p:spPr>
        <p:txBody>
          <a:bodyPr wrap="square">
            <a:spAutoFit/>
          </a:bodyPr>
          <a:lstStyle/>
          <a:p>
            <a:pPr lvl="0">
              <a:lnSpc>
                <a:spcPts val="4000"/>
              </a:lnSpc>
              <a:spcAft>
                <a:spcPts val="600"/>
              </a:spcAft>
              <a:defRPr/>
            </a:pPr>
            <a:r>
              <a:rPr lang="en-US" sz="4800" b="1" kern="1000" spc="-100" dirty="0">
                <a:solidFill>
                  <a:srgbClr val="002060"/>
                </a:solidFill>
                <a:latin typeface="Arial" charset="0"/>
                <a:ea typeface="Arial" charset="0"/>
                <a:cs typeface="Arial" charset="0"/>
              </a:rPr>
              <a:t>‘</a:t>
            </a:r>
            <a:r>
              <a:rPr lang="en-US" sz="4800" b="1" kern="1000" spc="-100" dirty="0" err="1">
                <a:solidFill>
                  <a:srgbClr val="002060"/>
                </a:solidFill>
                <a:latin typeface="Arial" charset="0"/>
                <a:ea typeface="Arial" charset="0"/>
                <a:cs typeface="Arial" charset="0"/>
              </a:rPr>
              <a:t>Teched</a:t>
            </a:r>
            <a:r>
              <a:rPr lang="en-US" sz="4800" b="1" kern="1000" spc="-100" dirty="0">
                <a:solidFill>
                  <a:srgbClr val="002060"/>
                </a:solidFill>
                <a:latin typeface="Arial" charset="0"/>
                <a:ea typeface="Arial" charset="0"/>
                <a:cs typeface="Arial" charset="0"/>
              </a:rPr>
              <a:t> up’ practice </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7" name="Picture 6"/>
          <p:cNvPicPr>
            <a:picLocks noChangeAspect="1"/>
          </p:cNvPicPr>
          <p:nvPr/>
        </p:nvPicPr>
        <p:blipFill rotWithShape="1">
          <a:blip r:embed="rId4"/>
          <a:srcRect l="7861" t="2800" r="6469" b="25918"/>
          <a:stretch/>
        </p:blipFill>
        <p:spPr>
          <a:xfrm>
            <a:off x="8251594" y="1849581"/>
            <a:ext cx="3965468" cy="2198087"/>
          </a:xfrm>
          <a:prstGeom prst="rect">
            <a:avLst/>
          </a:prstGeom>
        </p:spPr>
      </p:pic>
      <p:pic>
        <p:nvPicPr>
          <p:cNvPr id="3" name="Picture 2"/>
          <p:cNvPicPr>
            <a:picLocks noChangeAspect="1"/>
          </p:cNvPicPr>
          <p:nvPr/>
        </p:nvPicPr>
        <p:blipFill rotWithShape="1">
          <a:blip r:embed="rId5"/>
          <a:srcRect l="16479"/>
          <a:stretch/>
        </p:blipFill>
        <p:spPr>
          <a:xfrm>
            <a:off x="9642764" y="3761092"/>
            <a:ext cx="2573173" cy="2054559"/>
          </a:xfrm>
          <a:prstGeom prst="rect">
            <a:avLst/>
          </a:prstGeom>
        </p:spPr>
      </p:pic>
      <p:pic>
        <p:nvPicPr>
          <p:cNvPr id="5" name="Picture 4"/>
          <p:cNvPicPr>
            <a:picLocks noChangeAspect="1"/>
          </p:cNvPicPr>
          <p:nvPr/>
        </p:nvPicPr>
        <p:blipFill rotWithShape="1">
          <a:blip r:embed="rId6"/>
          <a:srcRect l="14410" r="16804"/>
          <a:stretch/>
        </p:blipFill>
        <p:spPr>
          <a:xfrm>
            <a:off x="7066406" y="3761092"/>
            <a:ext cx="2597727" cy="2054559"/>
          </a:xfrm>
          <a:prstGeom prst="rect">
            <a:avLst/>
          </a:prstGeom>
        </p:spPr>
      </p:pic>
      <p:pic>
        <p:nvPicPr>
          <p:cNvPr id="6" name="Picture 5"/>
          <p:cNvPicPr>
            <a:picLocks noChangeAspect="1"/>
          </p:cNvPicPr>
          <p:nvPr/>
        </p:nvPicPr>
        <p:blipFill rotWithShape="1">
          <a:blip r:embed="rId7"/>
          <a:srcRect l="1956" t="3542" r="50168" b="10598"/>
          <a:stretch/>
        </p:blipFill>
        <p:spPr>
          <a:xfrm>
            <a:off x="5105527" y="3761092"/>
            <a:ext cx="2097753" cy="2114735"/>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9500" b="100000" l="21818" r="90364"/>
                    </a14:imgEffect>
                  </a14:imgLayer>
                </a14:imgProps>
              </a:ext>
            </a:extLst>
          </a:blip>
          <a:srcRect l="23041" t="10505" r="9918"/>
          <a:stretch/>
        </p:blipFill>
        <p:spPr>
          <a:xfrm>
            <a:off x="5105527" y="714817"/>
            <a:ext cx="3137755" cy="3046275"/>
          </a:xfrm>
          <a:prstGeom prst="rect">
            <a:avLst/>
          </a:prstGeom>
        </p:spPr>
      </p:pic>
    </p:spTree>
    <p:extLst>
      <p:ext uri="{BB962C8B-B14F-4D97-AF65-F5344CB8AC3E}">
        <p14:creationId xmlns:p14="http://schemas.microsoft.com/office/powerpoint/2010/main" val="12284974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11" name="TextBox 10"/>
          <p:cNvSpPr txBox="1"/>
          <p:nvPr/>
        </p:nvSpPr>
        <p:spPr>
          <a:xfrm>
            <a:off x="1446067" y="2862879"/>
            <a:ext cx="4853973" cy="1733808"/>
          </a:xfrm>
          <a:prstGeom prst="rect">
            <a:avLst/>
          </a:prstGeom>
          <a:noFill/>
        </p:spPr>
        <p:txBody>
          <a:bodyPr wrap="square" rtlCol="0">
            <a:spAutoFit/>
          </a:bodyPr>
          <a:lstStyle/>
          <a:p>
            <a:pPr lvl="0">
              <a:defRPr/>
            </a:pPr>
            <a:r>
              <a:rPr lang="en-GB" sz="3200" baseline="30000" dirty="0" smtClean="0">
                <a:solidFill>
                  <a:srgbClr val="002060"/>
                </a:solidFill>
                <a:latin typeface="Arial" panose="020B0604020202020204" pitchFamily="34" charset="0"/>
                <a:ea typeface="Arial" charset="0"/>
                <a:cs typeface="Arial" panose="020B0604020202020204" pitchFamily="34" charset="0"/>
              </a:rPr>
              <a:t>The </a:t>
            </a:r>
            <a:r>
              <a:rPr lang="en-GB" sz="3200" baseline="30000" dirty="0">
                <a:solidFill>
                  <a:srgbClr val="002060"/>
                </a:solidFill>
                <a:latin typeface="Arial" panose="020B0604020202020204" pitchFamily="34" charset="0"/>
                <a:ea typeface="Arial" charset="0"/>
                <a:cs typeface="Arial" panose="020B0604020202020204" pitchFamily="34" charset="0"/>
              </a:rPr>
              <a:t>emergence of personalised medicine may create entirely new</a:t>
            </a:r>
          </a:p>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areas of practice for physiotherapy services focused on </a:t>
            </a:r>
            <a:r>
              <a:rPr lang="en-GB" sz="3200" baseline="30000" dirty="0" smtClean="0">
                <a:solidFill>
                  <a:srgbClr val="002060"/>
                </a:solidFill>
                <a:latin typeface="Arial" panose="020B0604020202020204" pitchFamily="34" charset="0"/>
                <a:ea typeface="Arial" charset="0"/>
                <a:cs typeface="Arial" panose="020B0604020202020204" pitchFamily="34" charset="0"/>
              </a:rPr>
              <a:t>prevention and early intervention. </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1648175"/>
            <a:ext cx="5083198" cy="1130118"/>
          </a:xfrm>
          <a:prstGeom prst="rect">
            <a:avLst/>
          </a:prstGeom>
        </p:spPr>
        <p:txBody>
          <a:bodyPr wrap="square">
            <a:spAutoFit/>
          </a:bodyPr>
          <a:lstStyle/>
          <a:p>
            <a:pPr lvl="0">
              <a:lnSpc>
                <a:spcPts val="4000"/>
              </a:lnSpc>
              <a:spcAft>
                <a:spcPts val="600"/>
              </a:spcAft>
              <a:defRPr/>
            </a:pPr>
            <a:r>
              <a:rPr lang="en-US" sz="4800" b="1" kern="1000" spc="-100" dirty="0">
                <a:solidFill>
                  <a:srgbClr val="002060"/>
                </a:solidFill>
                <a:latin typeface="Arial" charset="0"/>
                <a:ea typeface="Arial" charset="0"/>
                <a:cs typeface="Arial" charset="0"/>
              </a:rPr>
              <a:t>Proactive Intervention </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5989655" y="1648175"/>
            <a:ext cx="6223127" cy="303863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743" b="97386" l="4661" r="91102"/>
                    </a14:imgEffect>
                  </a14:imgLayer>
                </a14:imgProps>
              </a:ext>
            </a:extLst>
          </a:blip>
          <a:stretch>
            <a:fillRect/>
          </a:stretch>
        </p:blipFill>
        <p:spPr>
          <a:xfrm>
            <a:off x="5869930" y="3167493"/>
            <a:ext cx="1337311" cy="2600957"/>
          </a:xfrm>
          <a:prstGeom prst="rect">
            <a:avLst/>
          </a:prstGeom>
        </p:spPr>
      </p:pic>
    </p:spTree>
    <p:extLst>
      <p:ext uri="{BB962C8B-B14F-4D97-AF65-F5344CB8AC3E}">
        <p14:creationId xmlns:p14="http://schemas.microsoft.com/office/powerpoint/2010/main" val="16310548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an agent for change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This is a story about four people named </a:t>
            </a:r>
            <a:r>
              <a:rPr lang="en-GB" b="1" i="1" dirty="0"/>
              <a:t>Everybody</a:t>
            </a:r>
            <a:r>
              <a:rPr lang="en-GB" dirty="0"/>
              <a:t>, </a:t>
            </a:r>
            <a:r>
              <a:rPr lang="en-GB" b="1" i="1" dirty="0"/>
              <a:t>Somebody</a:t>
            </a:r>
            <a:r>
              <a:rPr lang="en-GB" dirty="0"/>
              <a:t>, </a:t>
            </a:r>
            <a:r>
              <a:rPr lang="en-GB" b="1" i="1" dirty="0"/>
              <a:t>Anybody</a:t>
            </a:r>
            <a:r>
              <a:rPr lang="en-GB" dirty="0"/>
              <a:t> and </a:t>
            </a:r>
            <a:r>
              <a:rPr lang="en-GB" b="1" i="1" dirty="0"/>
              <a:t>Nobody</a:t>
            </a:r>
            <a:r>
              <a:rPr lang="en-GB" dirty="0"/>
              <a:t>.  </a:t>
            </a:r>
            <a:endParaRPr lang="en-GB" dirty="0" smtClean="0"/>
          </a:p>
          <a:p>
            <a:pPr marL="0" indent="0">
              <a:buNone/>
            </a:pPr>
            <a:r>
              <a:rPr lang="en-GB" u="sng" dirty="0" smtClean="0"/>
              <a:t>Change was needed </a:t>
            </a:r>
            <a:r>
              <a:rPr lang="en-GB" dirty="0" smtClean="0"/>
              <a:t>and </a:t>
            </a:r>
            <a:r>
              <a:rPr lang="en-GB" b="1" i="1" dirty="0"/>
              <a:t>Everybody</a:t>
            </a:r>
            <a:r>
              <a:rPr lang="en-GB" dirty="0"/>
              <a:t> was sure that </a:t>
            </a:r>
            <a:r>
              <a:rPr lang="en-GB" b="1" i="1" dirty="0"/>
              <a:t>Somebody</a:t>
            </a:r>
            <a:r>
              <a:rPr lang="en-GB" dirty="0"/>
              <a:t> would do it.  </a:t>
            </a:r>
            <a:endParaRPr lang="en-GB" dirty="0" smtClean="0"/>
          </a:p>
          <a:p>
            <a:pPr marL="0" indent="0">
              <a:buNone/>
            </a:pPr>
            <a:r>
              <a:rPr lang="en-GB" b="1" i="1" dirty="0" smtClean="0"/>
              <a:t>Anybody</a:t>
            </a:r>
            <a:r>
              <a:rPr lang="en-GB" dirty="0" smtClean="0"/>
              <a:t> </a:t>
            </a:r>
            <a:r>
              <a:rPr lang="en-GB" dirty="0"/>
              <a:t>could have </a:t>
            </a:r>
            <a:r>
              <a:rPr lang="en-GB" dirty="0" smtClean="0"/>
              <a:t>started </a:t>
            </a:r>
            <a:r>
              <a:rPr lang="en-GB" dirty="0"/>
              <a:t>it, but </a:t>
            </a:r>
            <a:r>
              <a:rPr lang="en-GB" b="1" i="1" dirty="0"/>
              <a:t>Nobody</a:t>
            </a:r>
            <a:r>
              <a:rPr lang="en-GB" dirty="0"/>
              <a:t> did it. </a:t>
            </a:r>
            <a:endParaRPr lang="en-GB" dirty="0" smtClean="0"/>
          </a:p>
          <a:p>
            <a:pPr marL="0" indent="0">
              <a:buNone/>
            </a:pPr>
            <a:r>
              <a:rPr lang="en-GB" b="1" i="1" dirty="0" smtClean="0"/>
              <a:t>Somebody</a:t>
            </a:r>
            <a:r>
              <a:rPr lang="en-GB" dirty="0" smtClean="0"/>
              <a:t> </a:t>
            </a:r>
            <a:r>
              <a:rPr lang="en-GB" dirty="0"/>
              <a:t>got angry about that, because it was </a:t>
            </a:r>
            <a:r>
              <a:rPr lang="en-GB" b="1" i="1" dirty="0"/>
              <a:t>Everybody’s</a:t>
            </a:r>
            <a:r>
              <a:rPr lang="en-GB" i="1" dirty="0"/>
              <a:t> </a:t>
            </a:r>
            <a:r>
              <a:rPr lang="en-GB" dirty="0" smtClean="0"/>
              <a:t>responsibility.</a:t>
            </a:r>
            <a:r>
              <a:rPr lang="en-GB" dirty="0"/>
              <a:t>  </a:t>
            </a:r>
            <a:endParaRPr lang="en-GB" dirty="0" smtClean="0"/>
          </a:p>
          <a:p>
            <a:pPr marL="0" indent="0">
              <a:buNone/>
            </a:pPr>
            <a:r>
              <a:rPr lang="en-GB" b="1" i="1" dirty="0" smtClean="0"/>
              <a:t>Everybody</a:t>
            </a:r>
            <a:r>
              <a:rPr lang="en-GB" i="1" dirty="0" smtClean="0"/>
              <a:t> </a:t>
            </a:r>
            <a:r>
              <a:rPr lang="en-GB" dirty="0"/>
              <a:t>thought </a:t>
            </a:r>
            <a:r>
              <a:rPr lang="en-GB" b="1" i="1" dirty="0"/>
              <a:t>Anybody</a:t>
            </a:r>
            <a:r>
              <a:rPr lang="en-GB" dirty="0"/>
              <a:t> could do it, but </a:t>
            </a:r>
            <a:r>
              <a:rPr lang="en-GB" b="1" i="1" dirty="0"/>
              <a:t>Nobody</a:t>
            </a:r>
            <a:r>
              <a:rPr lang="en-GB" i="1" dirty="0"/>
              <a:t> </a:t>
            </a:r>
            <a:r>
              <a:rPr lang="en-GB" dirty="0" smtClean="0"/>
              <a:t>realised </a:t>
            </a:r>
            <a:r>
              <a:rPr lang="en-GB" dirty="0"/>
              <a:t>that </a:t>
            </a:r>
            <a:r>
              <a:rPr lang="en-GB" b="1" i="1" dirty="0" smtClean="0"/>
              <a:t>Somebody</a:t>
            </a:r>
            <a:r>
              <a:rPr lang="en-GB" dirty="0" smtClean="0"/>
              <a:t> </a:t>
            </a:r>
            <a:r>
              <a:rPr lang="en-GB" dirty="0"/>
              <a:t>wouldn’t do it.  </a:t>
            </a:r>
            <a:endParaRPr lang="en-GB" dirty="0" smtClean="0"/>
          </a:p>
          <a:p>
            <a:pPr marL="0" indent="0">
              <a:buNone/>
            </a:pPr>
            <a:r>
              <a:rPr lang="en-GB" dirty="0" smtClean="0"/>
              <a:t>It </a:t>
            </a:r>
            <a:r>
              <a:rPr lang="en-GB" dirty="0"/>
              <a:t>ended up that </a:t>
            </a:r>
            <a:r>
              <a:rPr lang="en-GB" b="1" i="1" dirty="0"/>
              <a:t>Everybody</a:t>
            </a:r>
            <a:r>
              <a:rPr lang="en-GB" b="1" dirty="0"/>
              <a:t> </a:t>
            </a:r>
            <a:r>
              <a:rPr lang="en-GB" dirty="0"/>
              <a:t>blamed </a:t>
            </a:r>
            <a:r>
              <a:rPr lang="en-GB" b="1" i="1" dirty="0"/>
              <a:t>Somebody</a:t>
            </a:r>
            <a:r>
              <a:rPr lang="en-GB" dirty="0"/>
              <a:t> when </a:t>
            </a:r>
            <a:r>
              <a:rPr lang="en-GB" b="1" i="1" dirty="0"/>
              <a:t>Nobody</a:t>
            </a:r>
            <a:r>
              <a:rPr lang="en-GB" dirty="0"/>
              <a:t> did what </a:t>
            </a:r>
            <a:r>
              <a:rPr lang="en-GB" b="1" i="1" dirty="0"/>
              <a:t>Anybody</a:t>
            </a:r>
            <a:r>
              <a:rPr lang="en-GB" dirty="0"/>
              <a:t> could have.</a:t>
            </a:r>
          </a:p>
        </p:txBody>
      </p:sp>
    </p:spTree>
    <p:extLst>
      <p:ext uri="{BB962C8B-B14F-4D97-AF65-F5344CB8AC3E}">
        <p14:creationId xmlns:p14="http://schemas.microsoft.com/office/powerpoint/2010/main" val="157989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13" t="13418" r="13787" b="1110"/>
          <a:stretch/>
        </p:blipFill>
        <p:spPr>
          <a:xfrm>
            <a:off x="643467" y="507999"/>
            <a:ext cx="10832899" cy="6079068"/>
          </a:xfrm>
          <a:prstGeom prst="rect">
            <a:avLst/>
          </a:prstGeom>
        </p:spPr>
      </p:pic>
    </p:spTree>
    <p:extLst>
      <p:ext uri="{BB962C8B-B14F-4D97-AF65-F5344CB8AC3E}">
        <p14:creationId xmlns:p14="http://schemas.microsoft.com/office/powerpoint/2010/main" val="39705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364490"/>
            <a:ext cx="10515600" cy="1325563"/>
          </a:xfrm>
        </p:spPr>
        <p:txBody>
          <a:bodyPr/>
          <a:lstStyle/>
          <a:p>
            <a:r>
              <a:rPr lang="en-GB" b="1" dirty="0" smtClean="0">
                <a:solidFill>
                  <a:srgbClr val="281C68"/>
                </a:solidFill>
              </a:rPr>
              <a:t>2018, a time for reflection…</a:t>
            </a:r>
            <a:endParaRPr lang="en-GB" b="1" dirty="0">
              <a:solidFill>
                <a:srgbClr val="281C68"/>
              </a:solidFill>
            </a:endParaRPr>
          </a:p>
        </p:txBody>
      </p:sp>
      <p:pic>
        <p:nvPicPr>
          <p:cNvPr id="4" name="Content Placeholder 3">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51560" y="1798321"/>
            <a:ext cx="5452158" cy="3641630"/>
          </a:xfrm>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255479" y="147332"/>
            <a:ext cx="4738401" cy="6573507"/>
          </a:xfrm>
        </p:spPr>
      </p:pic>
    </p:spTree>
    <p:extLst>
      <p:ext uri="{BB962C8B-B14F-4D97-AF65-F5344CB8AC3E}">
        <p14:creationId xmlns:p14="http://schemas.microsoft.com/office/powerpoint/2010/main" val="1116063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281C68"/>
                </a:solidFill>
              </a:rPr>
              <a:t>Why is it the best moment in the history of the NHS to be a physiotherapist?</a:t>
            </a:r>
            <a:endParaRPr lang="en-GB" b="1" dirty="0">
              <a:solidFill>
                <a:srgbClr val="281C68"/>
              </a:solidFill>
            </a:endParaRPr>
          </a:p>
        </p:txBody>
      </p:sp>
      <p:sp>
        <p:nvSpPr>
          <p:cNvPr id="3" name="Content Placeholder 2"/>
          <p:cNvSpPr>
            <a:spLocks noGrp="1"/>
          </p:cNvSpPr>
          <p:nvPr>
            <p:ph sz="half" idx="1"/>
          </p:nvPr>
        </p:nvSpPr>
        <p:spPr>
          <a:xfrm>
            <a:off x="838200" y="2058193"/>
            <a:ext cx="5181600" cy="4118769"/>
          </a:xfrm>
        </p:spPr>
        <p:txBody>
          <a:bodyPr>
            <a:normAutofit fontScale="70000" lnSpcReduction="20000"/>
          </a:bodyPr>
          <a:lstStyle/>
          <a:p>
            <a:pPr marL="514350" indent="-514350">
              <a:buFont typeface="+mj-lt"/>
              <a:buAutoNum type="arabicPeriod"/>
            </a:pPr>
            <a:r>
              <a:rPr lang="en-GB" dirty="0" smtClean="0"/>
              <a:t>Physiotherapy is a solution</a:t>
            </a:r>
          </a:p>
          <a:p>
            <a:pPr marL="514350" indent="-514350">
              <a:buFont typeface="+mj-lt"/>
              <a:buAutoNum type="arabicPeriod"/>
            </a:pPr>
            <a:r>
              <a:rPr lang="en-GB" dirty="0" smtClean="0"/>
              <a:t>Physiotherapy is high value</a:t>
            </a:r>
          </a:p>
          <a:p>
            <a:pPr marL="514350" indent="-514350">
              <a:buFont typeface="+mj-lt"/>
              <a:buAutoNum type="arabicPeriod"/>
            </a:pPr>
            <a:r>
              <a:rPr lang="en-GB" dirty="0" smtClean="0"/>
              <a:t>Investment in physiotherapy and AHPs improves pathway productivity</a:t>
            </a:r>
          </a:p>
          <a:p>
            <a:pPr marL="514350" indent="-514350">
              <a:buFont typeface="+mj-lt"/>
              <a:buAutoNum type="arabicPeriod"/>
            </a:pPr>
            <a:r>
              <a:rPr lang="en-GB" dirty="0" smtClean="0"/>
              <a:t>Physiotherapy reduces variation</a:t>
            </a:r>
          </a:p>
          <a:p>
            <a:pPr marL="514350" indent="-514350">
              <a:buFont typeface="+mj-lt"/>
              <a:buAutoNum type="arabicPeriod"/>
            </a:pPr>
            <a:r>
              <a:rPr lang="en-GB" dirty="0" smtClean="0"/>
              <a:t>Physiotherapy in the UK has the world leading scope of practice</a:t>
            </a:r>
          </a:p>
          <a:p>
            <a:pPr marL="514350" indent="-514350">
              <a:buFont typeface="+mj-lt"/>
              <a:buAutoNum type="arabicPeriod"/>
            </a:pPr>
            <a:r>
              <a:rPr lang="en-GB" dirty="0" smtClean="0"/>
              <a:t>Physiotherapists are part of a vibrant CSP community of 58,000 members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72476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4136" y="1165789"/>
            <a:ext cx="3448374" cy="4346690"/>
          </a:xfrm>
          <a:prstGeom prst="rect">
            <a:avLst/>
          </a:prstGeom>
        </p:spPr>
      </p:pic>
      <p:pic>
        <p:nvPicPr>
          <p:cNvPr id="6" name="Picture 5"/>
          <p:cNvPicPr>
            <a:picLocks noChangeAspect="1"/>
          </p:cNvPicPr>
          <p:nvPr/>
        </p:nvPicPr>
        <p:blipFill>
          <a:blip r:embed="rId4"/>
          <a:stretch>
            <a:fillRect/>
          </a:stretch>
        </p:blipFill>
        <p:spPr>
          <a:xfrm>
            <a:off x="1560823" y="1165789"/>
            <a:ext cx="3165290" cy="5087589"/>
          </a:xfrm>
          <a:prstGeom prst="rect">
            <a:avLst/>
          </a:prstGeom>
          <a:effectLst>
            <a:glow>
              <a:schemeClr val="accent1">
                <a:alpha val="40000"/>
              </a:schemeClr>
            </a:glow>
          </a:effectLst>
        </p:spPr>
      </p:pic>
    </p:spTree>
    <p:extLst>
      <p:ext uri="{BB962C8B-B14F-4D97-AF65-F5344CB8AC3E}">
        <p14:creationId xmlns:p14="http://schemas.microsoft.com/office/powerpoint/2010/main" val="495627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30272" y="2466706"/>
            <a:ext cx="4006449" cy="2045896"/>
          </a:xfrm>
          <a:prstGeom prst="roundRect">
            <a:avLst/>
          </a:prstGeom>
          <a:solidFill>
            <a:srgbClr val="281B69"/>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CSP: How can we help?</a:t>
            </a:r>
            <a:endParaRPr lang="en-GB" sz="3200" dirty="0"/>
          </a:p>
        </p:txBody>
      </p:sp>
      <p:sp>
        <p:nvSpPr>
          <p:cNvPr id="3" name="Oval 2"/>
          <p:cNvSpPr/>
          <p:nvPr/>
        </p:nvSpPr>
        <p:spPr>
          <a:xfrm>
            <a:off x="669030" y="237284"/>
            <a:ext cx="2430473" cy="1643855"/>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Professional Advice Service</a:t>
            </a:r>
          </a:p>
          <a:p>
            <a:pPr algn="ctr"/>
            <a:endParaRPr lang="en-GB" sz="2400" dirty="0" smtClean="0"/>
          </a:p>
        </p:txBody>
      </p:sp>
      <p:sp>
        <p:nvSpPr>
          <p:cNvPr id="4" name="Oval 3"/>
          <p:cNvSpPr/>
          <p:nvPr/>
        </p:nvSpPr>
        <p:spPr>
          <a:xfrm>
            <a:off x="3258778" y="178045"/>
            <a:ext cx="2674718" cy="1643855"/>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Campaigns and Regional Engagement </a:t>
            </a:r>
            <a:r>
              <a:rPr lang="en-GB" b="1" dirty="0" smtClean="0"/>
              <a:t>Officers</a:t>
            </a:r>
            <a:endParaRPr lang="en-GB" dirty="0"/>
          </a:p>
        </p:txBody>
      </p:sp>
      <p:sp>
        <p:nvSpPr>
          <p:cNvPr id="5" name="Oval 4"/>
          <p:cNvSpPr/>
          <p:nvPr/>
        </p:nvSpPr>
        <p:spPr>
          <a:xfrm>
            <a:off x="6252046" y="237284"/>
            <a:ext cx="2538050" cy="1591646"/>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ERUS Organisers </a:t>
            </a:r>
          </a:p>
        </p:txBody>
      </p:sp>
      <p:sp>
        <p:nvSpPr>
          <p:cNvPr id="6" name="Oval 5"/>
          <p:cNvSpPr/>
          <p:nvPr/>
        </p:nvSpPr>
        <p:spPr>
          <a:xfrm>
            <a:off x="8955763" y="237284"/>
            <a:ext cx="2388034" cy="1676990"/>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Regional networks</a:t>
            </a:r>
          </a:p>
        </p:txBody>
      </p:sp>
      <p:sp>
        <p:nvSpPr>
          <p:cNvPr id="7" name="Oval 6"/>
          <p:cNvSpPr/>
          <p:nvPr/>
        </p:nvSpPr>
        <p:spPr>
          <a:xfrm>
            <a:off x="9090108" y="2053913"/>
            <a:ext cx="2443808" cy="1732247"/>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CSP online mentorship platform</a:t>
            </a:r>
          </a:p>
        </p:txBody>
      </p:sp>
      <p:sp>
        <p:nvSpPr>
          <p:cNvPr id="8" name="Oval 7"/>
          <p:cNvSpPr/>
          <p:nvPr/>
        </p:nvSpPr>
        <p:spPr>
          <a:xfrm>
            <a:off x="9181488" y="3855809"/>
            <a:ext cx="2443808" cy="1732247"/>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CSP Leadership Development Programme</a:t>
            </a:r>
          </a:p>
        </p:txBody>
      </p:sp>
      <p:sp>
        <p:nvSpPr>
          <p:cNvPr id="9" name="Oval 8"/>
          <p:cNvSpPr/>
          <p:nvPr/>
        </p:nvSpPr>
        <p:spPr>
          <a:xfrm>
            <a:off x="7225998" y="5098307"/>
            <a:ext cx="2443808" cy="1732247"/>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Regional Senior Negotiating officer</a:t>
            </a:r>
            <a:r>
              <a:rPr lang="en-GB" sz="2000" b="1" dirty="0"/>
              <a:t>s</a:t>
            </a:r>
            <a:endParaRPr lang="en-GB" sz="2000" b="1" dirty="0" smtClean="0"/>
          </a:p>
        </p:txBody>
      </p:sp>
      <p:sp>
        <p:nvSpPr>
          <p:cNvPr id="10" name="Oval 9"/>
          <p:cNvSpPr/>
          <p:nvPr/>
        </p:nvSpPr>
        <p:spPr>
          <a:xfrm>
            <a:off x="2281470" y="5079083"/>
            <a:ext cx="2443808" cy="1732247"/>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Virtual learning environment</a:t>
            </a:r>
          </a:p>
        </p:txBody>
      </p:sp>
      <p:sp>
        <p:nvSpPr>
          <p:cNvPr id="11" name="Oval 10"/>
          <p:cNvSpPr/>
          <p:nvPr/>
        </p:nvSpPr>
        <p:spPr>
          <a:xfrm>
            <a:off x="410264" y="3914533"/>
            <a:ext cx="2530189" cy="1629682"/>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Physiotherapy UK</a:t>
            </a:r>
            <a:endParaRPr lang="en-GB" sz="2000" b="1" dirty="0"/>
          </a:p>
        </p:txBody>
      </p:sp>
      <p:sp>
        <p:nvSpPr>
          <p:cNvPr id="12" name="Oval 11"/>
          <p:cNvSpPr/>
          <p:nvPr/>
        </p:nvSpPr>
        <p:spPr>
          <a:xfrm>
            <a:off x="4805724" y="5144158"/>
            <a:ext cx="2339828" cy="1693798"/>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Web resources &amp; news</a:t>
            </a:r>
          </a:p>
        </p:txBody>
      </p:sp>
      <p:sp>
        <p:nvSpPr>
          <p:cNvPr id="13" name="Oval 12"/>
          <p:cNvSpPr/>
          <p:nvPr/>
        </p:nvSpPr>
        <p:spPr>
          <a:xfrm>
            <a:off x="323826" y="2053914"/>
            <a:ext cx="2609958" cy="1732247"/>
          </a:xfrm>
          <a:prstGeom prst="ellipse">
            <a:avLst/>
          </a:prstGeom>
          <a:solidFill>
            <a:srgbClr val="6F689E"/>
          </a:solidFill>
          <a:ln w="25400">
            <a:solidFill>
              <a:srgbClr val="281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Improvement &amp; Transformation support</a:t>
            </a:r>
          </a:p>
        </p:txBody>
      </p:sp>
    </p:spTree>
    <p:extLst>
      <p:ext uri="{BB962C8B-B14F-4D97-AF65-F5344CB8AC3E}">
        <p14:creationId xmlns:p14="http://schemas.microsoft.com/office/powerpoint/2010/main" val="1521113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29" y="349018"/>
            <a:ext cx="6678532" cy="1802143"/>
          </a:xfrm>
          <a:prstGeom prst="rect">
            <a:avLst/>
          </a:prstGeom>
        </p:spPr>
      </p:pic>
      <p:sp>
        <p:nvSpPr>
          <p:cNvPr id="6" name="Rectangle 5"/>
          <p:cNvSpPr/>
          <p:nvPr/>
        </p:nvSpPr>
        <p:spPr>
          <a:xfrm>
            <a:off x="0" y="5532004"/>
            <a:ext cx="12192000" cy="133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13451" y="5589337"/>
            <a:ext cx="3960540" cy="400110"/>
          </a:xfrm>
          <a:prstGeom prst="rect">
            <a:avLst/>
          </a:prstGeom>
          <a:noFill/>
        </p:spPr>
        <p:txBody>
          <a:bodyPr wrap="square" rtlCol="0">
            <a:spAutoFit/>
          </a:bodyPr>
          <a:lstStyle/>
          <a:p>
            <a:pPr algn="ctr"/>
            <a:r>
              <a:rPr lang="en-GB" sz="2000" dirty="0">
                <a:solidFill>
                  <a:srgbClr val="002060"/>
                </a:solidFill>
                <a:latin typeface="Arial Rounded MT Bold" panose="020F0704030504030204" pitchFamily="34" charset="0"/>
              </a:rPr>
              <a:t>i</a:t>
            </a:r>
            <a:r>
              <a:rPr lang="en-GB" sz="2000" dirty="0" smtClean="0">
                <a:solidFill>
                  <a:srgbClr val="002060"/>
                </a:solidFill>
                <a:latin typeface="Arial Rounded MT Bold" panose="020F0704030504030204" pitchFamily="34" charset="0"/>
              </a:rPr>
              <a:t>n </a:t>
            </a:r>
            <a:r>
              <a:rPr lang="en-GB" sz="2000" dirty="0">
                <a:solidFill>
                  <a:srgbClr val="002060"/>
                </a:solidFill>
                <a:latin typeface="Arial Rounded MT Bold" panose="020F0704030504030204" pitchFamily="34" charset="0"/>
              </a:rPr>
              <a:t>partnership with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33" y="6030608"/>
            <a:ext cx="650439" cy="65323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756" y="5918560"/>
            <a:ext cx="1244602" cy="82973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1771" r="10451" b="9881"/>
          <a:stretch/>
        </p:blipFill>
        <p:spPr>
          <a:xfrm>
            <a:off x="4921598" y="5970780"/>
            <a:ext cx="1000565" cy="772886"/>
          </a:xfrm>
          <a:prstGeom prst="rect">
            <a:avLst/>
          </a:prstGeom>
          <a:noFill/>
        </p:spPr>
      </p:pic>
      <p:sp>
        <p:nvSpPr>
          <p:cNvPr id="12" name="TextBox 11"/>
          <p:cNvSpPr txBox="1"/>
          <p:nvPr/>
        </p:nvSpPr>
        <p:spPr>
          <a:xfrm>
            <a:off x="9022611" y="5658298"/>
            <a:ext cx="3119324" cy="523220"/>
          </a:xfrm>
          <a:prstGeom prst="rect">
            <a:avLst/>
          </a:prstGeom>
          <a:noFill/>
        </p:spPr>
        <p:txBody>
          <a:bodyPr wrap="square" rtlCol="0">
            <a:spAutoFit/>
          </a:bodyPr>
          <a:lstStyle/>
          <a:p>
            <a:pPr algn="r"/>
            <a:r>
              <a:rPr lang="en-GB" sz="2800" dirty="0">
                <a:solidFill>
                  <a:srgbClr val="002060"/>
                </a:solidFill>
                <a:latin typeface="Arial Rounded MT Bold" panose="020F0704030504030204" pitchFamily="34" charset="0"/>
              </a:rPr>
              <a:t>#Physio18</a:t>
            </a:r>
          </a:p>
        </p:txBody>
      </p:sp>
      <p:sp>
        <p:nvSpPr>
          <p:cNvPr id="13" name="TextBox 12"/>
          <p:cNvSpPr txBox="1"/>
          <p:nvPr/>
        </p:nvSpPr>
        <p:spPr>
          <a:xfrm>
            <a:off x="6868743" y="6152577"/>
            <a:ext cx="5273192" cy="523220"/>
          </a:xfrm>
          <a:prstGeom prst="rect">
            <a:avLst/>
          </a:prstGeom>
          <a:noFill/>
        </p:spPr>
        <p:txBody>
          <a:bodyPr wrap="square" rtlCol="0">
            <a:spAutoFit/>
          </a:bodyPr>
          <a:lstStyle/>
          <a:p>
            <a:pPr algn="ctr"/>
            <a:r>
              <a:rPr lang="en-GB" sz="2800" dirty="0">
                <a:solidFill>
                  <a:srgbClr val="002060"/>
                </a:solidFill>
                <a:latin typeface="Arial Rounded MT Bold" panose="020F0704030504030204" pitchFamily="34" charset="0"/>
              </a:rPr>
              <a:t>www.physiotherapyuk.org.uk</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5573724"/>
            <a:ext cx="2076450" cy="121558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4766" y="5946984"/>
            <a:ext cx="680252" cy="680252"/>
          </a:xfrm>
          <a:prstGeom prst="rect">
            <a:avLst/>
          </a:prstGeom>
        </p:spPr>
      </p:pic>
      <p:sp>
        <p:nvSpPr>
          <p:cNvPr id="29" name="TextBox 28"/>
          <p:cNvSpPr txBox="1"/>
          <p:nvPr/>
        </p:nvSpPr>
        <p:spPr>
          <a:xfrm>
            <a:off x="952209" y="4314177"/>
            <a:ext cx="10815766" cy="1107996"/>
          </a:xfrm>
          <a:prstGeom prst="rect">
            <a:avLst/>
          </a:prstGeom>
          <a:noFill/>
        </p:spPr>
        <p:txBody>
          <a:bodyPr wrap="square" rtlCol="0">
            <a:spAutoFit/>
          </a:bodyPr>
          <a:lstStyle/>
          <a:p>
            <a:r>
              <a:rPr lang="en-GB" sz="6600" dirty="0" smtClean="0">
                <a:solidFill>
                  <a:schemeClr val="bg1"/>
                </a:solidFill>
                <a:latin typeface="Arial Rounded MT Bold" panose="020F0704030504030204" pitchFamily="34" charset="0"/>
              </a:rPr>
              <a:t>2 days of </a:t>
            </a:r>
            <a:r>
              <a:rPr lang="en-GB" sz="6600" dirty="0" smtClean="0">
                <a:solidFill>
                  <a:srgbClr val="FFC000"/>
                </a:solidFill>
                <a:latin typeface="Arial Rounded MT Bold" panose="020F0704030504030204" pitchFamily="34" charset="0"/>
              </a:rPr>
              <a:t>world-class CPD</a:t>
            </a:r>
            <a:endParaRPr lang="en-GB" sz="6600" dirty="0">
              <a:solidFill>
                <a:srgbClr val="FFC000"/>
              </a:solidFill>
              <a:latin typeface="Arial Rounded MT Bold" panose="020F0704030504030204" pitchFamily="34" charset="0"/>
            </a:endParaRPr>
          </a:p>
        </p:txBody>
      </p:sp>
      <p:grpSp>
        <p:nvGrpSpPr>
          <p:cNvPr id="59" name="Group 58"/>
          <p:cNvGrpSpPr/>
          <p:nvPr/>
        </p:nvGrpSpPr>
        <p:grpSpPr>
          <a:xfrm>
            <a:off x="-304800" y="2394818"/>
            <a:ext cx="57721820" cy="1847512"/>
            <a:chOff x="-304800" y="2394818"/>
            <a:chExt cx="57721820" cy="1847512"/>
          </a:xfrm>
        </p:grpSpPr>
        <p:grpSp>
          <p:nvGrpSpPr>
            <p:cNvPr id="46" name="Group 45"/>
            <p:cNvGrpSpPr/>
            <p:nvPr/>
          </p:nvGrpSpPr>
          <p:grpSpPr>
            <a:xfrm>
              <a:off x="-304800" y="2394818"/>
              <a:ext cx="28860910" cy="1838232"/>
              <a:chOff x="-304800" y="2394818"/>
              <a:chExt cx="28860910" cy="1838232"/>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36" name="Group 35"/>
              <p:cNvGrpSpPr/>
              <p:nvPr/>
            </p:nvGrpSpPr>
            <p:grpSpPr>
              <a:xfrm>
                <a:off x="-304800" y="2394818"/>
                <a:ext cx="21336508" cy="1838232"/>
                <a:chOff x="-304800" y="2394818"/>
                <a:chExt cx="21336508" cy="1838232"/>
              </a:xfrm>
            </p:grpSpPr>
            <p:pic>
              <p:nvPicPr>
                <p:cNvPr id="28" name="Picture 27"/>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26" name="Picture 25"/>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nvGrpSpPr>
            <p:cNvPr id="47" name="Group 46"/>
            <p:cNvGrpSpPr/>
            <p:nvPr/>
          </p:nvGrpSpPr>
          <p:grpSpPr>
            <a:xfrm>
              <a:off x="28556110" y="2404098"/>
              <a:ext cx="28860910" cy="1838232"/>
              <a:chOff x="-304800" y="2394818"/>
              <a:chExt cx="28860910" cy="1838232"/>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31707" y="2400578"/>
                <a:ext cx="2755393" cy="1818995"/>
              </a:xfrm>
              <a:prstGeom prst="rect">
                <a:avLst/>
              </a:prstGeom>
            </p:spPr>
          </p:pic>
          <p:pic>
            <p:nvPicPr>
              <p:cNvPr id="49" name="Picture 48"/>
              <p:cNvPicPr>
                <a:picLocks noChangeAspect="1"/>
              </p:cNvPicPr>
              <p:nvPr/>
            </p:nvPicPr>
            <p:blipFill rotWithShape="1">
              <a:blip r:embed="rId9" cstate="print">
                <a:extLst>
                  <a:ext uri="{28A0092B-C50C-407E-A947-70E740481C1C}">
                    <a14:useLocalDpi xmlns:a14="http://schemas.microsoft.com/office/drawing/2010/main" val="0"/>
                  </a:ext>
                </a:extLst>
              </a:blip>
              <a:srcRect t="15556" b="21111"/>
              <a:stretch/>
            </p:blipFill>
            <p:spPr>
              <a:xfrm>
                <a:off x="23756216" y="2404098"/>
                <a:ext cx="2063713" cy="1815475"/>
              </a:xfrm>
              <a:prstGeom prst="rect">
                <a:avLst/>
              </a:prstGeom>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l="8712" t="20454" r="11364"/>
              <a:stretch/>
            </p:blipFill>
            <p:spPr>
              <a:xfrm>
                <a:off x="25819930" y="2404098"/>
                <a:ext cx="2736180" cy="1815475"/>
              </a:xfrm>
              <a:prstGeom prst="rect">
                <a:avLst/>
              </a:prstGeom>
            </p:spPr>
          </p:pic>
          <p:grpSp>
            <p:nvGrpSpPr>
              <p:cNvPr id="51" name="Group 50"/>
              <p:cNvGrpSpPr/>
              <p:nvPr/>
            </p:nvGrpSpPr>
            <p:grpSpPr>
              <a:xfrm>
                <a:off x="-304800" y="2394818"/>
                <a:ext cx="21336508" cy="1838232"/>
                <a:chOff x="-304800" y="2394818"/>
                <a:chExt cx="21336508" cy="1838232"/>
              </a:xfrm>
            </p:grpSpPr>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7628" t="15247" b="3731"/>
                <a:stretch/>
              </p:blipFill>
              <p:spPr>
                <a:xfrm>
                  <a:off x="9418720" y="2404098"/>
                  <a:ext cx="3074476" cy="1815478"/>
                </a:xfrm>
                <a:prstGeom prst="rect">
                  <a:avLst/>
                </a:prstGeom>
              </p:spPr>
            </p:pic>
            <p:pic>
              <p:nvPicPr>
                <p:cNvPr id="53" name="Picture 52"/>
                <p:cNvPicPr>
                  <a:picLocks noChangeAspect="1"/>
                </p:cNvPicPr>
                <p:nvPr/>
              </p:nvPicPr>
              <p:blipFill rotWithShape="1">
                <a:blip r:embed="rId12" cstate="print">
                  <a:extLst>
                    <a:ext uri="{28A0092B-C50C-407E-A947-70E740481C1C}">
                      <a14:useLocalDpi xmlns:a14="http://schemas.microsoft.com/office/drawing/2010/main" val="0"/>
                    </a:ext>
                  </a:extLst>
                </a:blip>
                <a:srcRect l="4546" t="14204" r="6060" b="14204"/>
                <a:stretch/>
              </p:blipFill>
              <p:spPr>
                <a:xfrm>
                  <a:off x="-304800" y="2394818"/>
                  <a:ext cx="3428116" cy="1830265"/>
                </a:xfrm>
                <a:prstGeom prst="rect">
                  <a:avLst/>
                </a:prstGeom>
              </p:spPr>
            </p:pic>
            <p:pic>
              <p:nvPicPr>
                <p:cNvPr id="54" name="Picture 53"/>
                <p:cNvPicPr>
                  <a:picLocks noChangeAspect="1"/>
                </p:cNvPicPr>
                <p:nvPr/>
              </p:nvPicPr>
              <p:blipFill rotWithShape="1">
                <a:blip r:embed="rId13" cstate="print">
                  <a:extLst>
                    <a:ext uri="{28A0092B-C50C-407E-A947-70E740481C1C}">
                      <a14:useLocalDpi xmlns:a14="http://schemas.microsoft.com/office/drawing/2010/main" val="0"/>
                    </a:ext>
                  </a:extLst>
                </a:blip>
                <a:srcRect b="24593"/>
                <a:stretch/>
              </p:blipFill>
              <p:spPr>
                <a:xfrm>
                  <a:off x="3123316" y="2404099"/>
                  <a:ext cx="3617250" cy="1815476"/>
                </a:xfrm>
                <a:prstGeom prst="rect">
                  <a:avLst/>
                </a:prstGeom>
              </p:spPr>
            </p:pic>
            <p:pic>
              <p:nvPicPr>
                <p:cNvPr id="55" name="Picture 54"/>
                <p:cNvPicPr>
                  <a:picLocks noChangeAspect="1"/>
                </p:cNvPicPr>
                <p:nvPr/>
              </p:nvPicPr>
              <p:blipFill rotWithShape="1">
                <a:blip r:embed="rId14" cstate="print">
                  <a:extLst>
                    <a:ext uri="{28A0092B-C50C-407E-A947-70E740481C1C}">
                      <a14:useLocalDpi xmlns:a14="http://schemas.microsoft.com/office/drawing/2010/main" val="0"/>
                    </a:ext>
                  </a:extLst>
                </a:blip>
                <a:srcRect l="3589" t="7381" r="8142" b="15103"/>
                <a:stretch/>
              </p:blipFill>
              <p:spPr>
                <a:xfrm>
                  <a:off x="6543404" y="2404098"/>
                  <a:ext cx="3276871" cy="1828951"/>
                </a:xfrm>
                <a:prstGeom prst="rect">
                  <a:avLst/>
                </a:prstGeom>
              </p:spPr>
            </p:pic>
            <p:pic>
              <p:nvPicPr>
                <p:cNvPr id="56" name="Picture 55"/>
                <p:cNvPicPr>
                  <a:picLocks noChangeAspect="1"/>
                </p:cNvPicPr>
                <p:nvPr/>
              </p:nvPicPr>
              <p:blipFill rotWithShape="1">
                <a:blip r:embed="rId15" cstate="print">
                  <a:extLst>
                    <a:ext uri="{28A0092B-C50C-407E-A947-70E740481C1C}">
                      <a14:useLocalDpi xmlns:a14="http://schemas.microsoft.com/office/drawing/2010/main" val="0"/>
                    </a:ext>
                  </a:extLst>
                </a:blip>
                <a:srcRect l="5305" t="6713" r="3786" b="9678"/>
                <a:stretch/>
              </p:blipFill>
              <p:spPr>
                <a:xfrm>
                  <a:off x="12498411" y="2396373"/>
                  <a:ext cx="3193930" cy="1823201"/>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49107" y="2396266"/>
                  <a:ext cx="2721370" cy="1836784"/>
                </a:xfrm>
                <a:prstGeom prst="rect">
                  <a:avLst/>
                </a:prstGeom>
              </p:spPr>
            </p:pic>
            <p:pic>
              <p:nvPicPr>
                <p:cNvPr id="58" name="Picture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53571" y="2400872"/>
                  <a:ext cx="2678137" cy="1818704"/>
                </a:xfrm>
                <a:prstGeom prst="rect">
                  <a:avLst/>
                </a:prstGeom>
              </p:spPr>
            </p:pic>
          </p:grpSp>
        </p:grpSp>
      </p:grpSp>
      <p:grpSp>
        <p:nvGrpSpPr>
          <p:cNvPr id="23" name="Group 22"/>
          <p:cNvGrpSpPr/>
          <p:nvPr/>
        </p:nvGrpSpPr>
        <p:grpSpPr>
          <a:xfrm>
            <a:off x="9505339" y="-76576"/>
            <a:ext cx="3724265" cy="2514111"/>
            <a:chOff x="5125434" y="4317920"/>
            <a:chExt cx="3724265" cy="2514111"/>
          </a:xfrm>
        </p:grpSpPr>
        <p:grpSp>
          <p:nvGrpSpPr>
            <p:cNvPr id="17" name="Group 16"/>
            <p:cNvGrpSpPr/>
            <p:nvPr/>
          </p:nvGrpSpPr>
          <p:grpSpPr>
            <a:xfrm>
              <a:off x="5125434" y="4317920"/>
              <a:ext cx="3724265" cy="2514111"/>
              <a:chOff x="333375" y="0"/>
              <a:chExt cx="1464426" cy="1031805"/>
            </a:xfrm>
          </p:grpSpPr>
          <p:sp>
            <p:nvSpPr>
              <p:cNvPr id="18" name="Oval 17"/>
              <p:cNvSpPr/>
              <p:nvPr/>
            </p:nvSpPr>
            <p:spPr>
              <a:xfrm rot="830986">
                <a:off x="333375" y="0"/>
                <a:ext cx="1074208" cy="1031805"/>
              </a:xfrm>
              <a:prstGeom prst="ellipse">
                <a:avLst/>
              </a:prstGeom>
              <a:solidFill>
                <a:srgbClr val="FFC000"/>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en-GB" sz="2200">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grpSp>
            <p:nvGrpSpPr>
              <p:cNvPr id="19" name="Group 18"/>
              <p:cNvGrpSpPr/>
              <p:nvPr/>
            </p:nvGrpSpPr>
            <p:grpSpPr>
              <a:xfrm>
                <a:off x="412231" y="78872"/>
                <a:ext cx="1385570" cy="865895"/>
                <a:chOff x="412231" y="-1721353"/>
                <a:chExt cx="1385570" cy="865895"/>
              </a:xfrm>
            </p:grpSpPr>
            <p:sp>
              <p:nvSpPr>
                <p:cNvPr id="20" name="Text Box 6"/>
                <p:cNvSpPr txBox="1"/>
                <p:nvPr/>
              </p:nvSpPr>
              <p:spPr>
                <a:xfrm rot="908653">
                  <a:off x="828890" y="-1721353"/>
                  <a:ext cx="514674" cy="2448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GB"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Only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9"/>
                <p:cNvSpPr txBox="1"/>
                <p:nvPr/>
              </p:nvSpPr>
              <p:spPr>
                <a:xfrm rot="830986">
                  <a:off x="412231" y="-1714216"/>
                  <a:ext cx="1385570" cy="8587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GB" sz="120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2" name="Text Box 6"/>
            <p:cNvSpPr txBox="1"/>
            <p:nvPr/>
          </p:nvSpPr>
          <p:spPr>
            <a:xfrm rot="908653">
              <a:off x="5221697" y="5925419"/>
              <a:ext cx="2125343" cy="5966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r>
                <a:rPr lang="en-GB"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before 31 July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55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2.5E-6 3.7037E-6 L -4.68386 0.00439 " pathEditMode="relative" rAng="0" ptsTypes="AA">
                                      <p:cBhvr>
                                        <p:cTn id="6" dur="60000" fill="hold"/>
                                        <p:tgtEl>
                                          <p:spTgt spid="59"/>
                                        </p:tgtEl>
                                        <p:attrNameLst>
                                          <p:attrName>ppt_x</p:attrName>
                                          <p:attrName>ppt_y</p:attrName>
                                        </p:attrNameLst>
                                      </p:cBhvr>
                                      <p:rCtr x="-23419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12" name="Rectangle 11"/>
          <p:cNvSpPr/>
          <p:nvPr/>
        </p:nvSpPr>
        <p:spPr>
          <a:xfrm>
            <a:off x="1455387" y="2098567"/>
            <a:ext cx="9220323" cy="617157"/>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smtClean="0">
                <a:ln>
                  <a:noFill/>
                </a:ln>
                <a:solidFill>
                  <a:srgbClr val="002060"/>
                </a:solidFill>
                <a:effectLst/>
                <a:uLnTx/>
                <a:uFillTx/>
                <a:latin typeface="Arial" charset="0"/>
                <a:ea typeface="Arial" charset="0"/>
                <a:cs typeface="Arial" charset="0"/>
              </a:rPr>
              <a:t>Any Questions</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829" r="98619">
                        <a14:foregroundMark x1="7182" y1="66906" x2="7182" y2="66906"/>
                        <a14:foregroundMark x1="22099" y1="71942" x2="22099" y2="71942"/>
                        <a14:foregroundMark x1="36188" y1="69065" x2="36188" y2="69065"/>
                        <a14:foregroundMark x1="54144" y1="66187" x2="54144" y2="66187"/>
                        <a14:foregroundMark x1="69337" y1="70504" x2="69337" y2="70504"/>
                        <a14:foregroundMark x1="91160" y1="71223" x2="91160" y2="71223"/>
                        <a14:foregroundMark x1="85912" y1="96403" x2="85912" y2="96403"/>
                        <a14:foregroundMark x1="81768" y1="95683" x2="81768" y2="95683"/>
                        <a14:foregroundMark x1="77348" y1="96403" x2="77348" y2="96403"/>
                        <a14:foregroundMark x1="73204" y1="92806" x2="73204" y2="92806"/>
                        <a14:foregroundMark x1="48895" y1="94245" x2="48895" y2="94245"/>
                        <a14:foregroundMark x1="42818" y1="84892" x2="42818" y2="84892"/>
                        <a14:foregroundMark x1="25414" y1="89209" x2="25414" y2="89209"/>
                        <a14:foregroundMark x1="13536" y1="96403" x2="13536" y2="96403"/>
                        <a14:foregroundMark x1="4144" y1="91367" x2="4144" y2="91367"/>
                        <a14:foregroundMark x1="58287" y1="88489" x2="58287" y2="88489"/>
                        <a14:foregroundMark x1="68232" y1="95683" x2="68232" y2="95683"/>
                        <a14:foregroundMark x1="93646" y1="93525" x2="93646" y2="93525"/>
                        <a14:foregroundMark x1="90055" y1="79856" x2="90055" y2="79856"/>
                        <a14:foregroundMark x1="91989" y1="82734" x2="91989" y2="82734"/>
                        <a14:foregroundMark x1="60221" y1="92086" x2="60221" y2="92086"/>
                        <a14:foregroundMark x1="56906" y1="94964" x2="56906" y2="94964"/>
                        <a14:foregroundMark x1="56077" y1="73381" x2="56077" y2="73381"/>
                        <a14:foregroundMark x1="37017" y1="88489" x2="37017" y2="88489"/>
                        <a14:foregroundMark x1="32044" y1="94245" x2="32044" y2="94245"/>
                        <a14:foregroundMark x1="44199" y1="69065" x2="44199" y2="69065"/>
                        <a14:foregroundMark x1="36740" y1="61871" x2="36740" y2="61871"/>
                        <a14:foregroundMark x1="17680" y1="68345" x2="17680" y2="68345"/>
                        <a14:foregroundMark x1="19061" y1="87770" x2="19061" y2="87770"/>
                        <a14:foregroundMark x1="27901" y1="94964" x2="27901" y2="94964"/>
                        <a14:foregroundMark x1="6354" y1="97122" x2="6354" y2="97122"/>
                        <a14:foregroundMark x1="4972" y1="76978" x2="4972" y2="76978"/>
                        <a14:foregroundMark x1="89779" y1="17266" x2="89779" y2="17266"/>
                        <a14:foregroundMark x1="92265" y1="35252" x2="92265" y2="35252"/>
                        <a14:foregroundMark x1="93923" y1="21583" x2="93923" y2="21583"/>
                        <a14:foregroundMark x1="86740" y1="28777" x2="86740" y2="28777"/>
                        <a14:foregroundMark x1="85359" y1="37410" x2="85359" y2="37410"/>
                        <a14:foregroundMark x1="96961" y1="35971" x2="96961" y2="35971"/>
                        <a14:foregroundMark x1="89779" y1="7194" x2="89779" y2="7194"/>
                        <a14:foregroundMark x1="85635" y1="15827" x2="85635" y2="15827"/>
                        <a14:foregroundMark x1="93923" y1="11511" x2="93923" y2="11511"/>
                        <a14:foregroundMark x1="96685" y1="29496" x2="96685" y2="29496"/>
                        <a14:foregroundMark x1="90608" y1="28058" x2="90608" y2="28058"/>
                        <a14:foregroundMark x1="88950" y1="37410" x2="88950" y2="37410"/>
                        <a14:foregroundMark x1="83702" y1="41007" x2="83702" y2="41007"/>
                        <a14:foregroundMark x1="83149" y1="51079" x2="83149" y2="51079"/>
                        <a14:foregroundMark x1="83978" y1="58273" x2="83978" y2="58273"/>
                        <a14:foregroundMark x1="94199" y1="41727" x2="94199" y2="41727"/>
                        <a14:foregroundMark x1="8287" y1="74820" x2="8287" y2="74820"/>
                        <a14:foregroundMark x1="3867" y1="66906" x2="3867" y2="66906"/>
                        <a14:foregroundMark x1="4696" y1="88489" x2="4696" y2="88489"/>
                        <a14:foregroundMark x1="19613" y1="72662" x2="19613" y2="72662"/>
                        <a14:foregroundMark x1="22928" y1="83453" x2="22928" y2="83453"/>
                        <a14:foregroundMark x1="21271" y1="64748" x2="21271" y2="64748"/>
                        <a14:foregroundMark x1="18785" y1="61871" x2="18785" y2="61871"/>
                        <a14:foregroundMark x1="23481" y1="95683" x2="23481" y2="95683"/>
                        <a14:foregroundMark x1="34254" y1="81295" x2="34254" y2="81295"/>
                        <a14:foregroundMark x1="37017" y1="97122" x2="37017" y2="97122"/>
                        <a14:foregroundMark x1="33425" y1="90647" x2="33425" y2="90647"/>
                        <a14:foregroundMark x1="37845" y1="76978" x2="37845" y2="76978"/>
                        <a14:foregroundMark x1="33425" y1="64029" x2="33425" y2="64029"/>
                        <a14:foregroundMark x1="38950" y1="69065" x2="38950" y2="69065"/>
                        <a14:foregroundMark x1="57459" y1="79137" x2="57459" y2="79137"/>
                        <a14:foregroundMark x1="57182" y1="64029" x2="57182" y2="64029"/>
                        <a14:foregroundMark x1="51934" y1="73381" x2="51934" y2="73381"/>
                        <a14:foregroundMark x1="51657" y1="58993" x2="51657" y2="58993"/>
                        <a14:foregroundMark x1="70166" y1="80576" x2="70166" y2="80576"/>
                        <a14:foregroundMark x1="71823" y1="76259" x2="71823" y2="76259"/>
                        <a14:foregroundMark x1="66851" y1="76978" x2="66851" y2="76978"/>
                        <a14:foregroundMark x1="90055" y1="92086" x2="90055" y2="92086"/>
                        <a14:foregroundMark x1="96133" y1="92806" x2="96133" y2="92806"/>
                        <a14:foregroundMark x1="93094" y1="64748" x2="93094" y2="64748"/>
                        <a14:foregroundMark x1="87569" y1="61151" x2="87569" y2="61151"/>
                        <a14:foregroundMark x1="90608" y1="62590" x2="90608" y2="62590"/>
                        <a14:foregroundMark x1="88122" y1="24460" x2="88122" y2="24460"/>
                        <a14:foregroundMark x1="85359" y1="20863" x2="85359" y2="20863"/>
                        <a14:foregroundMark x1="37569" y1="43885" x2="37569" y2="43885"/>
                        <a14:foregroundMark x1="37845" y1="48201" x2="37845" y2="48201"/>
                        <a14:foregroundMark x1="25967" y1="60432" x2="25967" y2="60432"/>
                        <a14:foregroundMark x1="4420" y1="48201" x2="4420" y2="48201"/>
                        <a14:foregroundMark x1="5249" y1="52518" x2="5249" y2="52518"/>
                        <a14:foregroundMark x1="40055" y1="90647" x2="40055" y2="90647"/>
                        <a14:foregroundMark x1="68785" y1="87050" x2="68785" y2="87050"/>
                        <a14:backgroundMark x1="25691" y1="4317" x2="25691" y2="4317"/>
                        <a14:backgroundMark x1="34807" y1="46043" x2="34807" y2="46043"/>
                        <a14:backgroundMark x1="22928" y1="56835" x2="22928" y2="56835"/>
                        <a14:backgroundMark x1="44475" y1="43165" x2="44475" y2="43165"/>
                        <a14:backgroundMark x1="44475" y1="2878" x2="44475" y2="2878"/>
                        <a14:backgroundMark x1="47238" y1="5755" x2="47238" y2="5755"/>
                        <a14:backgroundMark x1="37017" y1="2158" x2="37017" y2="2158"/>
                        <a14:backgroundMark x1="96133" y1="2158" x2="96133" y2="2158"/>
                      </a14:backgroundRemoval>
                    </a14:imgEffect>
                  </a14:imgLayer>
                </a14:imgProps>
              </a:ext>
            </a:extLst>
          </a:blip>
          <a:stretch>
            <a:fillRect/>
          </a:stretch>
        </p:blipFill>
        <p:spPr>
          <a:xfrm>
            <a:off x="1455387" y="2793631"/>
            <a:ext cx="8528252" cy="3274660"/>
          </a:xfrm>
          <a:prstGeom prst="rect">
            <a:avLst/>
          </a:prstGeom>
        </p:spPr>
      </p:pic>
    </p:spTree>
    <p:extLst>
      <p:ext uri="{BB962C8B-B14F-4D97-AF65-F5344CB8AC3E}">
        <p14:creationId xmlns:p14="http://schemas.microsoft.com/office/powerpoint/2010/main" val="37850360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53539" y="0"/>
            <a:ext cx="5684921" cy="6858000"/>
          </a:xfrm>
          <a:prstGeom prst="rect">
            <a:avLst/>
          </a:prstGeom>
        </p:spPr>
      </p:pic>
    </p:spTree>
    <p:extLst>
      <p:ext uri="{BB962C8B-B14F-4D97-AF65-F5344CB8AC3E}">
        <p14:creationId xmlns:p14="http://schemas.microsoft.com/office/powerpoint/2010/main" val="696477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the leader</a:t>
            </a:r>
            <a:endParaRPr lang="en-GB" dirty="0"/>
          </a:p>
        </p:txBody>
      </p:sp>
      <p:sp>
        <p:nvSpPr>
          <p:cNvPr id="4" name="Text Placeholder 3"/>
          <p:cNvSpPr>
            <a:spLocks noGrp="1"/>
          </p:cNvSpPr>
          <p:nvPr>
            <p:ph type="body" idx="1"/>
          </p:nvPr>
        </p:nvSpPr>
        <p:spPr>
          <a:xfrm>
            <a:off x="839788" y="1681163"/>
            <a:ext cx="5157787" cy="421957"/>
          </a:xfrm>
        </p:spPr>
        <p:txBody>
          <a:bodyPr/>
          <a:lstStyle/>
          <a:p>
            <a:pPr algn="ctr"/>
            <a:r>
              <a:rPr lang="en-GB" dirty="0" smtClean="0"/>
              <a:t>Internal focus</a:t>
            </a:r>
            <a:endParaRPr lang="en-GB" dirty="0"/>
          </a:p>
        </p:txBody>
      </p:sp>
      <p:pic>
        <p:nvPicPr>
          <p:cNvPr id="15" name="Content Placeholder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13025"/>
            <a:ext cx="5157787" cy="3468687"/>
          </a:xfrm>
        </p:spPr>
      </p:pic>
      <p:sp>
        <p:nvSpPr>
          <p:cNvPr id="6" name="Text Placeholder 5"/>
          <p:cNvSpPr>
            <a:spLocks noGrp="1"/>
          </p:cNvSpPr>
          <p:nvPr>
            <p:ph type="body" sz="quarter" idx="3"/>
          </p:nvPr>
        </p:nvSpPr>
        <p:spPr>
          <a:xfrm>
            <a:off x="6172200" y="1681163"/>
            <a:ext cx="5183188" cy="421957"/>
          </a:xfrm>
        </p:spPr>
        <p:txBody>
          <a:bodyPr/>
          <a:lstStyle/>
          <a:p>
            <a:pPr algn="ctr"/>
            <a:r>
              <a:rPr lang="en-GB" dirty="0" smtClean="0"/>
              <a:t>External focus</a:t>
            </a:r>
            <a:endParaRPr lang="en-GB" dirty="0"/>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57559" y="2103120"/>
            <a:ext cx="4419600" cy="4419600"/>
          </a:xfrm>
        </p:spPr>
      </p:pic>
      <p:cxnSp>
        <p:nvCxnSpPr>
          <p:cNvPr id="17" name="Straight Connector 16"/>
          <p:cNvCxnSpPr>
            <a:stCxn id="6" idx="1"/>
          </p:cNvCxnSpPr>
          <p:nvPr/>
        </p:nvCxnSpPr>
        <p:spPr>
          <a:xfrm>
            <a:off x="6172200" y="1892142"/>
            <a:ext cx="0" cy="4644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Left-Right Arrow 17"/>
          <p:cNvSpPr/>
          <p:nvPr/>
        </p:nvSpPr>
        <p:spPr>
          <a:xfrm>
            <a:off x="5745480" y="4008120"/>
            <a:ext cx="808514" cy="609600"/>
          </a:xfrm>
          <a:prstGeom prst="lef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194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91544" y="1484784"/>
            <a:ext cx="8424862" cy="1224136"/>
          </a:xfrm>
        </p:spPr>
        <p:txBody>
          <a:bodyPr>
            <a:normAutofit fontScale="40000" lnSpcReduction="20000"/>
          </a:bodyPr>
          <a:lstStyle/>
          <a:p>
            <a:r>
              <a:rPr lang="en-GB" sz="7600" dirty="0"/>
              <a:t>The public we serve – ‘Think like a patient,</a:t>
            </a:r>
          </a:p>
          <a:p>
            <a:r>
              <a:rPr lang="en-GB" sz="7600" dirty="0"/>
              <a:t>act like a tax payer’ </a:t>
            </a:r>
            <a:r>
              <a:rPr lang="en-GB" sz="2900" dirty="0"/>
              <a:t>Simon  Stevens, CEO  NHS England</a:t>
            </a:r>
          </a:p>
        </p:txBody>
      </p:sp>
      <p:sp>
        <p:nvSpPr>
          <p:cNvPr id="3" name="Content Placeholder 2"/>
          <p:cNvSpPr>
            <a:spLocks noGrp="1"/>
          </p:cNvSpPr>
          <p:nvPr>
            <p:ph idx="1"/>
          </p:nvPr>
        </p:nvSpPr>
        <p:spPr>
          <a:xfrm>
            <a:off x="1981200" y="3068961"/>
            <a:ext cx="8229600" cy="3057203"/>
          </a:xfrm>
        </p:spPr>
        <p:txBody>
          <a:bodyPr/>
          <a:lstStyle/>
          <a:p>
            <a:pPr algn="ctr">
              <a:buFontTx/>
              <a:buNone/>
            </a:pPr>
            <a:r>
              <a:rPr lang="en-GB" sz="2400" dirty="0" smtClean="0"/>
              <a:t>‘Leaders must wake people out of inertia. They must get people excited about something they’ve never seen before, something that does not yet exist’</a:t>
            </a:r>
          </a:p>
          <a:p>
            <a:pPr algn="r">
              <a:buFontTx/>
              <a:buNone/>
            </a:pPr>
            <a:r>
              <a:rPr lang="en-GB" sz="2000" dirty="0"/>
              <a:t>Rosa Beth Moss </a:t>
            </a:r>
            <a:r>
              <a:rPr lang="en-GB" sz="2000" dirty="0" err="1"/>
              <a:t>Kanter</a:t>
            </a:r>
            <a:r>
              <a:rPr lang="en-GB" sz="2000" dirty="0"/>
              <a:t> (Leadership for Change: Enduring Skills for Change Masters).</a:t>
            </a:r>
          </a:p>
          <a:p>
            <a:endParaRPr lang="en-GB" dirty="0" smtClean="0"/>
          </a:p>
          <a:p>
            <a:pPr>
              <a:buNone/>
            </a:pPr>
            <a:endParaRPr lang="en-GB" dirty="0" smtClean="0"/>
          </a:p>
          <a:p>
            <a:pPr>
              <a:buNone/>
            </a:pPr>
            <a:endParaRPr lang="en-GB" dirty="0" smtClean="0"/>
          </a:p>
          <a:p>
            <a:pPr lvl="2">
              <a:buNone/>
            </a:pPr>
            <a:endParaRPr lang="en-GB" dirty="0" smtClean="0"/>
          </a:p>
          <a:p>
            <a:pPr lvl="2"/>
            <a:endParaRPr lang="en-GB" dirty="0" smtClean="0"/>
          </a:p>
          <a:p>
            <a:pPr lvl="2"/>
            <a:endParaRPr lang="en-GB" dirty="0" smtClean="0"/>
          </a:p>
          <a:p>
            <a:pPr lvl="2"/>
            <a:endParaRPr lang="en-GB" dirty="0" smtClean="0"/>
          </a:p>
        </p:txBody>
      </p:sp>
    </p:spTree>
    <p:extLst>
      <p:ext uri="{BB962C8B-B14F-4D97-AF65-F5344CB8AC3E}">
        <p14:creationId xmlns:p14="http://schemas.microsoft.com/office/powerpoint/2010/main" val="130338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sz="3600" dirty="0"/>
              <a:t>Leadership versus Management</a:t>
            </a:r>
          </a:p>
        </p:txBody>
      </p:sp>
      <p:sp>
        <p:nvSpPr>
          <p:cNvPr id="3" name="Content Placeholder 2"/>
          <p:cNvSpPr>
            <a:spLocks noGrp="1"/>
          </p:cNvSpPr>
          <p:nvPr>
            <p:ph idx="1"/>
          </p:nvPr>
        </p:nvSpPr>
        <p:spPr>
          <a:xfrm>
            <a:off x="1981200" y="2564905"/>
            <a:ext cx="8229600" cy="3561259"/>
          </a:xfrm>
        </p:spPr>
        <p:txBody>
          <a:bodyPr>
            <a:normAutofit fontScale="70000" lnSpcReduction="20000"/>
          </a:bodyPr>
          <a:lstStyle/>
          <a:p>
            <a:pPr algn="ctr">
              <a:buNone/>
            </a:pPr>
            <a:r>
              <a:rPr lang="en-GB" dirty="0" smtClean="0"/>
              <a:t>Management is a set of processes that can</a:t>
            </a:r>
          </a:p>
          <a:p>
            <a:pPr algn="ctr">
              <a:buNone/>
            </a:pPr>
            <a:r>
              <a:rPr lang="en-GB" dirty="0" smtClean="0"/>
              <a:t>keep a complicated system of people and</a:t>
            </a:r>
          </a:p>
          <a:p>
            <a:pPr algn="ctr">
              <a:buNone/>
            </a:pPr>
            <a:r>
              <a:rPr lang="en-GB" dirty="0" smtClean="0"/>
              <a:t>technology running smoothly. Leadership is a set of</a:t>
            </a:r>
          </a:p>
          <a:p>
            <a:pPr algn="ctr">
              <a:buNone/>
            </a:pPr>
            <a:r>
              <a:rPr lang="en-GB" dirty="0" smtClean="0"/>
              <a:t>processes that creates organisations in the first</a:t>
            </a:r>
          </a:p>
          <a:p>
            <a:pPr algn="ctr">
              <a:buNone/>
            </a:pPr>
            <a:r>
              <a:rPr lang="en-GB" dirty="0" smtClean="0"/>
              <a:t>place or adapts them to significantly changing</a:t>
            </a:r>
          </a:p>
          <a:p>
            <a:pPr algn="ctr">
              <a:buNone/>
            </a:pPr>
            <a:r>
              <a:rPr lang="en-GB" dirty="0" smtClean="0"/>
              <a:t>circumstances. Leadership defines what the future</a:t>
            </a:r>
          </a:p>
          <a:p>
            <a:pPr algn="ctr">
              <a:buNone/>
            </a:pPr>
            <a:r>
              <a:rPr lang="en-GB" dirty="0" smtClean="0"/>
              <a:t>should look like, aligns people with that vision, and</a:t>
            </a:r>
          </a:p>
          <a:p>
            <a:pPr algn="ctr">
              <a:buNone/>
            </a:pPr>
            <a:r>
              <a:rPr lang="en-GB" dirty="0" smtClean="0"/>
              <a:t>inspires them to make it happen despite the obstacles’</a:t>
            </a:r>
          </a:p>
          <a:p>
            <a:pPr algn="ctr">
              <a:buNone/>
            </a:pPr>
            <a:endParaRPr lang="en-GB" sz="2600" dirty="0"/>
          </a:p>
          <a:p>
            <a:pPr algn="ctr">
              <a:buNone/>
            </a:pPr>
            <a:r>
              <a:rPr lang="en-GB" sz="2600" dirty="0" err="1"/>
              <a:t>Kotter</a:t>
            </a:r>
            <a:r>
              <a:rPr lang="en-GB" sz="2600" dirty="0"/>
              <a:t>, J. (1996) Leading change. Harvard Business School Press</a:t>
            </a:r>
          </a:p>
          <a:p>
            <a:pPr>
              <a:buNone/>
            </a:pPr>
            <a:endParaRPr lang="en-GB" dirty="0"/>
          </a:p>
        </p:txBody>
      </p:sp>
    </p:spTree>
    <p:extLst>
      <p:ext uri="{BB962C8B-B14F-4D97-AF65-F5344CB8AC3E}">
        <p14:creationId xmlns:p14="http://schemas.microsoft.com/office/powerpoint/2010/main" val="168466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3" name="TextBox 2"/>
          <p:cNvSpPr txBox="1"/>
          <p:nvPr/>
        </p:nvSpPr>
        <p:spPr>
          <a:xfrm>
            <a:off x="1349232" y="639985"/>
            <a:ext cx="10591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00206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Leadership at ALL Levels</a:t>
            </a:r>
            <a:endParaRPr kumimoji="0" lang="en-US" sz="6000" b="0" i="0" u="none" strike="noStrike" kern="1200" cap="none" spc="0" normalizeH="0" baseline="0" noProof="0" dirty="0">
              <a:ln>
                <a:noFill/>
              </a:ln>
              <a:solidFill>
                <a:srgbClr val="002060"/>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9" name="Group 8"/>
          <p:cNvGrpSpPr/>
          <p:nvPr/>
        </p:nvGrpSpPr>
        <p:grpSpPr>
          <a:xfrm>
            <a:off x="1998007" y="1655648"/>
            <a:ext cx="8073886" cy="4622322"/>
            <a:chOff x="1998007" y="1655648"/>
            <a:chExt cx="8073886" cy="4622322"/>
          </a:xfrm>
        </p:grpSpPr>
        <p:pic>
          <p:nvPicPr>
            <p:cNvPr id="205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007" y="1655648"/>
              <a:ext cx="8073886" cy="46223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28848" y="4885899"/>
              <a:ext cx="2743045" cy="1392071"/>
            </a:xfrm>
            <a:prstGeom prst="rect">
              <a:avLst/>
            </a:prstGeom>
            <a:solidFill>
              <a:srgbClr val="E6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798459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 what holds us back?</a:t>
            </a:r>
            <a:endParaRPr lang="en-GB" dirty="0"/>
          </a:p>
        </p:txBody>
      </p:sp>
      <p:sp>
        <p:nvSpPr>
          <p:cNvPr id="3" name="Content Placeholder 2"/>
          <p:cNvSpPr>
            <a:spLocks noGrp="1"/>
          </p:cNvSpPr>
          <p:nvPr>
            <p:ph idx="1"/>
          </p:nvPr>
        </p:nvSpPr>
        <p:spPr/>
        <p:txBody>
          <a:bodyPr/>
          <a:lstStyle/>
          <a:p>
            <a:r>
              <a:rPr lang="en-GB" dirty="0" smtClean="0"/>
              <a:t>Complacency</a:t>
            </a:r>
          </a:p>
          <a:p>
            <a:r>
              <a:rPr lang="en-GB" dirty="0" smtClean="0"/>
              <a:t>‘They’ do</a:t>
            </a:r>
          </a:p>
          <a:p>
            <a:r>
              <a:rPr lang="en-GB" dirty="0" smtClean="0"/>
              <a:t>Victim-mentality</a:t>
            </a:r>
          </a:p>
          <a:p>
            <a:r>
              <a:rPr lang="en-GB" dirty="0" smtClean="0"/>
              <a:t>Some skills are missing?</a:t>
            </a:r>
          </a:p>
          <a:p>
            <a:endParaRPr lang="en-GB" dirty="0"/>
          </a:p>
        </p:txBody>
      </p:sp>
    </p:spTree>
    <p:extLst>
      <p:ext uri="{BB962C8B-B14F-4D97-AF65-F5344CB8AC3E}">
        <p14:creationId xmlns:p14="http://schemas.microsoft.com/office/powerpoint/2010/main" val="156223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948" y="188536"/>
            <a:ext cx="9144000" cy="6740165"/>
          </a:xfrm>
          <a:prstGeom prst="rect">
            <a:avLst/>
          </a:prstGeom>
        </p:spPr>
      </p:pic>
    </p:spTree>
    <p:extLst>
      <p:ext uri="{BB962C8B-B14F-4D97-AF65-F5344CB8AC3E}">
        <p14:creationId xmlns:p14="http://schemas.microsoft.com/office/powerpoint/2010/main" val="3365171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p powerpoint pres 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149</TotalTime>
  <Words>1970</Words>
  <Application>Microsoft Office PowerPoint</Application>
  <PresentationFormat>Widescreen</PresentationFormat>
  <Paragraphs>247</Paragraphs>
  <Slides>26</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Arial Bold</vt:lpstr>
      <vt:lpstr>Arial Rounded MT Bold</vt:lpstr>
      <vt:lpstr>Calibri</vt:lpstr>
      <vt:lpstr>Calibri Light</vt:lpstr>
      <vt:lpstr>Segoe UI Black</vt:lpstr>
      <vt:lpstr>Times New Roman</vt:lpstr>
      <vt:lpstr>Office Theme</vt:lpstr>
      <vt:lpstr>csp powerpoint pres corporate</vt:lpstr>
      <vt:lpstr>Bitmap Image</vt:lpstr>
      <vt:lpstr>Leadership for a purpose</vt:lpstr>
      <vt:lpstr>Becoming an agent for change</vt:lpstr>
      <vt:lpstr>PowerPoint Presentation</vt:lpstr>
      <vt:lpstr>The role of the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measure success</vt:lpstr>
      <vt:lpstr>#TeamGP: First Contact Practitioner</vt:lpstr>
      <vt:lpstr>PowerPoint Presentation</vt:lpstr>
      <vt:lpstr>PowerPoint Presentation</vt:lpstr>
      <vt:lpstr>PowerPoint Presentation</vt:lpstr>
      <vt:lpstr>2018, a time for reflection…</vt:lpstr>
      <vt:lpstr>Why is it the best moment in the history of the NHS to be a physiotherapist?</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a purpose</dc:title>
  <dc:creator>Karen Middleton</dc:creator>
  <cp:lastModifiedBy>Karen Middleton</cp:lastModifiedBy>
  <cp:revision>13</cp:revision>
  <dcterms:created xsi:type="dcterms:W3CDTF">2017-12-11T09:25:02Z</dcterms:created>
  <dcterms:modified xsi:type="dcterms:W3CDTF">2018-06-29T12:20:42Z</dcterms:modified>
</cp:coreProperties>
</file>